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37" r:id="rId3"/>
    <p:sldId id="338" r:id="rId4"/>
    <p:sldId id="317" r:id="rId5"/>
    <p:sldId id="332" r:id="rId6"/>
    <p:sldId id="333" r:id="rId7"/>
    <p:sldId id="334" r:id="rId8"/>
    <p:sldId id="335" r:id="rId9"/>
    <p:sldId id="340" r:id="rId10"/>
    <p:sldId id="341" r:id="rId11"/>
    <p:sldId id="343" r:id="rId12"/>
    <p:sldId id="342" r:id="rId13"/>
    <p:sldId id="313" r:id="rId14"/>
    <p:sldId id="327" r:id="rId15"/>
    <p:sldId id="328" r:id="rId16"/>
    <p:sldId id="344" r:id="rId17"/>
    <p:sldId id="321" r:id="rId18"/>
    <p:sldId id="339" r:id="rId19"/>
  </p:sldIdLst>
  <p:sldSz cx="12192000" cy="6858000"/>
  <p:notesSz cx="6797675" cy="987266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32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60" cy="493634"/>
          </a:xfrm>
          <a:prstGeom prst="rect">
            <a:avLst/>
          </a:prstGeom>
        </p:spPr>
        <p:txBody>
          <a:bodyPr vert="horz" lIns="91815" tIns="45907" rIns="91815" bIns="45907" rtlCol="0"/>
          <a:lstStyle>
            <a:lvl1pPr algn="l">
              <a:defRPr sz="1200"/>
            </a:lvl1pPr>
          </a:lstStyle>
          <a:p>
            <a:endParaRPr lang="es-ES"/>
          </a:p>
        </p:txBody>
      </p:sp>
      <p:sp>
        <p:nvSpPr>
          <p:cNvPr id="3" name="Marcador de fecha 2"/>
          <p:cNvSpPr>
            <a:spLocks noGrp="1"/>
          </p:cNvSpPr>
          <p:nvPr>
            <p:ph type="dt" sz="quarter" idx="1"/>
          </p:nvPr>
        </p:nvSpPr>
        <p:spPr>
          <a:xfrm>
            <a:off x="3850442" y="0"/>
            <a:ext cx="2945660" cy="493634"/>
          </a:xfrm>
          <a:prstGeom prst="rect">
            <a:avLst/>
          </a:prstGeom>
        </p:spPr>
        <p:txBody>
          <a:bodyPr vert="horz" lIns="91815" tIns="45907" rIns="91815" bIns="45907" rtlCol="0"/>
          <a:lstStyle>
            <a:lvl1pPr algn="r">
              <a:defRPr sz="1200"/>
            </a:lvl1pPr>
          </a:lstStyle>
          <a:p>
            <a:fld id="{7001B967-B15F-6B41-99B3-AA7FEF567F84}" type="datetimeFigureOut">
              <a:rPr lang="es-ES" smtClean="0"/>
              <a:t>23/10/2019</a:t>
            </a:fld>
            <a:endParaRPr lang="es-ES"/>
          </a:p>
        </p:txBody>
      </p:sp>
      <p:sp>
        <p:nvSpPr>
          <p:cNvPr id="4" name="Marcador de pie de página 3"/>
          <p:cNvSpPr>
            <a:spLocks noGrp="1"/>
          </p:cNvSpPr>
          <p:nvPr>
            <p:ph type="ftr" sz="quarter" idx="2"/>
          </p:nvPr>
        </p:nvSpPr>
        <p:spPr>
          <a:xfrm>
            <a:off x="0" y="9377316"/>
            <a:ext cx="2945660" cy="493634"/>
          </a:xfrm>
          <a:prstGeom prst="rect">
            <a:avLst/>
          </a:prstGeom>
        </p:spPr>
        <p:txBody>
          <a:bodyPr vert="horz" lIns="91815" tIns="45907" rIns="91815" bIns="45907"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2" y="9377316"/>
            <a:ext cx="2945660" cy="493634"/>
          </a:xfrm>
          <a:prstGeom prst="rect">
            <a:avLst/>
          </a:prstGeom>
        </p:spPr>
        <p:txBody>
          <a:bodyPr vert="horz" lIns="91815" tIns="45907" rIns="91815" bIns="45907" rtlCol="0" anchor="b"/>
          <a:lstStyle>
            <a:lvl1pPr algn="r">
              <a:defRPr sz="1200"/>
            </a:lvl1pPr>
          </a:lstStyle>
          <a:p>
            <a:fld id="{4F351AC3-0C9B-4847-8DD2-277502594B90}" type="slidenum">
              <a:rPr lang="es-ES" smtClean="0"/>
              <a:t>‹Nº›</a:t>
            </a:fld>
            <a:endParaRPr lang="es-ES"/>
          </a:p>
        </p:txBody>
      </p:sp>
    </p:spTree>
    <p:extLst>
      <p:ext uri="{BB962C8B-B14F-4D97-AF65-F5344CB8AC3E}">
        <p14:creationId xmlns:p14="http://schemas.microsoft.com/office/powerpoint/2010/main" val="928445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es-ES"/>
          </a:p>
        </p:txBody>
      </p:sp>
      <p:sp>
        <p:nvSpPr>
          <p:cNvPr id="3" name="Marcador de fecha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21721AB5-AE49-483F-BAEC-0A7D11307E56}" type="datetimeFigureOut">
              <a:rPr lang="es-ES" smtClean="0"/>
              <a:pPr/>
              <a:t>23/10/2019</a:t>
            </a:fld>
            <a:endParaRPr lang="es-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es-ES"/>
          </a:p>
        </p:txBody>
      </p:sp>
      <p:sp>
        <p:nvSpPr>
          <p:cNvPr id="5" name="Marcador de notas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A8E4814D-D27F-4FEF-8096-FFE4C9E0A1FB}" type="slidenum">
              <a:rPr lang="es-ES" smtClean="0"/>
              <a:pPr/>
              <a:t>‹Nº›</a:t>
            </a:fld>
            <a:endParaRPr lang="es-ES"/>
          </a:p>
        </p:txBody>
      </p:sp>
    </p:spTree>
    <p:extLst>
      <p:ext uri="{BB962C8B-B14F-4D97-AF65-F5344CB8AC3E}">
        <p14:creationId xmlns:p14="http://schemas.microsoft.com/office/powerpoint/2010/main" val="19233883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12B79E2-5807-4846-A128-6B507526F5C6}"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86D9836-143F-4364-B844-855EF8003F3A}" type="slidenum">
              <a:rPr lang="es-ES" smtClean="0"/>
              <a:pPr>
                <a:defRPr/>
              </a:pPr>
              <a:t>‹Nº›</a:t>
            </a:fld>
            <a:endParaRPr lang="es-ES"/>
          </a:p>
        </p:txBody>
      </p:sp>
    </p:spTree>
    <p:extLst>
      <p:ext uri="{BB962C8B-B14F-4D97-AF65-F5344CB8AC3E}">
        <p14:creationId xmlns:p14="http://schemas.microsoft.com/office/powerpoint/2010/main" val="381053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025B65F-3D56-F943-9882-C37E313565ED}"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BBCE06-D466-4ACA-9996-0284B50D7F83}" type="slidenum">
              <a:rPr lang="es-ES" smtClean="0"/>
              <a:pPr>
                <a:defRPr/>
              </a:pPr>
              <a:t>‹Nº›</a:t>
            </a:fld>
            <a:endParaRPr lang="es-ES"/>
          </a:p>
        </p:txBody>
      </p:sp>
    </p:spTree>
    <p:extLst>
      <p:ext uri="{BB962C8B-B14F-4D97-AF65-F5344CB8AC3E}">
        <p14:creationId xmlns:p14="http://schemas.microsoft.com/office/powerpoint/2010/main" val="288973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9421467E-F3B6-B541-AA36-E12D51CC5DA8}"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BBCE06-D466-4ACA-9996-0284B50D7F83}" type="slidenum">
              <a:rPr lang="es-ES" smtClean="0"/>
              <a:pPr>
                <a:defRPr/>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1519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DD48680-3301-9644-894A-1957036ADC47}"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BBCE06-D466-4ACA-9996-0284B50D7F83}" type="slidenum">
              <a:rPr lang="es-ES" smtClean="0"/>
              <a:pPr>
                <a:defRPr/>
              </a:pPr>
              <a:t>‹Nº›</a:t>
            </a:fld>
            <a:endParaRPr lang="es-ES"/>
          </a:p>
        </p:txBody>
      </p:sp>
    </p:spTree>
    <p:extLst>
      <p:ext uri="{BB962C8B-B14F-4D97-AF65-F5344CB8AC3E}">
        <p14:creationId xmlns:p14="http://schemas.microsoft.com/office/powerpoint/2010/main" val="377679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86A29E4A-969D-BE44-8FAA-BC77E790AC24}"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BBCE06-D466-4ACA-9996-0284B50D7F83}" type="slidenum">
              <a:rPr lang="es-ES" smtClean="0"/>
              <a:pPr>
                <a:defRPr/>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352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83BBD887-F2A4-F649-9406-9F3A6EEA9C8E}"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BBCE06-D466-4ACA-9996-0284B50D7F83}" type="slidenum">
              <a:rPr lang="es-ES" smtClean="0"/>
              <a:pPr>
                <a:defRPr/>
              </a:pPr>
              <a:t>‹Nº›</a:t>
            </a:fld>
            <a:endParaRPr lang="es-ES"/>
          </a:p>
        </p:txBody>
      </p:sp>
    </p:spTree>
    <p:extLst>
      <p:ext uri="{BB962C8B-B14F-4D97-AF65-F5344CB8AC3E}">
        <p14:creationId xmlns:p14="http://schemas.microsoft.com/office/powerpoint/2010/main" val="264745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8742B266-4039-8A44-8C39-D4F4880FF1A9}"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7306B1F-C661-40E1-B86C-92060EDDE9E0}" type="slidenum">
              <a:rPr lang="es-ES" smtClean="0"/>
              <a:pPr>
                <a:defRPr/>
              </a:pPr>
              <a:t>‹Nº›</a:t>
            </a:fld>
            <a:endParaRPr lang="es-ES"/>
          </a:p>
        </p:txBody>
      </p:sp>
    </p:spTree>
    <p:extLst>
      <p:ext uri="{BB962C8B-B14F-4D97-AF65-F5344CB8AC3E}">
        <p14:creationId xmlns:p14="http://schemas.microsoft.com/office/powerpoint/2010/main" val="317667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1DBCD6EE-E1BD-3348-886D-22135EABFF9F}"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ECE428D9-ECC5-496A-8562-EB712BF168F6}" type="slidenum">
              <a:rPr lang="es-ES" smtClean="0"/>
              <a:pPr>
                <a:defRPr/>
              </a:pPr>
              <a:t>‹Nº›</a:t>
            </a:fld>
            <a:endParaRPr lang="es-ES"/>
          </a:p>
        </p:txBody>
      </p:sp>
    </p:spTree>
    <p:extLst>
      <p:ext uri="{BB962C8B-B14F-4D97-AF65-F5344CB8AC3E}">
        <p14:creationId xmlns:p14="http://schemas.microsoft.com/office/powerpoint/2010/main" val="392906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AB293762-9870-AC46-A009-553A580CCB2D}"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C13D63C-4270-42D7-88BF-63DB2805E9DA}" type="slidenum">
              <a:rPr lang="es-ES" smtClean="0"/>
              <a:pPr>
                <a:defRPr/>
              </a:pPr>
              <a:t>‹Nº›</a:t>
            </a:fld>
            <a:endParaRPr lang="es-ES"/>
          </a:p>
        </p:txBody>
      </p:sp>
    </p:spTree>
    <p:extLst>
      <p:ext uri="{BB962C8B-B14F-4D97-AF65-F5344CB8AC3E}">
        <p14:creationId xmlns:p14="http://schemas.microsoft.com/office/powerpoint/2010/main" val="286041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00E67A12-AE6E-B747-8E09-BF88C3953B68}" type="datetime1">
              <a:rPr lang="es-ES" smtClean="0"/>
              <a:t>23/10/2019</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BEAAB9B-A444-4954-A84B-6894B0DA987D}" type="slidenum">
              <a:rPr lang="es-ES" smtClean="0"/>
              <a:pPr>
                <a:defRPr/>
              </a:pPr>
              <a:t>‹Nº›</a:t>
            </a:fld>
            <a:endParaRPr lang="es-ES"/>
          </a:p>
        </p:txBody>
      </p:sp>
    </p:spTree>
    <p:extLst>
      <p:ext uri="{BB962C8B-B14F-4D97-AF65-F5344CB8AC3E}">
        <p14:creationId xmlns:p14="http://schemas.microsoft.com/office/powerpoint/2010/main" val="147585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214E9FA3-B5A6-FA43-857F-AEFC6ABE625B}" type="datetime1">
              <a:rPr lang="es-ES" smtClean="0"/>
              <a:t>23/10/2019</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79C1DF20-F380-4432-BDCC-8DB56DFD2B50}" type="slidenum">
              <a:rPr lang="es-ES" smtClean="0"/>
              <a:pPr>
                <a:defRPr/>
              </a:pPr>
              <a:t>‹Nº›</a:t>
            </a:fld>
            <a:endParaRPr lang="es-ES"/>
          </a:p>
        </p:txBody>
      </p:sp>
    </p:spTree>
    <p:extLst>
      <p:ext uri="{BB962C8B-B14F-4D97-AF65-F5344CB8AC3E}">
        <p14:creationId xmlns:p14="http://schemas.microsoft.com/office/powerpoint/2010/main" val="38185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F6E816A0-0559-B94A-B420-74C7B937FA08}" type="datetime1">
              <a:rPr lang="es-ES" smtClean="0"/>
              <a:t>23/10/2019</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F0FC5F5-218A-4B9B-AA4A-722D58D36E4A}" type="slidenum">
              <a:rPr lang="es-ES" smtClean="0"/>
              <a:pPr>
                <a:defRPr/>
              </a:pPr>
              <a:t>‹Nº›</a:t>
            </a:fld>
            <a:endParaRPr lang="es-ES"/>
          </a:p>
        </p:txBody>
      </p:sp>
    </p:spTree>
    <p:extLst>
      <p:ext uri="{BB962C8B-B14F-4D97-AF65-F5344CB8AC3E}">
        <p14:creationId xmlns:p14="http://schemas.microsoft.com/office/powerpoint/2010/main" val="72576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69F5DD45-C8C8-E14B-9D12-753AC4F1779E}" type="datetime1">
              <a:rPr lang="es-ES" smtClean="0"/>
              <a:t>23/10/2019</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BAA82E4-5F9A-431B-9D4E-F6FFE5AA9CAE}" type="slidenum">
              <a:rPr lang="es-ES" smtClean="0"/>
              <a:pPr>
                <a:defRPr/>
              </a:pPr>
              <a:t>‹Nº›</a:t>
            </a:fld>
            <a:endParaRPr lang="es-ES"/>
          </a:p>
        </p:txBody>
      </p:sp>
    </p:spTree>
    <p:extLst>
      <p:ext uri="{BB962C8B-B14F-4D97-AF65-F5344CB8AC3E}">
        <p14:creationId xmlns:p14="http://schemas.microsoft.com/office/powerpoint/2010/main" val="308340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43881AC-07F6-3C44-BE57-8D54F11F16B6}" type="datetime1">
              <a:rPr lang="es-ES" smtClean="0"/>
              <a:t>23/10/2019</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82947DDC-A829-44D9-AC95-72515282C977}" type="slidenum">
              <a:rPr lang="es-ES" smtClean="0"/>
              <a:pPr>
                <a:defRPr/>
              </a:pPr>
              <a:t>‹Nº›</a:t>
            </a:fld>
            <a:endParaRPr lang="es-ES"/>
          </a:p>
        </p:txBody>
      </p:sp>
    </p:spTree>
    <p:extLst>
      <p:ext uri="{BB962C8B-B14F-4D97-AF65-F5344CB8AC3E}">
        <p14:creationId xmlns:p14="http://schemas.microsoft.com/office/powerpoint/2010/main" val="344903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B0F55762-3BA1-AE4D-9E43-5BCD85D4370C}" type="datetime1">
              <a:rPr lang="es-ES" smtClean="0"/>
              <a:t>23/10/2019</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42FDEB7-992F-4ABB-BB6A-55D4C5FDD684}" type="slidenum">
              <a:rPr lang="es-ES" smtClean="0"/>
              <a:pPr>
                <a:defRPr/>
              </a:pPr>
              <a:t>‹Nº›</a:t>
            </a:fld>
            <a:endParaRPr lang="es-ES"/>
          </a:p>
        </p:txBody>
      </p:sp>
    </p:spTree>
    <p:extLst>
      <p:ext uri="{BB962C8B-B14F-4D97-AF65-F5344CB8AC3E}">
        <p14:creationId xmlns:p14="http://schemas.microsoft.com/office/powerpoint/2010/main" val="107442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CA7024E4-CC12-5E47-B808-EE0CB7573719}" type="datetime1">
              <a:rPr lang="es-ES" smtClean="0"/>
              <a:t>23/10/2019</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024327D-8CB7-4816-A1F5-3F2674ECD2B9}" type="slidenum">
              <a:rPr lang="es-ES" smtClean="0"/>
              <a:pPr>
                <a:defRPr/>
              </a:pPr>
              <a:t>‹Nº›</a:t>
            </a:fld>
            <a:endParaRPr lang="es-ES"/>
          </a:p>
        </p:txBody>
      </p:sp>
    </p:spTree>
    <p:extLst>
      <p:ext uri="{BB962C8B-B14F-4D97-AF65-F5344CB8AC3E}">
        <p14:creationId xmlns:p14="http://schemas.microsoft.com/office/powerpoint/2010/main" val="19516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67FA9FC-1181-1243-953B-7377176A7FDC}" type="datetime1">
              <a:rPr lang="es-ES" smtClean="0"/>
              <a:t>23/10/2019</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BBBCE06-D466-4ACA-9996-0284B50D7F83}" type="slidenum">
              <a:rPr lang="es-ES" smtClean="0"/>
              <a:pPr>
                <a:defRPr/>
              </a:pPr>
              <a:t>‹Nº›</a:t>
            </a:fld>
            <a:endParaRPr lang="es-ES"/>
          </a:p>
        </p:txBody>
      </p:sp>
    </p:spTree>
    <p:extLst>
      <p:ext uri="{BB962C8B-B14F-4D97-AF65-F5344CB8AC3E}">
        <p14:creationId xmlns:p14="http://schemas.microsoft.com/office/powerpoint/2010/main" val="269282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urro@asajacadiz.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039414" y="4286174"/>
            <a:ext cx="5035639" cy="923330"/>
          </a:xfrm>
          <a:prstGeom prst="rect">
            <a:avLst/>
          </a:prstGeom>
          <a:solidFill>
            <a:schemeClr val="accent6">
              <a:lumMod val="75000"/>
            </a:schemeClr>
          </a:solidFill>
        </p:spPr>
        <p:txBody>
          <a:bodyPr wrap="square" rtlCol="0">
            <a:spAutoFit/>
          </a:bodyPr>
          <a:lstStyle>
            <a:defPPr>
              <a:defRPr lang="es-ES"/>
            </a:defPPr>
            <a:lvl1pPr algn="ctr">
              <a:defRPr b="1">
                <a:solidFill>
                  <a:schemeClr val="bg1"/>
                </a:solidFill>
                <a:latin typeface="Arial Narrow" panose="020B0606020202030204" pitchFamily="34" charset="0"/>
              </a:defRPr>
            </a:lvl1pPr>
          </a:lstStyle>
          <a:p>
            <a:r>
              <a:rPr lang="es-ES" dirty="0" smtClean="0"/>
              <a:t>FRANCISCO JAVIER PECO PINTO</a:t>
            </a:r>
            <a:endParaRPr lang="es-ES" dirty="0"/>
          </a:p>
          <a:p>
            <a:r>
              <a:rPr lang="es-ES" dirty="0" smtClean="0"/>
              <a:t>Director Técnico </a:t>
            </a:r>
            <a:r>
              <a:rPr lang="es-ES" dirty="0" err="1" smtClean="0"/>
              <a:t>Asaja</a:t>
            </a:r>
            <a:r>
              <a:rPr lang="es-ES" dirty="0" smtClean="0"/>
              <a:t> Cádiz</a:t>
            </a:r>
            <a:endParaRPr lang="es-ES" dirty="0"/>
          </a:p>
          <a:p>
            <a:endParaRPr lang="es-ES" dirty="0"/>
          </a:p>
        </p:txBody>
      </p:sp>
      <p:sp>
        <p:nvSpPr>
          <p:cNvPr id="3" name="Rectángulo 2"/>
          <p:cNvSpPr/>
          <p:nvPr/>
        </p:nvSpPr>
        <p:spPr>
          <a:xfrm>
            <a:off x="1706572" y="728715"/>
            <a:ext cx="6838682" cy="461665"/>
          </a:xfrm>
          <a:prstGeom prst="rect">
            <a:avLst/>
          </a:prstGeom>
        </p:spPr>
        <p:txBody>
          <a:bodyPr wrap="square">
            <a:spAutoFit/>
          </a:bodyPr>
          <a:lstStyle/>
          <a:p>
            <a:endParaRPr lang="es-ES" sz="1200" dirty="0">
              <a:solidFill>
                <a:schemeClr val="accent2">
                  <a:lumMod val="75000"/>
                </a:schemeClr>
              </a:solidFill>
              <a:latin typeface="Arial" panose="020B0604020202020204" pitchFamily="34" charset="0"/>
            </a:endParaRPr>
          </a:p>
          <a:p>
            <a:pPr algn="ctr"/>
            <a:r>
              <a:rPr lang="es-ES" sz="1200" dirty="0">
                <a:solidFill>
                  <a:schemeClr val="accent2">
                    <a:lumMod val="75000"/>
                  </a:schemeClr>
                </a:solidFill>
                <a:latin typeface="Arial" panose="020B0604020202020204" pitchFamily="34" charset="0"/>
              </a:rPr>
              <a:t> </a:t>
            </a:r>
            <a:endParaRPr lang="es-ES" sz="4000" b="1" dirty="0" smtClean="0">
              <a:solidFill>
                <a:schemeClr val="accent2">
                  <a:lumMod val="75000"/>
                </a:schemeClr>
              </a:solidFill>
              <a:latin typeface="Arial" panose="020B0604020202020204" pitchFamily="34" charset="0"/>
            </a:endParaRPr>
          </a:p>
        </p:txBody>
      </p:sp>
      <p:sp>
        <p:nvSpPr>
          <p:cNvPr id="2" name="1 CuadroTexto"/>
          <p:cNvSpPr txBox="1"/>
          <p:nvPr/>
        </p:nvSpPr>
        <p:spPr>
          <a:xfrm>
            <a:off x="2099256" y="1133340"/>
            <a:ext cx="7521822" cy="1200329"/>
          </a:xfrm>
          <a:prstGeom prst="rect">
            <a:avLst/>
          </a:prstGeom>
          <a:noFill/>
        </p:spPr>
        <p:txBody>
          <a:bodyPr wrap="square" rtlCol="0">
            <a:spAutoFit/>
          </a:bodyPr>
          <a:lstStyle/>
          <a:p>
            <a:pPr algn="ctr"/>
            <a:r>
              <a:rPr lang="es-ES" sz="3600" dirty="0" smtClean="0"/>
              <a:t>REEMPLEO DE SEMILLAS:</a:t>
            </a:r>
          </a:p>
          <a:p>
            <a:pPr algn="ctr"/>
            <a:r>
              <a:rPr lang="es-ES" sz="3600" dirty="0" smtClean="0"/>
              <a:t>NORMATIVA Y OBLIGACIONES</a:t>
            </a:r>
            <a:endParaRPr lang="es-ES" sz="3600" dirty="0"/>
          </a:p>
        </p:txBody>
      </p:sp>
      <p:sp>
        <p:nvSpPr>
          <p:cNvPr id="7" name="CuadroTexto 6"/>
          <p:cNvSpPr txBox="1"/>
          <p:nvPr/>
        </p:nvSpPr>
        <p:spPr>
          <a:xfrm>
            <a:off x="3037205" y="5333095"/>
            <a:ext cx="5035639" cy="646331"/>
          </a:xfrm>
          <a:prstGeom prst="rect">
            <a:avLst/>
          </a:prstGeom>
          <a:solidFill>
            <a:schemeClr val="accent6">
              <a:lumMod val="75000"/>
            </a:schemeClr>
          </a:solidFill>
        </p:spPr>
        <p:txBody>
          <a:bodyPr wrap="square" rtlCol="0">
            <a:spAutoFit/>
          </a:bodyPr>
          <a:lstStyle>
            <a:defPPr>
              <a:defRPr lang="es-ES"/>
            </a:defPPr>
            <a:lvl1pPr algn="ctr">
              <a:defRPr b="1">
                <a:solidFill>
                  <a:schemeClr val="bg1"/>
                </a:solidFill>
                <a:latin typeface="Arial Narrow" panose="020B0606020202030204" pitchFamily="34" charset="0"/>
              </a:defRPr>
            </a:lvl1pPr>
          </a:lstStyle>
          <a:p>
            <a:r>
              <a:rPr lang="es-ES" dirty="0" smtClean="0"/>
              <a:t>Jerez de la </a:t>
            </a:r>
            <a:r>
              <a:rPr lang="es-ES" dirty="0" err="1" smtClean="0"/>
              <a:t>Fra</a:t>
            </a:r>
            <a:r>
              <a:rPr lang="es-ES" dirty="0" smtClean="0"/>
              <a:t>, </a:t>
            </a:r>
            <a:r>
              <a:rPr lang="es-ES" dirty="0" smtClean="0"/>
              <a:t>23 </a:t>
            </a:r>
            <a:r>
              <a:rPr lang="es-ES" dirty="0" smtClean="0"/>
              <a:t>de </a:t>
            </a:r>
            <a:r>
              <a:rPr lang="es-ES" dirty="0" smtClean="0"/>
              <a:t>octubre </a:t>
            </a:r>
            <a:r>
              <a:rPr lang="es-ES" dirty="0" smtClean="0"/>
              <a:t>de 2019</a:t>
            </a:r>
            <a:endParaRPr lang="es-ES" dirty="0"/>
          </a:p>
          <a:p>
            <a:endParaRPr lang="es-ES" dirty="0"/>
          </a:p>
        </p:txBody>
      </p:sp>
      <p:sp>
        <p:nvSpPr>
          <p:cNvPr id="4" name="Marcador de número de diapositiva 3"/>
          <p:cNvSpPr>
            <a:spLocks noGrp="1"/>
          </p:cNvSpPr>
          <p:nvPr>
            <p:ph type="sldNum" sz="quarter" idx="12"/>
          </p:nvPr>
        </p:nvSpPr>
        <p:spPr/>
        <p:txBody>
          <a:bodyPr/>
          <a:lstStyle/>
          <a:p>
            <a:pPr>
              <a:defRPr/>
            </a:pPr>
            <a:fld id="{786D9836-143F-4364-B844-855EF8003F3A}" type="slidenum">
              <a:rPr lang="es-ES" smtClean="0"/>
              <a:pPr>
                <a:defRPr/>
              </a:pPr>
              <a:t>1</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 y="25197"/>
            <a:ext cx="1575421" cy="206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6560" y="331304"/>
            <a:ext cx="6081275" cy="1320800"/>
          </a:xfrm>
        </p:spPr>
        <p:txBody>
          <a:bodyPr/>
          <a:lstStyle/>
          <a:p>
            <a:r>
              <a:rPr lang="es-ES" dirty="0" smtClean="0"/>
              <a:t>Sanciones</a:t>
            </a:r>
            <a:endParaRPr lang="es-ES" dirty="0"/>
          </a:p>
        </p:txBody>
      </p:sp>
      <p:sp>
        <p:nvSpPr>
          <p:cNvPr id="3" name="2 Marcador de contenido"/>
          <p:cNvSpPr>
            <a:spLocks noGrp="1"/>
          </p:cNvSpPr>
          <p:nvPr>
            <p:ph idx="1"/>
          </p:nvPr>
        </p:nvSpPr>
        <p:spPr>
          <a:xfrm>
            <a:off x="915873" y="1017589"/>
            <a:ext cx="8596668" cy="3880773"/>
          </a:xfrm>
        </p:spPr>
        <p:txBody>
          <a:bodyPr/>
          <a:lstStyle/>
          <a:p>
            <a:pPr algn="just"/>
            <a:r>
              <a:rPr lang="es-ES" dirty="0"/>
              <a:t>1. Las infracciones calificadas como muy graves se sancionarán con multas comprendidas entre 4.207,09 y 9.015,18 euros. </a:t>
            </a:r>
            <a:endParaRPr lang="es-ES" dirty="0" smtClean="0"/>
          </a:p>
          <a:p>
            <a:pPr algn="just"/>
            <a:r>
              <a:rPr lang="es-ES" dirty="0" smtClean="0"/>
              <a:t>2</a:t>
            </a:r>
            <a:r>
              <a:rPr lang="es-ES" dirty="0"/>
              <a:t>. Las infracciones calificadas como graves serán sancionadas con multas comprendidas entre 1.803,04 y 4.207,08 euros. </a:t>
            </a:r>
            <a:endParaRPr lang="es-ES" dirty="0" smtClean="0"/>
          </a:p>
          <a:p>
            <a:pPr algn="just"/>
            <a:r>
              <a:rPr lang="es-ES" dirty="0" smtClean="0"/>
              <a:t>3</a:t>
            </a:r>
            <a:r>
              <a:rPr lang="es-ES" dirty="0"/>
              <a:t>. Las infracciones calificadas como leves serán sancionadas con multas comprendidas entre 601,01 y 1.803,04 euros</a:t>
            </a:r>
            <a:r>
              <a:rPr lang="es-ES" dirty="0" smtClean="0"/>
              <a:t>. </a:t>
            </a:r>
          </a:p>
          <a:p>
            <a:pPr marL="0" indent="0" algn="just">
              <a:buNone/>
            </a:pPr>
            <a:r>
              <a:rPr lang="es-ES" dirty="0" smtClean="0"/>
              <a:t>	Además </a:t>
            </a:r>
            <a:r>
              <a:rPr lang="es-ES" dirty="0"/>
              <a:t>de las multas señaladas en el presente artículo, se ordenará el </a:t>
            </a:r>
            <a:r>
              <a:rPr lang="es-ES" dirty="0" smtClean="0"/>
              <a:t>	decomiso </a:t>
            </a:r>
            <a:r>
              <a:rPr lang="es-ES" dirty="0"/>
              <a:t>del material </a:t>
            </a:r>
            <a:r>
              <a:rPr lang="es-ES" dirty="0" smtClean="0"/>
              <a:t>vegetal.</a:t>
            </a:r>
            <a:endParaRPr lang="es-ES" dirty="0"/>
          </a:p>
        </p:txBody>
      </p:sp>
      <p:sp>
        <p:nvSpPr>
          <p:cNvPr id="4" name="3 Marcador de número de diapositiva"/>
          <p:cNvSpPr>
            <a:spLocks noGrp="1"/>
          </p:cNvSpPr>
          <p:nvPr>
            <p:ph type="sldNum" sz="quarter" idx="12"/>
          </p:nvPr>
        </p:nvSpPr>
        <p:spPr/>
        <p:txBody>
          <a:bodyPr/>
          <a:lstStyle/>
          <a:p>
            <a:pPr>
              <a:defRPr/>
            </a:pPr>
            <a:fld id="{8C13D63C-4270-42D7-88BF-63DB2805E9DA}" type="slidenum">
              <a:rPr lang="es-ES" smtClean="0"/>
              <a:pPr>
                <a:defRPr/>
              </a:pPr>
              <a:t>10</a:t>
            </a:fld>
            <a:endParaRPr lang="es-E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351104" y="644882"/>
            <a:ext cx="2971800" cy="369332"/>
          </a:xfrm>
          <a:prstGeom prst="rect">
            <a:avLst/>
          </a:prstGeom>
          <a:noFill/>
        </p:spPr>
        <p:txBody>
          <a:bodyPr wrap="square" rtlCol="0">
            <a:spAutoFit/>
          </a:bodyPr>
          <a:lstStyle/>
          <a:p>
            <a:r>
              <a:rPr lang="es-ES" dirty="0" smtClean="0"/>
              <a:t>Ley 3/2000, de 7 de enero</a:t>
            </a:r>
            <a:endParaRPr lang="es-ES" dirty="0"/>
          </a:p>
        </p:txBody>
      </p:sp>
    </p:spTree>
    <p:extLst>
      <p:ext uri="{BB962C8B-B14F-4D97-AF65-F5344CB8AC3E}">
        <p14:creationId xmlns:p14="http://schemas.microsoft.com/office/powerpoint/2010/main" val="286821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8C13D63C-4270-42D7-88BF-63DB2805E9DA}" type="slidenum">
              <a:rPr lang="es-ES" smtClean="0"/>
              <a:pPr>
                <a:defRPr/>
              </a:pPr>
              <a:t>11</a:t>
            </a:fld>
            <a:endParaRPr lang="es-E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2436560" y="331304"/>
            <a:ext cx="608127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ES" smtClean="0"/>
              <a:t>Sanciones</a:t>
            </a:r>
            <a:endParaRPr lang="es-ES" dirty="0"/>
          </a:p>
        </p:txBody>
      </p:sp>
      <p:sp>
        <p:nvSpPr>
          <p:cNvPr id="7" name="6 CuadroTexto"/>
          <p:cNvSpPr txBox="1"/>
          <p:nvPr/>
        </p:nvSpPr>
        <p:spPr>
          <a:xfrm>
            <a:off x="6351104" y="644882"/>
            <a:ext cx="2971800" cy="369332"/>
          </a:xfrm>
          <a:prstGeom prst="rect">
            <a:avLst/>
          </a:prstGeom>
          <a:noFill/>
        </p:spPr>
        <p:txBody>
          <a:bodyPr wrap="square" rtlCol="0">
            <a:spAutoFit/>
          </a:bodyPr>
          <a:lstStyle/>
          <a:p>
            <a:r>
              <a:rPr lang="es-ES" dirty="0" smtClean="0"/>
              <a:t>Ley 30/2006, de 26 de julio</a:t>
            </a:r>
            <a:endParaRPr lang="es-ES" dirty="0"/>
          </a:p>
        </p:txBody>
      </p:sp>
      <p:sp>
        <p:nvSpPr>
          <p:cNvPr id="8" name="7 CuadroTexto"/>
          <p:cNvSpPr txBox="1"/>
          <p:nvPr/>
        </p:nvSpPr>
        <p:spPr>
          <a:xfrm>
            <a:off x="824947" y="1342505"/>
            <a:ext cx="9074427" cy="4334520"/>
          </a:xfrm>
          <a:prstGeom prst="rect">
            <a:avLst/>
          </a:prstGeom>
          <a:noFill/>
        </p:spPr>
        <p:txBody>
          <a:bodyPr wrap="square" rtlCol="0">
            <a:spAutoFit/>
          </a:bodyPr>
          <a:lstStyle/>
          <a:p>
            <a:pPr marL="342900" indent="-342900" algn="just" defTabSz="457200" eaLnBrk="1" hangingPunct="1">
              <a:spcBef>
                <a:spcPts val="1000"/>
              </a:spcBef>
              <a:spcAft>
                <a:spcPts val="0"/>
              </a:spcAft>
              <a:buClr>
                <a:schemeClr val="accent1"/>
              </a:buClr>
              <a:buSzPct val="80000"/>
              <a:buFont typeface="Wingdings 3" charset="2"/>
              <a:buChar char=""/>
            </a:pPr>
            <a:r>
              <a:rPr lang="es-ES" dirty="0">
                <a:solidFill>
                  <a:schemeClr val="tx1">
                    <a:lumMod val="75000"/>
                    <a:lumOff val="25000"/>
                  </a:schemeClr>
                </a:solidFill>
                <a:latin typeface="+mn-lt"/>
              </a:rPr>
              <a:t>1. Las infracciones calificadas como leves serán sancionadas con multas comprendidas entre 300 y 3.000 euros</a:t>
            </a:r>
            <a:r>
              <a:rPr lang="es-ES" dirty="0" smtClean="0">
                <a:solidFill>
                  <a:schemeClr val="tx1">
                    <a:lumMod val="75000"/>
                    <a:lumOff val="25000"/>
                  </a:schemeClr>
                </a:solidFill>
                <a:latin typeface="+mn-lt"/>
              </a:rPr>
              <a:t>.</a:t>
            </a:r>
          </a:p>
          <a:p>
            <a:pPr marL="342900" indent="-342900" algn="just" defTabSz="457200" eaLnBrk="1" hangingPunct="1">
              <a:spcBef>
                <a:spcPts val="1000"/>
              </a:spcBef>
              <a:spcAft>
                <a:spcPts val="0"/>
              </a:spcAft>
              <a:buClr>
                <a:schemeClr val="accent1"/>
              </a:buClr>
              <a:buSzPct val="80000"/>
              <a:buFont typeface="Wingdings 3" charset="2"/>
              <a:buChar char=""/>
            </a:pPr>
            <a:r>
              <a:rPr lang="es-ES" dirty="0" smtClean="0">
                <a:solidFill>
                  <a:schemeClr val="tx1">
                    <a:lumMod val="75000"/>
                    <a:lumOff val="25000"/>
                  </a:schemeClr>
                </a:solidFill>
                <a:latin typeface="+mn-lt"/>
              </a:rPr>
              <a:t> </a:t>
            </a:r>
            <a:r>
              <a:rPr lang="es-ES" dirty="0">
                <a:solidFill>
                  <a:schemeClr val="tx1">
                    <a:lumMod val="75000"/>
                    <a:lumOff val="25000"/>
                  </a:schemeClr>
                </a:solidFill>
                <a:latin typeface="+mn-lt"/>
              </a:rPr>
              <a:t>2. Las infracciones calificadas como graves serán sancionadas con multas comprendidas entre 3.001 y 30.000 euros. </a:t>
            </a:r>
            <a:endParaRPr lang="es-ES" dirty="0" smtClean="0">
              <a:solidFill>
                <a:schemeClr val="tx1">
                  <a:lumMod val="75000"/>
                  <a:lumOff val="25000"/>
                </a:schemeClr>
              </a:solidFill>
              <a:latin typeface="+mn-lt"/>
            </a:endParaRPr>
          </a:p>
          <a:p>
            <a:pPr marL="342900" indent="-342900" algn="just" defTabSz="457200" eaLnBrk="1" hangingPunct="1">
              <a:spcBef>
                <a:spcPts val="1000"/>
              </a:spcBef>
              <a:spcAft>
                <a:spcPts val="0"/>
              </a:spcAft>
              <a:buClr>
                <a:schemeClr val="accent1"/>
              </a:buClr>
              <a:buSzPct val="80000"/>
              <a:buFont typeface="Wingdings 3" charset="2"/>
              <a:buChar char=""/>
            </a:pPr>
            <a:r>
              <a:rPr lang="es-ES" dirty="0" smtClean="0">
                <a:solidFill>
                  <a:schemeClr val="tx1">
                    <a:lumMod val="75000"/>
                    <a:lumOff val="25000"/>
                  </a:schemeClr>
                </a:solidFill>
                <a:latin typeface="+mn-lt"/>
              </a:rPr>
              <a:t>3</a:t>
            </a:r>
            <a:r>
              <a:rPr lang="es-ES" dirty="0">
                <a:solidFill>
                  <a:schemeClr val="tx1">
                    <a:lumMod val="75000"/>
                    <a:lumOff val="25000"/>
                  </a:schemeClr>
                </a:solidFill>
                <a:latin typeface="+mn-lt"/>
              </a:rPr>
              <a:t>. Las infracciones calificadas de muy graves serán sancionadas con multas comprendidas entre 30.001 y 300.000 euros</a:t>
            </a:r>
            <a:r>
              <a:rPr lang="es-ES" dirty="0" smtClean="0">
                <a:solidFill>
                  <a:schemeClr val="tx1">
                    <a:lumMod val="75000"/>
                    <a:lumOff val="25000"/>
                  </a:schemeClr>
                </a:solidFill>
                <a:latin typeface="+mn-lt"/>
              </a:rPr>
              <a:t>.</a:t>
            </a:r>
          </a:p>
          <a:p>
            <a:pPr marL="342900" indent="-342900" algn="just" defTabSz="457200" eaLnBrk="1" hangingPunct="1">
              <a:spcBef>
                <a:spcPts val="1000"/>
              </a:spcBef>
              <a:spcAft>
                <a:spcPts val="0"/>
              </a:spcAft>
              <a:buClr>
                <a:schemeClr val="accent1"/>
              </a:buClr>
              <a:buSzPct val="80000"/>
              <a:buFont typeface="Wingdings 3" charset="2"/>
              <a:buChar char=""/>
            </a:pPr>
            <a:r>
              <a:rPr lang="es-ES" dirty="0" smtClean="0">
                <a:solidFill>
                  <a:schemeClr val="tx1">
                    <a:lumMod val="75000"/>
                    <a:lumOff val="25000"/>
                  </a:schemeClr>
                </a:solidFill>
                <a:latin typeface="+mn-lt"/>
              </a:rPr>
              <a:t> </a:t>
            </a:r>
            <a:r>
              <a:rPr lang="es-ES" dirty="0">
                <a:solidFill>
                  <a:schemeClr val="tx1">
                    <a:lumMod val="75000"/>
                    <a:lumOff val="25000"/>
                  </a:schemeClr>
                </a:solidFill>
                <a:latin typeface="+mn-lt"/>
              </a:rPr>
              <a:t>4. Cuando las infracciones pongan en peligro la salud humana, la de los animales o el medio ambiente, las sanciones se incrementarán en un 50 por cien</a:t>
            </a:r>
            <a:r>
              <a:rPr lang="es-ES" dirty="0" smtClean="0">
                <a:solidFill>
                  <a:schemeClr val="tx1">
                    <a:lumMod val="75000"/>
                    <a:lumOff val="25000"/>
                  </a:schemeClr>
                </a:solidFill>
                <a:latin typeface="+mn-lt"/>
              </a:rPr>
              <a:t>.</a:t>
            </a:r>
          </a:p>
          <a:p>
            <a:pPr marL="342900" indent="-342900" algn="just" defTabSz="457200" eaLnBrk="1" hangingPunct="1">
              <a:spcBef>
                <a:spcPts val="1000"/>
              </a:spcBef>
              <a:spcAft>
                <a:spcPts val="0"/>
              </a:spcAft>
              <a:buClr>
                <a:schemeClr val="accent1"/>
              </a:buClr>
              <a:buSzPct val="80000"/>
              <a:buFont typeface="Wingdings 3" charset="2"/>
              <a:buChar char=""/>
            </a:pPr>
            <a:r>
              <a:rPr lang="es-ES" dirty="0" smtClean="0">
                <a:solidFill>
                  <a:schemeClr val="tx1">
                    <a:lumMod val="75000"/>
                    <a:lumOff val="25000"/>
                  </a:schemeClr>
                </a:solidFill>
                <a:latin typeface="+mn-lt"/>
              </a:rPr>
              <a:t> </a:t>
            </a:r>
            <a:r>
              <a:rPr lang="es-ES" dirty="0">
                <a:solidFill>
                  <a:schemeClr val="tx1">
                    <a:lumMod val="75000"/>
                    <a:lumOff val="25000"/>
                  </a:schemeClr>
                </a:solidFill>
                <a:latin typeface="+mn-lt"/>
              </a:rPr>
              <a:t>5. En las infracciones graves y muy graves el límite superior de las sanciones podrá aumentarse hasta el doble del beneficio obtenido por el infractor, cuando este beneficio sea superior a dicho límite</a:t>
            </a:r>
            <a:r>
              <a:rPr lang="es-ES" dirty="0" smtClean="0">
                <a:solidFill>
                  <a:schemeClr val="tx1">
                    <a:lumMod val="75000"/>
                    <a:lumOff val="25000"/>
                  </a:schemeClr>
                </a:solidFill>
                <a:latin typeface="+mn-lt"/>
              </a:rPr>
              <a:t>.</a:t>
            </a:r>
          </a:p>
          <a:p>
            <a:pPr marL="342900" indent="-342900" algn="just" defTabSz="457200" eaLnBrk="1" hangingPunct="1">
              <a:spcBef>
                <a:spcPts val="1000"/>
              </a:spcBef>
              <a:spcAft>
                <a:spcPts val="0"/>
              </a:spcAft>
              <a:buClr>
                <a:schemeClr val="accent1"/>
              </a:buClr>
              <a:buSzPct val="80000"/>
              <a:buFont typeface="Wingdings 3" charset="2"/>
              <a:buChar char=""/>
            </a:pPr>
            <a:r>
              <a:rPr lang="es-ES" dirty="0" smtClean="0">
                <a:solidFill>
                  <a:schemeClr val="tx1">
                    <a:lumMod val="75000"/>
                    <a:lumOff val="25000"/>
                  </a:schemeClr>
                </a:solidFill>
                <a:latin typeface="+mn-lt"/>
              </a:rPr>
              <a:t> </a:t>
            </a:r>
            <a:r>
              <a:rPr lang="es-ES" dirty="0">
                <a:solidFill>
                  <a:schemeClr val="tx1">
                    <a:lumMod val="75000"/>
                    <a:lumOff val="25000"/>
                  </a:schemeClr>
                </a:solidFill>
                <a:latin typeface="+mn-lt"/>
              </a:rPr>
              <a:t>6. El límite mínimo de la sanción pecuniaria en ningún caso podrá ser inferior al beneficio obtenido por el infractor.</a:t>
            </a:r>
          </a:p>
        </p:txBody>
      </p:sp>
    </p:spTree>
    <p:extLst>
      <p:ext uri="{BB962C8B-B14F-4D97-AF65-F5344CB8AC3E}">
        <p14:creationId xmlns:p14="http://schemas.microsoft.com/office/powerpoint/2010/main" val="64352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8C13D63C-4270-42D7-88BF-63DB2805E9DA}" type="slidenum">
              <a:rPr lang="es-ES" smtClean="0"/>
              <a:pPr>
                <a:defRPr/>
              </a:pPr>
              <a:t>12</a:t>
            </a:fld>
            <a:endParaRPr lang="es-E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9102" y="858562"/>
            <a:ext cx="4018282" cy="36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3122360" y="251791"/>
            <a:ext cx="2831179" cy="1320800"/>
          </a:xfrm>
        </p:spPr>
        <p:txBody>
          <a:bodyPr/>
          <a:lstStyle/>
          <a:p>
            <a:r>
              <a:rPr lang="es-ES" dirty="0" smtClean="0"/>
              <a:t>Sanciones</a:t>
            </a:r>
            <a:endParaRPr lang="es-E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866" y="1055844"/>
            <a:ext cx="38608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4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257" y="530896"/>
            <a:ext cx="8364773" cy="1320800"/>
          </a:xfrm>
        </p:spPr>
        <p:txBody>
          <a:bodyPr>
            <a:normAutofit/>
          </a:bodyPr>
          <a:lstStyle/>
          <a:p>
            <a:pPr algn="just"/>
            <a:r>
              <a:rPr lang="es-ES" sz="2000" b="1" dirty="0"/>
              <a:t>Aspectos clave del convenio y opciones de declaración por reempleo</a:t>
            </a:r>
            <a:endParaRPr lang="es-ES" sz="2000" dirty="0"/>
          </a:p>
        </p:txBody>
      </p:sp>
      <p:sp>
        <p:nvSpPr>
          <p:cNvPr id="3" name="2 Marcador de contenido"/>
          <p:cNvSpPr>
            <a:spLocks noGrp="1"/>
          </p:cNvSpPr>
          <p:nvPr>
            <p:ph idx="1"/>
          </p:nvPr>
        </p:nvSpPr>
        <p:spPr>
          <a:xfrm>
            <a:off x="1615806" y="1193614"/>
            <a:ext cx="8227909" cy="4706253"/>
          </a:xfrm>
        </p:spPr>
        <p:txBody>
          <a:bodyPr>
            <a:normAutofit lnSpcReduction="10000"/>
          </a:bodyPr>
          <a:lstStyle/>
          <a:p>
            <a:r>
              <a:rPr lang="es-ES" b="1" dirty="0" smtClean="0"/>
              <a:t>Concreta</a:t>
            </a:r>
            <a:r>
              <a:rPr lang="es-ES" dirty="0"/>
              <a:t> la definición de la exención de los pequeños agricultores, a estos efectos, según las orientaciones de la propia Comisión Europea</a:t>
            </a:r>
            <a:r>
              <a:rPr lang="es-ES" dirty="0" smtClean="0"/>
              <a:t>:</a:t>
            </a:r>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algn="just"/>
            <a:r>
              <a:rPr lang="es-ES" b="1" dirty="0" smtClean="0"/>
              <a:t>Simplifica</a:t>
            </a:r>
            <a:r>
              <a:rPr lang="es-ES" dirty="0"/>
              <a:t> la gestión al establecer una contribución única para todas las variedades protegidas: 12 €/t.</a:t>
            </a:r>
          </a:p>
          <a:p>
            <a:pPr algn="just"/>
            <a:r>
              <a:rPr lang="es-ES" b="1" dirty="0"/>
              <a:t>Modula</a:t>
            </a:r>
            <a:r>
              <a:rPr lang="es-ES" dirty="0"/>
              <a:t> la contribución en función de los rendimientos medios de la comarca.</a:t>
            </a:r>
          </a:p>
          <a:p>
            <a:pPr marL="400050" lvl="1" indent="0" algn="just">
              <a:buNone/>
            </a:pPr>
            <a:endParaRPr lang="es-ES"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pPr>
              <a:defRPr/>
            </a:pPr>
            <a:fld id="{8C13D63C-4270-42D7-88BF-63DB2805E9DA}" type="slidenum">
              <a:rPr lang="es-ES" smtClean="0"/>
              <a:pPr>
                <a:defRPr/>
              </a:pPr>
              <a:t>13</a:t>
            </a:fld>
            <a:endParaRPr lang="es-E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48" y="1838988"/>
            <a:ext cx="5273703" cy="221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118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902297" y="390315"/>
            <a:ext cx="4198513" cy="646331"/>
          </a:xfrm>
          <a:prstGeom prst="rect">
            <a:avLst/>
          </a:prstGeom>
        </p:spPr>
        <p:txBody>
          <a:bodyPr vert="horz" lIns="91440" tIns="45720" rIns="91440" bIns="45720" rtlCol="0" anchor="t">
            <a:normAutofit/>
          </a:bodyPr>
          <a:lstStyle>
            <a:lvl1pPr defTabSz="457200" eaLnBrk="1" latinLnBrk="0" hangingPunct="1">
              <a:buNone/>
              <a:defRPr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s-ES" dirty="0"/>
          </a:p>
        </p:txBody>
      </p:sp>
      <p:sp>
        <p:nvSpPr>
          <p:cNvPr id="3" name="2 CuadroTexto"/>
          <p:cNvSpPr txBox="1"/>
          <p:nvPr/>
        </p:nvSpPr>
        <p:spPr>
          <a:xfrm>
            <a:off x="1039633" y="863554"/>
            <a:ext cx="8950033" cy="3267561"/>
          </a:xfrm>
          <a:prstGeom prst="rect">
            <a:avLst/>
          </a:prstGeom>
          <a:noFill/>
        </p:spPr>
        <p:txBody>
          <a:bodyPr wrap="square" rtlCol="0">
            <a:spAutoFit/>
          </a:bodyPr>
          <a:lstStyle/>
          <a:p>
            <a:pPr marL="342900" indent="-342900" algn="just" defTabSz="457200" eaLnBrk="1" hangingPunct="1">
              <a:spcBef>
                <a:spcPts val="1000"/>
              </a:spcBef>
              <a:spcAft>
                <a:spcPts val="0"/>
              </a:spcAft>
              <a:buClr>
                <a:schemeClr val="accent1"/>
              </a:buClr>
              <a:buSzPct val="80000"/>
              <a:buFont typeface="Wingdings 3" charset="2"/>
              <a:buChar char=""/>
            </a:pPr>
            <a:r>
              <a:rPr lang="es-ES" dirty="0">
                <a:solidFill>
                  <a:schemeClr val="tx1">
                    <a:lumMod val="75000"/>
                    <a:lumOff val="25000"/>
                  </a:schemeClr>
                </a:solidFill>
                <a:latin typeface="+mn-lt"/>
              </a:rPr>
              <a:t>1. Realizar el pago directamente, en el momento de la limpia, si el </a:t>
            </a:r>
            <a:r>
              <a:rPr lang="es-ES" b="1" dirty="0">
                <a:solidFill>
                  <a:schemeClr val="tx1">
                    <a:lumMod val="75000"/>
                    <a:lumOff val="25000"/>
                  </a:schemeClr>
                </a:solidFill>
                <a:latin typeface="+mn-lt"/>
              </a:rPr>
              <a:t>acondicionador</a:t>
            </a:r>
            <a:r>
              <a:rPr lang="es-ES" dirty="0">
                <a:solidFill>
                  <a:schemeClr val="tx1">
                    <a:lumMod val="75000"/>
                    <a:lumOff val="25000"/>
                  </a:schemeClr>
                </a:solidFill>
                <a:latin typeface="+mn-lt"/>
              </a:rPr>
              <a:t> tiene </a:t>
            </a:r>
            <a:r>
              <a:rPr lang="es-ES" b="1" dirty="0">
                <a:solidFill>
                  <a:schemeClr val="tx1">
                    <a:lumMod val="75000"/>
                    <a:lumOff val="25000"/>
                  </a:schemeClr>
                </a:solidFill>
                <a:latin typeface="+mn-lt"/>
              </a:rPr>
              <a:t>suscrito contrato </a:t>
            </a:r>
            <a:r>
              <a:rPr lang="es-ES" dirty="0">
                <a:solidFill>
                  <a:schemeClr val="tx1">
                    <a:lumMod val="75000"/>
                    <a:lumOff val="25000"/>
                  </a:schemeClr>
                </a:solidFill>
                <a:latin typeface="+mn-lt"/>
              </a:rPr>
              <a:t>de colaboración con </a:t>
            </a:r>
            <a:r>
              <a:rPr lang="es-ES" dirty="0" err="1">
                <a:solidFill>
                  <a:schemeClr val="tx1">
                    <a:lumMod val="75000"/>
                    <a:lumOff val="25000"/>
                  </a:schemeClr>
                </a:solidFill>
                <a:latin typeface="+mn-lt"/>
              </a:rPr>
              <a:t>Geslive</a:t>
            </a:r>
            <a:r>
              <a:rPr lang="es-ES" dirty="0">
                <a:solidFill>
                  <a:schemeClr val="tx1">
                    <a:lumMod val="75000"/>
                    <a:lumOff val="25000"/>
                  </a:schemeClr>
                </a:solidFill>
                <a:latin typeface="+mn-lt"/>
              </a:rPr>
              <a:t> (acondicionador colaborador). En este caso, el pago es independiente de la variedad y por importe de 12 €/t.</a:t>
            </a:r>
          </a:p>
          <a:p>
            <a:pPr marL="342900" indent="-342900" algn="just" defTabSz="457200" eaLnBrk="1" hangingPunct="1">
              <a:spcBef>
                <a:spcPts val="1000"/>
              </a:spcBef>
              <a:spcAft>
                <a:spcPts val="0"/>
              </a:spcAft>
              <a:buClr>
                <a:schemeClr val="accent1"/>
              </a:buClr>
              <a:buSzPct val="80000"/>
              <a:buFont typeface="Wingdings 3" charset="2"/>
              <a:buChar char=""/>
            </a:pPr>
            <a:r>
              <a:rPr lang="es-ES" dirty="0">
                <a:solidFill>
                  <a:schemeClr val="tx1">
                    <a:lumMod val="75000"/>
                    <a:lumOff val="25000"/>
                  </a:schemeClr>
                </a:solidFill>
                <a:latin typeface="+mn-lt"/>
              </a:rPr>
              <a:t>2. </a:t>
            </a:r>
            <a:r>
              <a:rPr lang="es-ES" dirty="0"/>
              <a:t> </a:t>
            </a:r>
            <a:r>
              <a:rPr lang="es-ES" dirty="0">
                <a:solidFill>
                  <a:schemeClr val="tx1">
                    <a:lumMod val="75000"/>
                    <a:lumOff val="25000"/>
                  </a:schemeClr>
                </a:solidFill>
                <a:latin typeface="+mn-lt"/>
              </a:rPr>
              <a:t>Declaración directa por el agricultor a </a:t>
            </a:r>
            <a:r>
              <a:rPr lang="es-ES" dirty="0" err="1">
                <a:solidFill>
                  <a:schemeClr val="tx1">
                    <a:lumMod val="75000"/>
                    <a:lumOff val="25000"/>
                  </a:schemeClr>
                </a:solidFill>
                <a:latin typeface="+mn-lt"/>
              </a:rPr>
              <a:t>Geslive</a:t>
            </a:r>
            <a:r>
              <a:rPr lang="es-ES" dirty="0">
                <a:solidFill>
                  <a:schemeClr val="tx1">
                    <a:lumMod val="75000"/>
                    <a:lumOff val="25000"/>
                  </a:schemeClr>
                </a:solidFill>
                <a:latin typeface="+mn-lt"/>
              </a:rPr>
              <a:t> (o al obtentor si no lo representa </a:t>
            </a:r>
            <a:r>
              <a:rPr lang="es-ES" dirty="0" err="1">
                <a:solidFill>
                  <a:schemeClr val="tx1">
                    <a:lumMod val="75000"/>
                    <a:lumOff val="25000"/>
                  </a:schemeClr>
                </a:solidFill>
                <a:latin typeface="+mn-lt"/>
              </a:rPr>
              <a:t>Geslive</a:t>
            </a:r>
            <a:r>
              <a:rPr lang="es-ES" dirty="0">
                <a:solidFill>
                  <a:schemeClr val="tx1">
                    <a:lumMod val="75000"/>
                    <a:lumOff val="25000"/>
                  </a:schemeClr>
                </a:solidFill>
                <a:latin typeface="+mn-lt"/>
              </a:rPr>
              <a:t>). El agricultor puede dirigirse directamente y realizar la declaración de las superficies que han sido cultivadas con grano de reempleo correspondiente a una variedad protegida, en base a lo cual  </a:t>
            </a:r>
            <a:r>
              <a:rPr lang="es-ES" dirty="0" err="1">
                <a:solidFill>
                  <a:schemeClr val="tx1">
                    <a:lumMod val="75000"/>
                    <a:lumOff val="25000"/>
                  </a:schemeClr>
                </a:solidFill>
                <a:latin typeface="+mn-lt"/>
              </a:rPr>
              <a:t>Geslive</a:t>
            </a:r>
            <a:r>
              <a:rPr lang="es-ES" dirty="0">
                <a:solidFill>
                  <a:schemeClr val="tx1">
                    <a:lumMod val="75000"/>
                    <a:lumOff val="25000"/>
                  </a:schemeClr>
                </a:solidFill>
                <a:latin typeface="+mn-lt"/>
              </a:rPr>
              <a:t> girará la factura correspondiente. En este caso, el cálculo se realiza por superficie cultivada, según el cuadro 2 :</a:t>
            </a:r>
          </a:p>
          <a:p>
            <a:endParaRPr lang="es-ES" dirty="0">
              <a:solidFill>
                <a:schemeClr val="tx1">
                  <a:lumMod val="75000"/>
                  <a:lumOff val="25000"/>
                </a:schemeClr>
              </a:solidFill>
              <a:latin typeface="+mn-lt"/>
            </a:endParaRPr>
          </a:p>
        </p:txBody>
      </p:sp>
      <p:sp>
        <p:nvSpPr>
          <p:cNvPr id="4" name="Marcador de número de diapositiva 3"/>
          <p:cNvSpPr>
            <a:spLocks noGrp="1"/>
          </p:cNvSpPr>
          <p:nvPr>
            <p:ph type="sldNum" sz="quarter" idx="12"/>
          </p:nvPr>
        </p:nvSpPr>
        <p:spPr/>
        <p:txBody>
          <a:bodyPr/>
          <a:lstStyle/>
          <a:p>
            <a:pPr>
              <a:defRPr/>
            </a:pPr>
            <a:fld id="{8C13D63C-4270-42D7-88BF-63DB2805E9DA}" type="slidenum">
              <a:rPr lang="es-ES" smtClean="0"/>
              <a:pPr>
                <a:defRPr/>
              </a:pPr>
              <a:t>14</a:t>
            </a:fld>
            <a:endParaRPr lang="es-E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ítulo 1"/>
          <p:cNvSpPr>
            <a:spLocks noGrp="1"/>
          </p:cNvSpPr>
          <p:nvPr>
            <p:ph type="title"/>
          </p:nvPr>
        </p:nvSpPr>
        <p:spPr>
          <a:xfrm>
            <a:off x="1264257" y="530896"/>
            <a:ext cx="8364773" cy="1320800"/>
          </a:xfrm>
        </p:spPr>
        <p:txBody>
          <a:bodyPr>
            <a:normAutofit/>
          </a:bodyPr>
          <a:lstStyle/>
          <a:p>
            <a:pPr algn="just"/>
            <a:r>
              <a:rPr lang="es-ES" sz="2000" b="1" dirty="0"/>
              <a:t>Aspectos clave del convenio y opciones de declaración por reempleo</a:t>
            </a:r>
            <a:endParaRPr lang="es-E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641" y="4123696"/>
            <a:ext cx="5502176"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697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1405" y="1600004"/>
            <a:ext cx="9105021" cy="4493512"/>
          </a:xfrm>
        </p:spPr>
        <p:txBody>
          <a:bodyPr>
            <a:normAutofit/>
          </a:bodyPr>
          <a:lstStyle/>
          <a:p>
            <a:pPr marL="0" indent="0" algn="just">
              <a:buNone/>
            </a:pPr>
            <a:r>
              <a:rPr lang="es-ES" b="1" dirty="0" smtClean="0"/>
              <a:t>	Siguen </a:t>
            </a:r>
            <a:r>
              <a:rPr lang="es-ES" b="1" dirty="0"/>
              <a:t>existiendo </a:t>
            </a:r>
            <a:r>
              <a:rPr lang="es-ES" b="1" dirty="0" smtClean="0"/>
              <a:t>otra vía posible:</a:t>
            </a:r>
            <a:endParaRPr lang="es-ES" dirty="0"/>
          </a:p>
          <a:p>
            <a:pPr algn="just"/>
            <a:r>
              <a:rPr lang="es-ES" b="1" dirty="0"/>
              <a:t>1.</a:t>
            </a:r>
            <a:r>
              <a:rPr lang="es-ES" dirty="0"/>
              <a:t>- Si acondiciona en un </a:t>
            </a:r>
            <a:r>
              <a:rPr lang="es-ES" b="1" dirty="0"/>
              <a:t>establecimiento no suscrito </a:t>
            </a:r>
            <a:r>
              <a:rPr lang="es-ES" dirty="0"/>
              <a:t>mediante contrato de colaboración con </a:t>
            </a:r>
            <a:r>
              <a:rPr lang="es-ES" dirty="0" err="1"/>
              <a:t>Geslive</a:t>
            </a:r>
            <a:r>
              <a:rPr lang="es-ES" dirty="0"/>
              <a:t>, el agricultor recibiría directamente de </a:t>
            </a:r>
            <a:r>
              <a:rPr lang="es-ES" dirty="0" err="1"/>
              <a:t>Geslive</a:t>
            </a:r>
            <a:r>
              <a:rPr lang="es-ES" dirty="0"/>
              <a:t> (o del obtentor si no lo representa </a:t>
            </a:r>
            <a:r>
              <a:rPr lang="es-ES" dirty="0" err="1"/>
              <a:t>Geslive</a:t>
            </a:r>
            <a:r>
              <a:rPr lang="es-ES" dirty="0"/>
              <a:t>) la factura correspondiente sobre la base de la información facilitada por el acondicionador, tal y como establece la normativa. En este caso, el pago es independiente de la variedad y por importe de 12 €/t</a:t>
            </a:r>
            <a:r>
              <a:rPr lang="es-ES" dirty="0" smtClean="0"/>
              <a:t>.</a:t>
            </a:r>
            <a:endParaRPr lang="es-ES" dirty="0"/>
          </a:p>
        </p:txBody>
      </p:sp>
      <p:sp>
        <p:nvSpPr>
          <p:cNvPr id="4" name="Marcador de número de diapositiva 3"/>
          <p:cNvSpPr>
            <a:spLocks noGrp="1"/>
          </p:cNvSpPr>
          <p:nvPr>
            <p:ph type="sldNum" sz="quarter" idx="12"/>
          </p:nvPr>
        </p:nvSpPr>
        <p:spPr/>
        <p:txBody>
          <a:bodyPr/>
          <a:lstStyle/>
          <a:p>
            <a:pPr>
              <a:defRPr/>
            </a:pPr>
            <a:fld id="{8C13D63C-4270-42D7-88BF-63DB2805E9DA}" type="slidenum">
              <a:rPr lang="es-ES" smtClean="0"/>
              <a:pPr>
                <a:defRPr/>
              </a:pPr>
              <a:t>15</a:t>
            </a:fld>
            <a:endParaRPr lang="es-E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1"/>
          <p:cNvSpPr>
            <a:spLocks noGrp="1"/>
          </p:cNvSpPr>
          <p:nvPr>
            <p:ph type="title"/>
          </p:nvPr>
        </p:nvSpPr>
        <p:spPr>
          <a:xfrm>
            <a:off x="1264257" y="530896"/>
            <a:ext cx="8364773" cy="1320800"/>
          </a:xfrm>
        </p:spPr>
        <p:txBody>
          <a:bodyPr>
            <a:normAutofit/>
          </a:bodyPr>
          <a:lstStyle/>
          <a:p>
            <a:pPr algn="just"/>
            <a:r>
              <a:rPr lang="es-ES" sz="2000" b="1" dirty="0"/>
              <a:t>Aspectos clave del convenio y opciones de declaración por reempleo</a:t>
            </a:r>
            <a:endParaRPr lang="es-ES" sz="2000" dirty="0"/>
          </a:p>
        </p:txBody>
      </p:sp>
    </p:spTree>
    <p:extLst>
      <p:ext uri="{BB962C8B-B14F-4D97-AF65-F5344CB8AC3E}">
        <p14:creationId xmlns:p14="http://schemas.microsoft.com/office/powerpoint/2010/main" val="357435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8C13D63C-4270-42D7-88BF-63DB2805E9DA}" type="slidenum">
              <a:rPr lang="es-ES" smtClean="0"/>
              <a:pPr>
                <a:defRPr/>
              </a:pPr>
              <a:t>16</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48" y="984252"/>
            <a:ext cx="3617015" cy="491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1077399"/>
            <a:ext cx="36036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1077399"/>
            <a:ext cx="3503612"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7"/>
          <p:cNvSpPr txBox="1"/>
          <p:nvPr/>
        </p:nvSpPr>
        <p:spPr>
          <a:xfrm>
            <a:off x="1239148" y="420545"/>
            <a:ext cx="8686800" cy="646331"/>
          </a:xfrm>
          <a:prstGeom prst="rect">
            <a:avLst/>
          </a:prstGeom>
        </p:spPr>
        <p:txBody>
          <a:bodyPr vert="horz" lIns="91440" tIns="45720" rIns="91440" bIns="45720" rtlCol="0" anchor="t">
            <a:normAutofit/>
          </a:bodyPr>
          <a:lstStyle>
            <a:lvl1pPr defTabSz="457200" eaLnBrk="1" latinLnBrk="0" hangingPunct="1">
              <a:buNone/>
              <a:defRPr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sz="1800" b="1" dirty="0" smtClean="0"/>
              <a:t>Variedades Protegidas Representadas por GESLIVE campaña 2017/2018</a:t>
            </a:r>
            <a:endParaRPr lang="es-ES" sz="1800" b="1" dirty="0"/>
          </a:p>
        </p:txBody>
      </p:sp>
    </p:spTree>
    <p:extLst>
      <p:ext uri="{BB962C8B-B14F-4D97-AF65-F5344CB8AC3E}">
        <p14:creationId xmlns:p14="http://schemas.microsoft.com/office/powerpoint/2010/main" val="241197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078052" y="1523697"/>
            <a:ext cx="4696972" cy="1447167"/>
          </a:xfrm>
        </p:spPr>
        <p:txBody>
          <a:bodyPr>
            <a:normAutofit/>
          </a:bodyPr>
          <a:lstStyle/>
          <a:p>
            <a:pPr algn="ctr"/>
            <a:r>
              <a:rPr lang="es-ES" sz="4000" b="1" dirty="0" smtClean="0">
                <a:latin typeface="Times New Roman" panose="02020603050405020304" pitchFamily="18" charset="0"/>
                <a:cs typeface="Times New Roman" panose="02020603050405020304" pitchFamily="18" charset="0"/>
              </a:rPr>
              <a:t>¡GRACIAS!</a:t>
            </a:r>
            <a:endParaRPr lang="es-ES" sz="4000" b="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2743477" y="2979301"/>
            <a:ext cx="5035639" cy="2031325"/>
          </a:xfrm>
          <a:prstGeom prst="rect">
            <a:avLst/>
          </a:prstGeom>
          <a:solidFill>
            <a:schemeClr val="accent6">
              <a:lumMod val="75000"/>
            </a:schemeClr>
          </a:solidFill>
        </p:spPr>
        <p:txBody>
          <a:bodyPr wrap="square" rtlCol="0">
            <a:spAutoFit/>
          </a:bodyPr>
          <a:lstStyle>
            <a:defPPr>
              <a:defRPr lang="es-ES"/>
            </a:defPPr>
            <a:lvl1pPr algn="ctr">
              <a:defRPr b="1">
                <a:solidFill>
                  <a:schemeClr val="bg1"/>
                </a:solidFill>
                <a:latin typeface="Arial Narrow" panose="020B0606020202030204" pitchFamily="34" charset="0"/>
              </a:defRPr>
            </a:lvl1pPr>
          </a:lstStyle>
          <a:p>
            <a:r>
              <a:rPr lang="es-ES" dirty="0" smtClean="0"/>
              <a:t>FRANCISCO JAVIER PECO PINTO</a:t>
            </a:r>
            <a:endParaRPr lang="es-ES" dirty="0"/>
          </a:p>
          <a:p>
            <a:r>
              <a:rPr lang="es-ES" dirty="0" smtClean="0"/>
              <a:t>Director Técnico ASAJA Cádiz</a:t>
            </a:r>
          </a:p>
          <a:p>
            <a:endParaRPr lang="es-ES" dirty="0"/>
          </a:p>
          <a:p>
            <a:r>
              <a:rPr lang="es-ES" dirty="0" smtClean="0">
                <a:hlinkClick r:id="rId2"/>
              </a:rPr>
              <a:t>curro@asajacadiz.org</a:t>
            </a:r>
            <a:endParaRPr lang="es-ES" dirty="0" smtClean="0"/>
          </a:p>
          <a:p>
            <a:endParaRPr lang="es-ES" dirty="0" smtClean="0"/>
          </a:p>
          <a:p>
            <a:endParaRPr lang="es-ES" dirty="0"/>
          </a:p>
          <a:p>
            <a:endParaRPr lang="es-ES" dirty="0"/>
          </a:p>
        </p:txBody>
      </p:sp>
      <p:sp>
        <p:nvSpPr>
          <p:cNvPr id="2" name="Marcador de número de diapositiva 1"/>
          <p:cNvSpPr>
            <a:spLocks noGrp="1"/>
          </p:cNvSpPr>
          <p:nvPr>
            <p:ph type="sldNum" sz="quarter" idx="12"/>
          </p:nvPr>
        </p:nvSpPr>
        <p:spPr/>
        <p:txBody>
          <a:bodyPr/>
          <a:lstStyle/>
          <a:p>
            <a:pPr>
              <a:defRPr/>
            </a:pPr>
            <a:fld id="{8C13D63C-4270-42D7-88BF-63DB2805E9DA}" type="slidenum">
              <a:rPr lang="es-ES" smtClean="0"/>
              <a:pPr>
                <a:defRPr/>
              </a:pPr>
              <a:t>17</a:t>
            </a:fld>
            <a:endParaRPr lang="es-E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62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xmlns:lc="http://schemas.openxmlformats.org/drawingml/2006/lockedCanvas" id="{D593B135-4D2A-4A75-ADFD-FF8C9A167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75" y="3007743"/>
            <a:ext cx="1810449" cy="1787676"/>
          </a:xfrm>
          <a:prstGeom prst="rect">
            <a:avLst/>
          </a:prstGeom>
        </p:spPr>
      </p:pic>
      <p:pic>
        <p:nvPicPr>
          <p:cNvPr id="5" name="Imagen 4">
            <a:extLst>
              <a:ext uri="{FF2B5EF4-FFF2-40B4-BE49-F238E27FC236}">
                <a16:creationId xmlns="" xmlns:a16="http://schemas.microsoft.com/office/drawing/2014/main" xmlns:lc="http://schemas.openxmlformats.org/drawingml/2006/lockedCanvas" id="{A4EB2B3F-88EB-4F7F-B1E3-22EBDCCA9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159" y="5321245"/>
            <a:ext cx="6796129" cy="1447992"/>
          </a:xfrm>
          <a:prstGeom prst="rect">
            <a:avLst/>
          </a:prstGeom>
        </p:spPr>
      </p:pic>
      <p:pic>
        <p:nvPicPr>
          <p:cNvPr id="6" name="Imagen 5">
            <a:extLst>
              <a:ext uri="{FF2B5EF4-FFF2-40B4-BE49-F238E27FC236}">
                <a16:creationId xmlns="" xmlns:a16="http://schemas.microsoft.com/office/drawing/2014/main" xmlns:lc="http://schemas.openxmlformats.org/drawingml/2006/lockedCanvas" id="{ED0512F0-02BD-4529-ABDB-916BF6A72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024" y="88763"/>
            <a:ext cx="6914401" cy="2763120"/>
          </a:xfrm>
          <a:prstGeom prst="rect">
            <a:avLst/>
          </a:prstGeom>
        </p:spPr>
      </p:pic>
      <p:sp>
        <p:nvSpPr>
          <p:cNvPr id="7" name="CuadroTexto 8">
            <a:extLst>
              <a:ext uri="{FF2B5EF4-FFF2-40B4-BE49-F238E27FC236}">
                <a16:creationId xmlns="" xmlns:a16="http://schemas.microsoft.com/office/drawing/2014/main" xmlns:lc="http://schemas.openxmlformats.org/drawingml/2006/lockedCanvas" id="{ABF68655-7C1C-4467-A288-2953AF0CDEBD}"/>
              </a:ext>
            </a:extLst>
          </p:cNvPr>
          <p:cNvSpPr txBox="1"/>
          <p:nvPr/>
        </p:nvSpPr>
        <p:spPr>
          <a:xfrm>
            <a:off x="5061429" y="2851883"/>
            <a:ext cx="3879588" cy="400110"/>
          </a:xfrm>
          <a:prstGeom prst="rect">
            <a:avLst/>
          </a:prstGeom>
          <a:noFill/>
        </p:spPr>
        <p:txBody>
          <a:bodyPr wrap="none" rtlCol="0">
            <a:spAutoFit/>
          </a:bodyPr>
          <a:lstStyle>
            <a:defPPr>
              <a:defRPr lang="de-DE"/>
            </a:defPPr>
            <a:lvl1pPr algn="l" rtl="0" eaLnBrk="0" fontAlgn="base" hangingPunct="0">
              <a:spcBef>
                <a:spcPct val="0"/>
              </a:spcBef>
              <a:spcAft>
                <a:spcPct val="0"/>
              </a:spcAft>
              <a:defRPr sz="1400" kern="1200">
                <a:solidFill>
                  <a:schemeClr val="bg1"/>
                </a:solidFill>
                <a:latin typeface="Tahoma" panose="020B0604030504040204" pitchFamily="34" charset="0"/>
                <a:ea typeface="+mn-ea"/>
                <a:cs typeface="+mn-cs"/>
              </a:defRPr>
            </a:lvl1pPr>
            <a:lvl2pPr marL="457200" algn="l" rtl="0" eaLnBrk="0" fontAlgn="base" hangingPunct="0">
              <a:spcBef>
                <a:spcPct val="0"/>
              </a:spcBef>
              <a:spcAft>
                <a:spcPct val="0"/>
              </a:spcAft>
              <a:defRPr sz="1400" kern="1200">
                <a:solidFill>
                  <a:schemeClr val="bg1"/>
                </a:solidFill>
                <a:latin typeface="Tahoma" panose="020B0604030504040204" pitchFamily="34" charset="0"/>
                <a:ea typeface="+mn-ea"/>
                <a:cs typeface="+mn-cs"/>
              </a:defRPr>
            </a:lvl2pPr>
            <a:lvl3pPr marL="914400" algn="l" rtl="0" eaLnBrk="0" fontAlgn="base" hangingPunct="0">
              <a:spcBef>
                <a:spcPct val="0"/>
              </a:spcBef>
              <a:spcAft>
                <a:spcPct val="0"/>
              </a:spcAft>
              <a:defRPr sz="1400" kern="1200">
                <a:solidFill>
                  <a:schemeClr val="bg1"/>
                </a:solidFill>
                <a:latin typeface="Tahoma" panose="020B0604030504040204" pitchFamily="34" charset="0"/>
                <a:ea typeface="+mn-ea"/>
                <a:cs typeface="+mn-cs"/>
              </a:defRPr>
            </a:lvl3pPr>
            <a:lvl4pPr marL="1371600" algn="l" rtl="0" eaLnBrk="0" fontAlgn="base" hangingPunct="0">
              <a:spcBef>
                <a:spcPct val="0"/>
              </a:spcBef>
              <a:spcAft>
                <a:spcPct val="0"/>
              </a:spcAft>
              <a:defRPr sz="1400" kern="1200">
                <a:solidFill>
                  <a:schemeClr val="bg1"/>
                </a:solidFill>
                <a:latin typeface="Tahoma" panose="020B0604030504040204" pitchFamily="34" charset="0"/>
                <a:ea typeface="+mn-ea"/>
                <a:cs typeface="+mn-cs"/>
              </a:defRPr>
            </a:lvl4pPr>
            <a:lvl5pPr marL="1828800" algn="l" rtl="0" eaLnBrk="0" fontAlgn="base" hangingPunct="0">
              <a:spcBef>
                <a:spcPct val="0"/>
              </a:spcBef>
              <a:spcAft>
                <a:spcPct val="0"/>
              </a:spcAft>
              <a:defRPr sz="1400" kern="1200">
                <a:solidFill>
                  <a:schemeClr val="bg1"/>
                </a:solidFill>
                <a:latin typeface="Tahoma" panose="020B0604030504040204" pitchFamily="34" charset="0"/>
                <a:ea typeface="+mn-ea"/>
                <a:cs typeface="+mn-cs"/>
              </a:defRPr>
            </a:lvl5pPr>
            <a:lvl6pPr marL="2286000" algn="l" defTabSz="914400" rtl="0" eaLnBrk="1" latinLnBrk="0" hangingPunct="1">
              <a:defRPr sz="1400" kern="1200">
                <a:solidFill>
                  <a:schemeClr val="bg1"/>
                </a:solidFill>
                <a:latin typeface="Tahoma" panose="020B0604030504040204" pitchFamily="34" charset="0"/>
                <a:ea typeface="+mn-ea"/>
                <a:cs typeface="+mn-cs"/>
              </a:defRPr>
            </a:lvl6pPr>
            <a:lvl7pPr marL="2743200" algn="l" defTabSz="914400" rtl="0" eaLnBrk="1" latinLnBrk="0" hangingPunct="1">
              <a:defRPr sz="1400" kern="1200">
                <a:solidFill>
                  <a:schemeClr val="bg1"/>
                </a:solidFill>
                <a:latin typeface="Tahoma" panose="020B0604030504040204" pitchFamily="34" charset="0"/>
                <a:ea typeface="+mn-ea"/>
                <a:cs typeface="+mn-cs"/>
              </a:defRPr>
            </a:lvl7pPr>
            <a:lvl8pPr marL="3200400" algn="l" defTabSz="914400" rtl="0" eaLnBrk="1" latinLnBrk="0" hangingPunct="1">
              <a:defRPr sz="1400" kern="1200">
                <a:solidFill>
                  <a:schemeClr val="bg1"/>
                </a:solidFill>
                <a:latin typeface="Tahoma" panose="020B0604030504040204" pitchFamily="34" charset="0"/>
                <a:ea typeface="+mn-ea"/>
                <a:cs typeface="+mn-cs"/>
              </a:defRPr>
            </a:lvl8pPr>
            <a:lvl9pPr marL="3657600" algn="l" defTabSz="914400" rtl="0" eaLnBrk="1" latinLnBrk="0" hangingPunct="1">
              <a:defRPr sz="1400" kern="1200">
                <a:solidFill>
                  <a:schemeClr val="bg1"/>
                </a:solidFill>
                <a:latin typeface="Tahoma" panose="020B0604030504040204" pitchFamily="34" charset="0"/>
                <a:ea typeface="+mn-ea"/>
                <a:cs typeface="+mn-cs"/>
              </a:defRPr>
            </a:lvl9pPr>
          </a:lstStyle>
          <a:p>
            <a:r>
              <a:rPr lang="es-ES" sz="2000" b="1" dirty="0">
                <a:solidFill>
                  <a:schemeClr val="accent6">
                    <a:lumMod val="75000"/>
                  </a:schemeClr>
                </a:solidFill>
              </a:rPr>
              <a:t>http://www.asajacadiz.org/</a:t>
            </a:r>
          </a:p>
        </p:txBody>
      </p:sp>
      <p:pic>
        <p:nvPicPr>
          <p:cNvPr id="8" name="Imagen 7"/>
          <p:cNvPicPr>
            <a:picLocks noChangeAspect="1"/>
          </p:cNvPicPr>
          <p:nvPr/>
        </p:nvPicPr>
        <p:blipFill>
          <a:blip r:embed="rId5"/>
          <a:stretch>
            <a:fillRect/>
          </a:stretch>
        </p:blipFill>
        <p:spPr>
          <a:xfrm>
            <a:off x="0" y="0"/>
            <a:ext cx="1822862" cy="2383743"/>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63" y="5789104"/>
            <a:ext cx="3192197" cy="71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49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200" dirty="0" smtClean="0"/>
              <a:t>NORMATIVA</a:t>
            </a:r>
            <a:endParaRPr lang="es-ES" sz="3200" dirty="0"/>
          </a:p>
        </p:txBody>
      </p:sp>
      <p:sp>
        <p:nvSpPr>
          <p:cNvPr id="3" name="Marcador de contenido 2"/>
          <p:cNvSpPr>
            <a:spLocks noGrp="1"/>
          </p:cNvSpPr>
          <p:nvPr>
            <p:ph idx="1"/>
          </p:nvPr>
        </p:nvSpPr>
        <p:spPr>
          <a:xfrm>
            <a:off x="806049" y="1333654"/>
            <a:ext cx="8727565" cy="4621874"/>
          </a:xfrm>
        </p:spPr>
        <p:txBody>
          <a:bodyPr>
            <a:noAutofit/>
          </a:bodyPr>
          <a:lstStyle/>
          <a:p>
            <a:pPr marL="0" indent="0" algn="just">
              <a:buNone/>
            </a:pPr>
            <a:r>
              <a:rPr lang="es-ES" sz="1200" b="1" dirty="0" smtClean="0">
                <a:solidFill>
                  <a:schemeClr val="tx1"/>
                </a:solidFill>
              </a:rPr>
              <a:t>	</a:t>
            </a:r>
            <a:r>
              <a:rPr lang="es-ES" sz="1200" b="1" u="sng" dirty="0" smtClean="0">
                <a:solidFill>
                  <a:srgbClr val="00B050"/>
                </a:solidFill>
              </a:rPr>
              <a:t>Comunitaria</a:t>
            </a:r>
            <a:endParaRPr lang="es-ES" sz="1200" b="1" u="sng" dirty="0">
              <a:solidFill>
                <a:srgbClr val="00B050"/>
              </a:solidFill>
            </a:endParaRPr>
          </a:p>
          <a:p>
            <a:pPr algn="just"/>
            <a:r>
              <a:rPr lang="es-ES" sz="1200" dirty="0">
                <a:solidFill>
                  <a:schemeClr val="tx1"/>
                </a:solidFill>
              </a:rPr>
              <a:t>Reglamento 1768/1995, de 24 de julio, por el que se adoptan normas de desarrollo de la exención agrícola contemplada </a:t>
            </a:r>
            <a:r>
              <a:rPr lang="es-ES" sz="1200" dirty="0" smtClean="0">
                <a:solidFill>
                  <a:schemeClr val="tx1"/>
                </a:solidFill>
              </a:rPr>
              <a:t>en el </a:t>
            </a:r>
            <a:r>
              <a:rPr lang="es-ES" sz="1200" dirty="0">
                <a:solidFill>
                  <a:schemeClr val="tx1"/>
                </a:solidFill>
              </a:rPr>
              <a:t>apartado 3 del artículo 14 del Reglamento 2100/94.</a:t>
            </a:r>
          </a:p>
          <a:p>
            <a:pPr algn="just"/>
            <a:r>
              <a:rPr lang="es-ES" sz="1200" dirty="0">
                <a:solidFill>
                  <a:schemeClr val="tx1"/>
                </a:solidFill>
              </a:rPr>
              <a:t>Reglamento 2100/1994, de 27 de julio, relativo a la protección comunitaria de las obtenciones vegetales.</a:t>
            </a:r>
          </a:p>
          <a:p>
            <a:pPr marL="0" indent="0" algn="just">
              <a:buNone/>
            </a:pPr>
            <a:r>
              <a:rPr lang="es-ES" sz="1200" b="1" dirty="0" smtClean="0">
                <a:solidFill>
                  <a:schemeClr val="tx1"/>
                </a:solidFill>
              </a:rPr>
              <a:t>	</a:t>
            </a:r>
            <a:r>
              <a:rPr lang="es-ES" sz="1200" b="1" u="sng" dirty="0">
                <a:solidFill>
                  <a:srgbClr val="00B050"/>
                </a:solidFill>
              </a:rPr>
              <a:t>Española</a:t>
            </a:r>
          </a:p>
          <a:p>
            <a:pPr algn="just"/>
            <a:r>
              <a:rPr lang="es-ES" sz="1200" dirty="0">
                <a:solidFill>
                  <a:schemeClr val="tx1"/>
                </a:solidFill>
              </a:rPr>
              <a:t>Ley 30/2006, de 26 de julio, de Semillas y Plantas de Vivero y de Recursos </a:t>
            </a:r>
            <a:r>
              <a:rPr lang="es-ES" sz="1200" dirty="0" err="1">
                <a:solidFill>
                  <a:schemeClr val="tx1"/>
                </a:solidFill>
              </a:rPr>
              <a:t>Fitogenéticos</a:t>
            </a:r>
            <a:r>
              <a:rPr lang="es-ES" sz="1200" dirty="0">
                <a:solidFill>
                  <a:schemeClr val="tx1"/>
                </a:solidFill>
              </a:rPr>
              <a:t>.</a:t>
            </a:r>
          </a:p>
          <a:p>
            <a:pPr algn="just"/>
            <a:r>
              <a:rPr lang="es-ES" sz="1200" dirty="0">
                <a:solidFill>
                  <a:schemeClr val="tx1"/>
                </a:solidFill>
              </a:rPr>
              <a:t>Real Decreto 1261/2005, de 21 de octubre, por el que se aprueba el Reglamento de Protección de Obtenciones Vegetales.</a:t>
            </a:r>
          </a:p>
          <a:p>
            <a:pPr algn="just"/>
            <a:r>
              <a:rPr lang="es-ES" sz="1200" dirty="0">
                <a:solidFill>
                  <a:schemeClr val="tx1"/>
                </a:solidFill>
              </a:rPr>
              <a:t>Ley 3/2000, de </a:t>
            </a:r>
            <a:r>
              <a:rPr lang="es-ES" sz="1200" dirty="0" smtClean="0">
                <a:solidFill>
                  <a:schemeClr val="tx1"/>
                </a:solidFill>
              </a:rPr>
              <a:t>7 </a:t>
            </a:r>
            <a:r>
              <a:rPr lang="es-ES" sz="1200" dirty="0">
                <a:solidFill>
                  <a:schemeClr val="tx1"/>
                </a:solidFill>
              </a:rPr>
              <a:t>de enero, de Régimen Jurídico de la Protección de las Obtenciones Vegetales.</a:t>
            </a:r>
          </a:p>
          <a:p>
            <a:pPr algn="just"/>
            <a:r>
              <a:rPr lang="es-ES" sz="1200" dirty="0">
                <a:solidFill>
                  <a:schemeClr val="tx1"/>
                </a:solidFill>
              </a:rPr>
              <a:t>Real Decreto 1709/1997, de 14 de noviembre, por el que se regula el acondicionamiento de granos destinados a la siembra.</a:t>
            </a:r>
          </a:p>
          <a:p>
            <a:pPr algn="just"/>
            <a:r>
              <a:rPr lang="es-ES" sz="1200" dirty="0">
                <a:solidFill>
                  <a:schemeClr val="tx1"/>
                </a:solidFill>
              </a:rPr>
              <a:t>Decreto 3767/1972, de 23 de diciembre, por el que se aprueba el Reglamento General sobre Producción de Semillas y Plantas de Vivero.</a:t>
            </a:r>
          </a:p>
          <a:p>
            <a:pPr algn="just"/>
            <a:r>
              <a:rPr lang="es-ES" sz="1200" dirty="0">
                <a:solidFill>
                  <a:schemeClr val="tx1"/>
                </a:solidFill>
              </a:rPr>
              <a:t>Artículo 274 del Código Penal, sobre los delitos contra la propiedad intelectual e industrial.</a:t>
            </a:r>
          </a:p>
          <a:p>
            <a:pPr algn="just"/>
            <a:r>
              <a:rPr lang="es-ES" sz="1200" dirty="0">
                <a:solidFill>
                  <a:schemeClr val="tx1"/>
                </a:solidFill>
              </a:rPr>
              <a:t>Ley 24/2015, de 24 de julio, de Patentes.</a:t>
            </a:r>
          </a:p>
          <a:p>
            <a:pPr marL="0" indent="0" algn="just">
              <a:buNone/>
            </a:pPr>
            <a:r>
              <a:rPr lang="es-ES" sz="1200" b="1" dirty="0" smtClean="0">
                <a:solidFill>
                  <a:schemeClr val="tx1"/>
                </a:solidFill>
              </a:rPr>
              <a:t>	</a:t>
            </a:r>
            <a:r>
              <a:rPr lang="es-ES" sz="1200" b="1" u="sng" dirty="0">
                <a:solidFill>
                  <a:srgbClr val="00B050"/>
                </a:solidFill>
              </a:rPr>
              <a:t>Convenio</a:t>
            </a:r>
          </a:p>
          <a:p>
            <a:pPr algn="just"/>
            <a:r>
              <a:rPr lang="es-ES" sz="1200" dirty="0">
                <a:solidFill>
                  <a:schemeClr val="tx1"/>
                </a:solidFill>
              </a:rPr>
              <a:t>Convenio Marco de Colaboración sobre Reempleo de Granos para Siembra</a:t>
            </a:r>
            <a:r>
              <a:rPr lang="es-ES" sz="1200" dirty="0" smtClean="0">
                <a:solidFill>
                  <a:schemeClr val="tx1"/>
                </a:solidFill>
              </a:rPr>
              <a:t>.</a:t>
            </a:r>
            <a:endParaRPr lang="es-ES" sz="1200" dirty="0">
              <a:solidFill>
                <a:schemeClr val="tx1"/>
              </a:solidFill>
            </a:endParaRPr>
          </a:p>
          <a:p>
            <a:pPr marL="0" indent="0" algn="just">
              <a:buNone/>
            </a:pPr>
            <a:endParaRPr lang="es-ES" sz="1200" dirty="0">
              <a:solidFill>
                <a:schemeClr val="tx1"/>
              </a:solidFill>
            </a:endParaRPr>
          </a:p>
          <a:p>
            <a:pPr algn="just"/>
            <a:endParaRPr lang="es-ES" sz="1200" dirty="0">
              <a:solidFill>
                <a:schemeClr val="tx1"/>
              </a:solidFill>
            </a:endParaRPr>
          </a:p>
          <a:p>
            <a:pPr algn="just"/>
            <a:endParaRPr lang="es-ES" sz="1200" dirty="0">
              <a:solidFill>
                <a:schemeClr val="tx1"/>
              </a:solidFill>
            </a:endParaRPr>
          </a:p>
          <a:p>
            <a:pPr marL="0" indent="0" algn="just">
              <a:buNone/>
            </a:pPr>
            <a:endParaRPr lang="es-ES" sz="1200" dirty="0">
              <a:solidFill>
                <a:schemeClr val="tx1"/>
              </a:solidFill>
            </a:endParaRPr>
          </a:p>
        </p:txBody>
      </p:sp>
      <p:sp>
        <p:nvSpPr>
          <p:cNvPr id="5" name="Marcador de número de diapositiva 4"/>
          <p:cNvSpPr>
            <a:spLocks noGrp="1"/>
          </p:cNvSpPr>
          <p:nvPr>
            <p:ph type="sldNum" sz="quarter" idx="12"/>
          </p:nvPr>
        </p:nvSpPr>
        <p:spPr/>
        <p:txBody>
          <a:bodyPr/>
          <a:lstStyle/>
          <a:p>
            <a:pPr>
              <a:defRPr/>
            </a:pPr>
            <a:fld id="{8C13D63C-4270-42D7-88BF-63DB2805E9DA}" type="slidenum">
              <a:rPr lang="es-ES" smtClean="0"/>
              <a:pPr>
                <a:defRPr/>
              </a:pPr>
              <a:t>2</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7"/>
            <a:ext cx="1098342" cy="14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4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7037" y="270449"/>
            <a:ext cx="8725803" cy="1320800"/>
          </a:xfrm>
        </p:spPr>
        <p:txBody>
          <a:bodyPr>
            <a:normAutofit/>
          </a:bodyPr>
          <a:lstStyle/>
          <a:p>
            <a:pPr algn="just"/>
            <a:r>
              <a:rPr lang="es-ES" sz="2800" b="1" dirty="0"/>
              <a:t>¿Cuándo hay que pagar por reutilizar la semilla?</a:t>
            </a:r>
            <a:endParaRPr lang="es-ES" sz="2800" dirty="0"/>
          </a:p>
        </p:txBody>
      </p:sp>
      <p:sp>
        <p:nvSpPr>
          <p:cNvPr id="3" name="Marcador de contenido 2"/>
          <p:cNvSpPr>
            <a:spLocks noGrp="1"/>
          </p:cNvSpPr>
          <p:nvPr>
            <p:ph idx="1"/>
          </p:nvPr>
        </p:nvSpPr>
        <p:spPr>
          <a:xfrm>
            <a:off x="717090" y="1444378"/>
            <a:ext cx="9245894" cy="3880773"/>
          </a:xfrm>
        </p:spPr>
        <p:txBody>
          <a:bodyPr/>
          <a:lstStyle/>
          <a:p>
            <a:pPr marL="0" indent="0" algn="just">
              <a:buNone/>
            </a:pPr>
            <a:r>
              <a:rPr lang="es-ES" b="1" u="sng" dirty="0" smtClean="0"/>
              <a:t>¿Qué </a:t>
            </a:r>
            <a:r>
              <a:rPr lang="es-ES" b="1" u="sng" dirty="0"/>
              <a:t>semillas puede el agricultor utilizar legalmente?: la excepción en beneficio del </a:t>
            </a:r>
            <a:r>
              <a:rPr lang="es-ES" b="1" u="sng" dirty="0" smtClean="0"/>
              <a:t>agricultor</a:t>
            </a:r>
            <a:endParaRPr lang="es-ES" dirty="0"/>
          </a:p>
          <a:p>
            <a:pPr algn="just"/>
            <a:r>
              <a:rPr lang="es-ES" dirty="0"/>
              <a:t>La </a:t>
            </a:r>
            <a:r>
              <a:rPr lang="es-ES" b="1" dirty="0"/>
              <a:t>L</a:t>
            </a:r>
            <a:r>
              <a:rPr lang="es-ES" b="1" dirty="0" smtClean="0"/>
              <a:t>ey </a:t>
            </a:r>
            <a:r>
              <a:rPr lang="es-ES" b="1" dirty="0"/>
              <a:t>3/2000 de 7 </a:t>
            </a:r>
            <a:r>
              <a:rPr lang="es-ES" dirty="0"/>
              <a:t>de enero de </a:t>
            </a:r>
            <a:r>
              <a:rPr lang="es-ES" dirty="0" smtClean="0"/>
              <a:t>Régimen </a:t>
            </a:r>
            <a:r>
              <a:rPr lang="es-ES" dirty="0"/>
              <a:t>jurídico de la protección de las obtenciones vegetales y el </a:t>
            </a:r>
            <a:r>
              <a:rPr lang="es-ES" b="1" dirty="0"/>
              <a:t>RD 1261/2005 </a:t>
            </a:r>
            <a:r>
              <a:rPr lang="es-ES" dirty="0"/>
              <a:t>de 21 de octubre por el que se aprueba el Reglamento de protección de obtenciones </a:t>
            </a:r>
            <a:r>
              <a:rPr lang="es-ES" dirty="0" smtClean="0"/>
              <a:t>vegetales,</a:t>
            </a:r>
            <a:r>
              <a:rPr lang="es-ES" dirty="0"/>
              <a:t> </a:t>
            </a:r>
            <a:r>
              <a:rPr lang="es-ES" dirty="0" smtClean="0"/>
              <a:t>entre </a:t>
            </a:r>
            <a:r>
              <a:rPr lang="es-ES" dirty="0"/>
              <a:t>otras normas, han regulado detalladamente la producción y comercio de semillas, así como los casos y excepciones en que el agricultor debe pagar por reutilizar su propia semilla.</a:t>
            </a:r>
          </a:p>
        </p:txBody>
      </p:sp>
      <p:sp>
        <p:nvSpPr>
          <p:cNvPr id="5" name="Marcador de número de diapositiva 4"/>
          <p:cNvSpPr>
            <a:spLocks noGrp="1"/>
          </p:cNvSpPr>
          <p:nvPr>
            <p:ph type="sldNum" sz="quarter" idx="12"/>
          </p:nvPr>
        </p:nvSpPr>
        <p:spPr/>
        <p:txBody>
          <a:bodyPr/>
          <a:lstStyle/>
          <a:p>
            <a:pPr>
              <a:defRPr/>
            </a:pPr>
            <a:fld id="{8C13D63C-4270-42D7-88BF-63DB2805E9DA}" type="slidenum">
              <a:rPr lang="es-ES" smtClean="0"/>
              <a:pPr>
                <a:defRPr/>
              </a:pPr>
              <a:t>3</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47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741728" y="2582826"/>
            <a:ext cx="8788638" cy="42751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auto"/>
            <a:endParaRPr lang="es-ES" sz="1600" dirty="0"/>
          </a:p>
        </p:txBody>
      </p:sp>
      <p:sp>
        <p:nvSpPr>
          <p:cNvPr id="7" name="CuadroTexto 6"/>
          <p:cNvSpPr txBox="1"/>
          <p:nvPr/>
        </p:nvSpPr>
        <p:spPr>
          <a:xfrm>
            <a:off x="3902298" y="1036646"/>
            <a:ext cx="4198513" cy="646331"/>
          </a:xfrm>
          <a:prstGeom prst="rect">
            <a:avLst/>
          </a:prstGeom>
        </p:spPr>
        <p:txBody>
          <a:bodyPr vert="horz" lIns="91440" tIns="45720" rIns="91440" bIns="45720" rtlCol="0" anchor="t">
            <a:normAutofit/>
          </a:bodyPr>
          <a:lstStyle>
            <a:lvl1pPr defTabSz="457200" eaLnBrk="1" latinLnBrk="0" hangingPunct="1">
              <a:buNone/>
              <a:defRPr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s-ES" dirty="0"/>
          </a:p>
        </p:txBody>
      </p:sp>
      <p:sp>
        <p:nvSpPr>
          <p:cNvPr id="3" name="Marcador de número de diapositiva 2"/>
          <p:cNvSpPr>
            <a:spLocks noGrp="1"/>
          </p:cNvSpPr>
          <p:nvPr>
            <p:ph type="sldNum" sz="quarter" idx="12"/>
          </p:nvPr>
        </p:nvSpPr>
        <p:spPr/>
        <p:txBody>
          <a:bodyPr/>
          <a:lstStyle/>
          <a:p>
            <a:pPr>
              <a:defRPr/>
            </a:pPr>
            <a:fld id="{8C13D63C-4270-42D7-88BF-63DB2805E9DA}" type="slidenum">
              <a:rPr lang="es-ES" smtClean="0"/>
              <a:pPr>
                <a:defRPr/>
              </a:pPr>
              <a:t>4</a:t>
            </a:fld>
            <a:endParaRPr lang="es-ES"/>
          </a:p>
        </p:txBody>
      </p:sp>
      <p:sp>
        <p:nvSpPr>
          <p:cNvPr id="10" name="Título 1"/>
          <p:cNvSpPr>
            <a:spLocks noGrp="1"/>
          </p:cNvSpPr>
          <p:nvPr>
            <p:ph type="title"/>
          </p:nvPr>
        </p:nvSpPr>
        <p:spPr>
          <a:xfrm>
            <a:off x="1296063" y="780310"/>
            <a:ext cx="8725803" cy="1320800"/>
          </a:xfrm>
        </p:spPr>
        <p:txBody>
          <a:bodyPr>
            <a:normAutofit/>
          </a:bodyPr>
          <a:lstStyle/>
          <a:p>
            <a:pPr algn="just"/>
            <a:r>
              <a:rPr lang="es-ES" sz="2800" b="1" dirty="0"/>
              <a:t>¿Cuándo hay que pagar por reutilizar la semilla?</a:t>
            </a:r>
            <a:endParaRPr lang="es-ES" sz="2800"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arcador de contenido 2"/>
          <p:cNvSpPr txBox="1">
            <a:spLocks/>
          </p:cNvSpPr>
          <p:nvPr/>
        </p:nvSpPr>
        <p:spPr>
          <a:xfrm>
            <a:off x="638903" y="1731682"/>
            <a:ext cx="924589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S" dirty="0"/>
              <a:t>	</a:t>
            </a:r>
            <a:r>
              <a:rPr lang="es-ES" dirty="0" smtClean="0"/>
              <a:t>Los </a:t>
            </a:r>
            <a:r>
              <a:rPr lang="es-ES" dirty="0"/>
              <a:t>agricultores solo pueden proveerse de semillas por </a:t>
            </a:r>
            <a:r>
              <a:rPr lang="es-ES" b="1" dirty="0"/>
              <a:t>dos vías</a:t>
            </a:r>
            <a:r>
              <a:rPr lang="es-ES" dirty="0"/>
              <a:t>:</a:t>
            </a:r>
          </a:p>
          <a:p>
            <a:pPr algn="just"/>
            <a:r>
              <a:rPr lang="es-ES" dirty="0"/>
              <a:t>1º</a:t>
            </a:r>
            <a:r>
              <a:rPr lang="es-ES" dirty="0" smtClean="0"/>
              <a:t>.- </a:t>
            </a:r>
            <a:r>
              <a:rPr lang="es-ES" dirty="0"/>
              <a:t>mediante la adquisición de semilla certificada en el </a:t>
            </a:r>
            <a:r>
              <a:rPr lang="es-ES" dirty="0" smtClean="0"/>
              <a:t>mercado.</a:t>
            </a:r>
            <a:endParaRPr lang="es-ES" dirty="0"/>
          </a:p>
          <a:p>
            <a:pPr algn="just"/>
            <a:r>
              <a:rPr lang="es-ES" dirty="0"/>
              <a:t>2º.- mediante </a:t>
            </a:r>
            <a:r>
              <a:rPr lang="es-ES" b="1" u="sng" dirty="0" smtClean="0"/>
              <a:t>reempleo de </a:t>
            </a:r>
            <a:r>
              <a:rPr lang="es-ES" b="1" u="sng" dirty="0"/>
              <a:t>granos para siembra producidos por ellos mismos.</a:t>
            </a:r>
            <a:endParaRPr lang="es-ES" dirty="0"/>
          </a:p>
          <a:p>
            <a:pPr marL="0" indent="0" algn="just">
              <a:buNone/>
            </a:pPr>
            <a:r>
              <a:rPr lang="es-ES" dirty="0" smtClean="0"/>
              <a:t>	En </a:t>
            </a:r>
            <a:r>
              <a:rPr lang="es-ES" dirty="0"/>
              <a:t>ambos casos en principio </a:t>
            </a:r>
            <a:r>
              <a:rPr lang="es-ES" dirty="0" smtClean="0"/>
              <a:t>los </a:t>
            </a:r>
            <a:r>
              <a:rPr lang="es-ES" dirty="0"/>
              <a:t>agricultores están obligados a remunerar (</a:t>
            </a:r>
            <a:r>
              <a:rPr lang="es-ES" b="1" dirty="0"/>
              <a:t>canon o </a:t>
            </a:r>
            <a:r>
              <a:rPr lang="es-ES" b="1" dirty="0" smtClean="0"/>
              <a:t>	royalty</a:t>
            </a:r>
            <a:r>
              <a:rPr lang="es-ES" dirty="0"/>
              <a:t>) al </a:t>
            </a:r>
            <a:r>
              <a:rPr lang="es-ES" b="1" dirty="0" smtClean="0"/>
              <a:t>obtentor *</a:t>
            </a:r>
            <a:r>
              <a:rPr lang="es-ES" dirty="0" smtClean="0"/>
              <a:t>. </a:t>
            </a:r>
            <a:r>
              <a:rPr lang="es-ES" dirty="0"/>
              <a:t>Si bien el </a:t>
            </a:r>
            <a:r>
              <a:rPr lang="es-ES" dirty="0" smtClean="0"/>
              <a:t>art. </a:t>
            </a:r>
            <a:r>
              <a:rPr lang="es-ES" dirty="0"/>
              <a:t>14 de la citada L</a:t>
            </a:r>
            <a:r>
              <a:rPr lang="es-ES" dirty="0" smtClean="0"/>
              <a:t>ey </a:t>
            </a:r>
            <a:r>
              <a:rPr lang="es-ES" dirty="0"/>
              <a:t>3/2000 define con </a:t>
            </a:r>
            <a:r>
              <a:rPr lang="es-ES" dirty="0" smtClean="0"/>
              <a:t>	claridad 	la denominada </a:t>
            </a:r>
            <a:r>
              <a:rPr lang="es-ES" dirty="0"/>
              <a:t>«excepción del agricultor», que se refiere a aquellos </a:t>
            </a:r>
            <a:r>
              <a:rPr lang="es-ES" dirty="0" smtClean="0"/>
              <a:t>	supuestos en los que los </a:t>
            </a:r>
            <a:r>
              <a:rPr lang="es-ES" dirty="0"/>
              <a:t>agricultores podrán utilizar el material vegetal </a:t>
            </a:r>
            <a:r>
              <a:rPr lang="es-ES" dirty="0" smtClean="0"/>
              <a:t>	producido </a:t>
            </a:r>
            <a:r>
              <a:rPr lang="es-ES" dirty="0"/>
              <a:t>en sus propias </a:t>
            </a:r>
            <a:r>
              <a:rPr lang="es-ES" dirty="0" smtClean="0"/>
              <a:t>fincas </a:t>
            </a:r>
            <a:r>
              <a:rPr lang="es-ES" dirty="0"/>
              <a:t>para su uso en las mismas, sin necesidad de </a:t>
            </a:r>
            <a:r>
              <a:rPr lang="es-ES" dirty="0" smtClean="0"/>
              <a:t>	autorización </a:t>
            </a:r>
            <a:r>
              <a:rPr lang="es-ES" dirty="0"/>
              <a:t>del obtentor de la </a:t>
            </a:r>
            <a:r>
              <a:rPr lang="es-ES" dirty="0" smtClean="0"/>
              <a:t>variedad </a:t>
            </a:r>
            <a:r>
              <a:rPr lang="es-ES" dirty="0"/>
              <a:t>utilizada o de realizar contribución </a:t>
            </a:r>
            <a:r>
              <a:rPr lang="es-ES" dirty="0" smtClean="0"/>
              <a:t>	económica </a:t>
            </a:r>
            <a:r>
              <a:rPr lang="es-ES" dirty="0"/>
              <a:t>al mismo.</a:t>
            </a:r>
          </a:p>
        </p:txBody>
      </p:sp>
      <p:sp>
        <p:nvSpPr>
          <p:cNvPr id="2" name="1 CuadroTexto"/>
          <p:cNvSpPr txBox="1"/>
          <p:nvPr/>
        </p:nvSpPr>
        <p:spPr>
          <a:xfrm>
            <a:off x="536182" y="5073846"/>
            <a:ext cx="9095903" cy="1077218"/>
          </a:xfrm>
          <a:prstGeom prst="rect">
            <a:avLst/>
          </a:prstGeom>
          <a:noFill/>
        </p:spPr>
        <p:txBody>
          <a:bodyPr wrap="square" rtlCol="0">
            <a:spAutoFit/>
          </a:bodyPr>
          <a:lstStyle/>
          <a:p>
            <a:pPr algn="just"/>
            <a:r>
              <a:rPr lang="es-ES" sz="1600" dirty="0">
                <a:solidFill>
                  <a:schemeClr val="tx1">
                    <a:lumMod val="75000"/>
                    <a:lumOff val="25000"/>
                  </a:schemeClr>
                </a:solidFill>
                <a:latin typeface="+mn-lt"/>
              </a:rPr>
              <a:t>*1. Se entiende por obtentor a los efectos de lo dispuesto en la presente Ley la persona que haya creado o descubierto y desarrollado una variedad, o sus causahabientes. </a:t>
            </a:r>
          </a:p>
          <a:p>
            <a:pPr algn="just"/>
            <a:r>
              <a:rPr lang="es-ES" sz="1600" dirty="0">
                <a:solidFill>
                  <a:schemeClr val="tx1">
                    <a:lumMod val="75000"/>
                    <a:lumOff val="25000"/>
                  </a:schemeClr>
                </a:solidFill>
                <a:latin typeface="+mn-lt"/>
              </a:rPr>
              <a:t> 2. Se entenderá por derecho de obtentor, el conjunto de derechos que a su titular confiere el título de obtención vegetal de una variedad, de acuerdo con lo dispuesto en la presente Ley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581" y="1733453"/>
            <a:ext cx="888886" cy="74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55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8896" y="1492679"/>
            <a:ext cx="8596668" cy="3880773"/>
          </a:xfrm>
        </p:spPr>
        <p:txBody>
          <a:bodyPr>
            <a:normAutofit lnSpcReduction="10000"/>
          </a:bodyPr>
          <a:lstStyle/>
          <a:p>
            <a:pPr marL="0" indent="0" algn="just">
              <a:buNone/>
            </a:pPr>
            <a:r>
              <a:rPr lang="es-ES" dirty="0" smtClean="0"/>
              <a:t>	Los </a:t>
            </a:r>
            <a:r>
              <a:rPr lang="es-ES" dirty="0"/>
              <a:t>agricultores están autorizados a utilizar con fines de propagación en sus </a:t>
            </a:r>
            <a:r>
              <a:rPr lang="es-ES" dirty="0" smtClean="0"/>
              <a:t>	propias </a:t>
            </a:r>
            <a:r>
              <a:rPr lang="es-ES" dirty="0"/>
              <a:t>explotaciones el producto de la cosecha obtenido de la siembra en </a:t>
            </a:r>
            <a:r>
              <a:rPr lang="es-ES" dirty="0" smtClean="0"/>
              <a:t>	ellas </a:t>
            </a:r>
            <a:r>
              <a:rPr lang="es-ES" dirty="0"/>
              <a:t>de material de propagación de una variedad protegida que haya sido </a:t>
            </a:r>
            <a:r>
              <a:rPr lang="es-ES" dirty="0" smtClean="0"/>
              <a:t>	adquirida </a:t>
            </a:r>
            <a:r>
              <a:rPr lang="es-ES" dirty="0"/>
              <a:t>lícitamente y no sea híbrida ni sintética.</a:t>
            </a:r>
          </a:p>
          <a:p>
            <a:pPr lvl="0" algn="just"/>
            <a:r>
              <a:rPr lang="es-ES" b="1" dirty="0"/>
              <a:t>a)</a:t>
            </a:r>
            <a:r>
              <a:rPr lang="es-ES" dirty="0"/>
              <a:t> A los efectos de esta Ley se entiende por </a:t>
            </a:r>
            <a:r>
              <a:rPr lang="es-ES" b="1" dirty="0"/>
              <a:t>«</a:t>
            </a:r>
            <a:r>
              <a:rPr lang="es-ES" b="1" u="sng" dirty="0"/>
              <a:t>explotación propia»,</a:t>
            </a:r>
            <a:r>
              <a:rPr lang="es-ES" dirty="0"/>
              <a:t> toda explotación o parte de ella que el agricultor explote realmente cultivando vegetales, tanto si es de su propiedad como si la administra bajo su responsabilidad y por cuenta propia, en particular en el caso de los arrendamientos.</a:t>
            </a:r>
          </a:p>
          <a:p>
            <a:pPr lvl="0" algn="just"/>
            <a:r>
              <a:rPr lang="es-ES" b="1" dirty="0"/>
              <a:t>b)</a:t>
            </a:r>
            <a:r>
              <a:rPr lang="es-ES" dirty="0"/>
              <a:t> Asimismo, se entiende por </a:t>
            </a:r>
            <a:r>
              <a:rPr lang="es-ES" b="1" u="sng" dirty="0"/>
              <a:t>«agricultor»</a:t>
            </a:r>
            <a:r>
              <a:rPr lang="es-ES" u="sng" dirty="0"/>
              <a:t>,</a:t>
            </a:r>
            <a:r>
              <a:rPr lang="es-ES" dirty="0"/>
              <a:t> a toda persona física o jurídica, cooperativas, sociedades agrarias de transformación, sociedades mercantiles </a:t>
            </a:r>
            <a:r>
              <a:rPr lang="es-ES" dirty="0" smtClean="0"/>
              <a:t>o cualquier </a:t>
            </a:r>
            <a:r>
              <a:rPr lang="es-ES" dirty="0"/>
              <a:t>otra admitida en derecho que figure como </a:t>
            </a:r>
            <a:r>
              <a:rPr lang="es-ES" u="sng" dirty="0"/>
              <a:t>titular de la explotación</a:t>
            </a:r>
            <a:r>
              <a:rPr lang="es-ES" dirty="0"/>
              <a:t>, por administrarla bajo su responsabilidad y por cuenta propia.</a:t>
            </a:r>
          </a:p>
          <a:p>
            <a:pPr algn="just"/>
            <a:endParaRPr lang="es-ES" dirty="0"/>
          </a:p>
        </p:txBody>
      </p:sp>
      <p:sp>
        <p:nvSpPr>
          <p:cNvPr id="4" name="Marcador de número de diapositiva 3"/>
          <p:cNvSpPr>
            <a:spLocks noGrp="1"/>
          </p:cNvSpPr>
          <p:nvPr>
            <p:ph type="sldNum" sz="quarter" idx="12"/>
          </p:nvPr>
        </p:nvSpPr>
        <p:spPr/>
        <p:txBody>
          <a:bodyPr/>
          <a:lstStyle/>
          <a:p>
            <a:pPr>
              <a:defRPr/>
            </a:pPr>
            <a:fld id="{8C13D63C-4270-42D7-88BF-63DB2805E9DA}" type="slidenum">
              <a:rPr lang="es-ES" smtClean="0"/>
              <a:pPr>
                <a:defRPr/>
              </a:pPr>
              <a:t>5</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1296063" y="780310"/>
            <a:ext cx="8725803" cy="1320800"/>
          </a:xfrm>
        </p:spPr>
        <p:txBody>
          <a:bodyPr>
            <a:normAutofit/>
          </a:bodyPr>
          <a:lstStyle/>
          <a:p>
            <a:pPr algn="just"/>
            <a:r>
              <a:rPr lang="es-ES" sz="2800" b="1" dirty="0" smtClean="0"/>
              <a:t>Reempleo de semilla</a:t>
            </a:r>
            <a:endParaRPr lang="es-ES" sz="2800" dirty="0"/>
          </a:p>
        </p:txBody>
      </p:sp>
    </p:spTree>
    <p:extLst>
      <p:ext uri="{BB962C8B-B14F-4D97-AF65-F5344CB8AC3E}">
        <p14:creationId xmlns:p14="http://schemas.microsoft.com/office/powerpoint/2010/main" val="218802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9816" y="1150774"/>
            <a:ext cx="8596668" cy="3880773"/>
          </a:xfrm>
        </p:spPr>
        <p:txBody>
          <a:bodyPr/>
          <a:lstStyle/>
          <a:p>
            <a:r>
              <a:rPr lang="es-ES" dirty="0"/>
              <a:t>Esta  excepción se aplicará únicamente a las especies vegetales recogidas en el anexo 1 de la propia ley.</a:t>
            </a:r>
          </a:p>
        </p:txBody>
      </p:sp>
      <p:sp>
        <p:nvSpPr>
          <p:cNvPr id="5" name="Marcador de número de diapositiva 4"/>
          <p:cNvSpPr>
            <a:spLocks noGrp="1"/>
          </p:cNvSpPr>
          <p:nvPr>
            <p:ph type="sldNum" sz="quarter" idx="12"/>
          </p:nvPr>
        </p:nvSpPr>
        <p:spPr/>
        <p:txBody>
          <a:bodyPr/>
          <a:lstStyle/>
          <a:p>
            <a:pPr>
              <a:defRPr/>
            </a:pPr>
            <a:fld id="{8C13D63C-4270-42D7-88BF-63DB2805E9DA}" type="slidenum">
              <a:rPr lang="es-ES" smtClean="0"/>
              <a:pPr>
                <a:defRPr/>
              </a:pPr>
              <a:t>6</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1280160" y="604166"/>
            <a:ext cx="8725803" cy="1320800"/>
          </a:xfrm>
        </p:spPr>
        <p:txBody>
          <a:bodyPr>
            <a:normAutofit/>
          </a:bodyPr>
          <a:lstStyle/>
          <a:p>
            <a:pPr algn="just"/>
            <a:r>
              <a:rPr lang="es-ES" sz="2800" b="1" dirty="0" smtClean="0"/>
              <a:t>Reempleo de semilla</a:t>
            </a:r>
            <a:endParaRPr lang="es-E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07" y="1819193"/>
            <a:ext cx="4097171" cy="494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205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9382" y="1739170"/>
            <a:ext cx="9039161" cy="4526458"/>
          </a:xfrm>
        </p:spPr>
        <p:txBody>
          <a:bodyPr>
            <a:normAutofit lnSpcReduction="10000"/>
          </a:bodyPr>
          <a:lstStyle/>
          <a:p>
            <a:pPr algn="just"/>
            <a:r>
              <a:rPr lang="es-ES" b="1" dirty="0"/>
              <a:t>a)</a:t>
            </a:r>
            <a:r>
              <a:rPr lang="es-ES" dirty="0"/>
              <a:t> No habrá restricciones cuantitativas en la explotación del agricultor cuando así lo requieran las necesidades de la explotación.</a:t>
            </a:r>
          </a:p>
          <a:p>
            <a:pPr algn="just"/>
            <a:r>
              <a:rPr lang="es-ES" b="1" dirty="0"/>
              <a:t>b)</a:t>
            </a:r>
            <a:r>
              <a:rPr lang="es-ES" dirty="0"/>
              <a:t> El producto de la cosecha podrá ser sometido a tratamiento para su siembra por el propio agricultor o por medio de servicios a los que éste recurra, debiéndose en todo momento garantizar la identidad del producto que se va a someter a tratamiento y del producto resultante del procesamiento.</a:t>
            </a:r>
          </a:p>
          <a:p>
            <a:pPr algn="just"/>
            <a:r>
              <a:rPr lang="es-ES" b="1" dirty="0"/>
              <a:t>c) </a:t>
            </a:r>
            <a:r>
              <a:rPr lang="es-ES" u="sng" dirty="0"/>
              <a:t>Los pequeños agricultores no estarán obligados a pagar remuneraciones al titular de la obtención.</a:t>
            </a:r>
            <a:r>
              <a:rPr lang="es-ES" dirty="0"/>
              <a:t> Se considerarán pequeños agricultores aquellos </a:t>
            </a:r>
            <a:r>
              <a:rPr lang="es-ES" dirty="0" smtClean="0"/>
              <a:t>que:</a:t>
            </a:r>
          </a:p>
          <a:p>
            <a:pPr lvl="1" algn="just"/>
            <a:r>
              <a:rPr lang="es-ES" dirty="0" smtClean="0"/>
              <a:t>Cuando explotan </a:t>
            </a:r>
            <a:r>
              <a:rPr lang="es-ES" dirty="0"/>
              <a:t>una superficie inferior a la necesaria para producir </a:t>
            </a:r>
            <a:r>
              <a:rPr lang="es-ES" b="1" dirty="0"/>
              <a:t>92 toneladas de cereales por cosecha</a:t>
            </a:r>
            <a:r>
              <a:rPr lang="es-ES" dirty="0"/>
              <a:t>, independientemente de que en esta superficie se cultiven otras plantas.  (art. 9 del Real Decreto 1261/2005, de 21 de octubre, por el que se aprueba el Reglamento de protección de obtenciones vegetales</a:t>
            </a:r>
            <a:r>
              <a:rPr lang="es-ES" dirty="0" smtClean="0"/>
              <a:t>)</a:t>
            </a:r>
          </a:p>
          <a:p>
            <a:pPr lvl="1" algn="just"/>
            <a:r>
              <a:rPr lang="es-ES" dirty="0" smtClean="0"/>
              <a:t>Cuando </a:t>
            </a:r>
            <a:r>
              <a:rPr lang="es-ES" dirty="0"/>
              <a:t>se trate de </a:t>
            </a:r>
            <a:r>
              <a:rPr lang="es-ES" b="1" dirty="0"/>
              <a:t>patatas</a:t>
            </a:r>
            <a:r>
              <a:rPr lang="es-ES" dirty="0"/>
              <a:t>, los agricultores que cultiven patatas en una superficie no superior a la que sería necesaria para </a:t>
            </a:r>
            <a:r>
              <a:rPr lang="es-ES" b="1" dirty="0"/>
              <a:t>producir 185 toneladas de patatas por cosecha</a:t>
            </a:r>
            <a:r>
              <a:rPr lang="es-ES" dirty="0"/>
              <a:t>, independientemente de la superficie en la que cultiven otras plantas</a:t>
            </a:r>
            <a:r>
              <a:rPr lang="es-ES" sz="1800" dirty="0"/>
              <a:t>.</a:t>
            </a:r>
          </a:p>
          <a:p>
            <a:pPr algn="just"/>
            <a:endParaRPr lang="es-ES" dirty="0"/>
          </a:p>
        </p:txBody>
      </p:sp>
      <p:sp>
        <p:nvSpPr>
          <p:cNvPr id="4" name="Marcador de número de diapositiva 3"/>
          <p:cNvSpPr>
            <a:spLocks noGrp="1"/>
          </p:cNvSpPr>
          <p:nvPr>
            <p:ph type="sldNum" sz="quarter" idx="12"/>
          </p:nvPr>
        </p:nvSpPr>
        <p:spPr/>
        <p:txBody>
          <a:bodyPr/>
          <a:lstStyle/>
          <a:p>
            <a:pPr>
              <a:defRPr/>
            </a:pPr>
            <a:fld id="{8C13D63C-4270-42D7-88BF-63DB2805E9DA}" type="slidenum">
              <a:rPr lang="es-ES" smtClean="0"/>
              <a:pPr>
                <a:defRPr/>
              </a:pPr>
              <a:t>7</a:t>
            </a:fld>
            <a:endParaRPr lang="es-E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p:cNvSpPr>
            <a:spLocks noGrp="1"/>
          </p:cNvSpPr>
          <p:nvPr>
            <p:ph type="title"/>
          </p:nvPr>
        </p:nvSpPr>
        <p:spPr>
          <a:xfrm>
            <a:off x="1144988" y="604166"/>
            <a:ext cx="8261405" cy="1320800"/>
          </a:xfrm>
        </p:spPr>
        <p:txBody>
          <a:bodyPr>
            <a:normAutofit/>
          </a:bodyPr>
          <a:lstStyle/>
          <a:p>
            <a:pPr algn="just"/>
            <a:r>
              <a:rPr lang="es-ES" sz="2800" b="1" dirty="0" smtClean="0"/>
              <a:t>Reempleo de semilla: </a:t>
            </a:r>
            <a:r>
              <a:rPr lang="es-ES" sz="2400" b="1" dirty="0"/>
              <a:t>L</a:t>
            </a:r>
            <a:r>
              <a:rPr lang="es-ES" sz="2400" b="1" dirty="0" smtClean="0"/>
              <a:t>a </a:t>
            </a:r>
            <a:r>
              <a:rPr lang="es-ES" sz="2400" b="1" dirty="0"/>
              <a:t>excepción estará sujeto a las siguientes </a:t>
            </a:r>
            <a:r>
              <a:rPr lang="es-ES" sz="2400" b="1" dirty="0" smtClean="0"/>
              <a:t>reglas:</a:t>
            </a:r>
            <a:endParaRPr lang="es-ES" sz="2400" dirty="0"/>
          </a:p>
        </p:txBody>
      </p:sp>
    </p:spTree>
    <p:extLst>
      <p:ext uri="{BB962C8B-B14F-4D97-AF65-F5344CB8AC3E}">
        <p14:creationId xmlns:p14="http://schemas.microsoft.com/office/powerpoint/2010/main" val="312420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9626" y="1619900"/>
            <a:ext cx="9120661" cy="4333639"/>
          </a:xfrm>
        </p:spPr>
        <p:txBody>
          <a:bodyPr>
            <a:normAutofit fontScale="92500" lnSpcReduction="20000"/>
          </a:bodyPr>
          <a:lstStyle/>
          <a:p>
            <a:pPr algn="just"/>
            <a:r>
              <a:rPr lang="es-ES" b="1" dirty="0"/>
              <a:t>d) </a:t>
            </a:r>
            <a:r>
              <a:rPr lang="es-ES" u="sng" dirty="0"/>
              <a:t>Los demás agricultores están obligados a pagar al titular una remuneración,</a:t>
            </a:r>
            <a:r>
              <a:rPr lang="es-ES" dirty="0"/>
              <a:t> que será apreciablemente menor que la cantidad que se cobre por la producción, bajo licencia, de material de propagación de la misma variedad en la misma zona. La remuneración puede ser objeto de acuerdo entre las partes, en defecto de acuerdo será el </a:t>
            </a:r>
            <a:r>
              <a:rPr lang="es-ES" dirty="0" smtClean="0"/>
              <a:t>40</a:t>
            </a:r>
            <a:r>
              <a:rPr lang="es-ES" dirty="0"/>
              <a:t>% del royalty de la semilla comercial de la generación más baja. ( art. 10 Real Decreto 1261/2005,  y Reglamento comunitario 1768/1995, de 24 de julio, por el que se adoptan normas de desarrollo de la exención agrícola contemplada en el apartado 3 del artículo 14 del Reglamento 2100/94</a:t>
            </a:r>
            <a:r>
              <a:rPr lang="es-ES" dirty="0" smtClean="0"/>
              <a:t>).</a:t>
            </a:r>
          </a:p>
          <a:p>
            <a:pPr lvl="1" algn="just"/>
            <a:r>
              <a:rPr lang="es-ES" dirty="0" smtClean="0"/>
              <a:t>El </a:t>
            </a:r>
            <a:r>
              <a:rPr lang="es-ES" dirty="0"/>
              <a:t>importe de la remuneración que se obtenga de aplicar lo previsto en el apartado </a:t>
            </a:r>
            <a:r>
              <a:rPr lang="es-ES" dirty="0" smtClean="0"/>
              <a:t>d) </a:t>
            </a:r>
            <a:r>
              <a:rPr lang="es-ES" dirty="0"/>
              <a:t>se reducirá nuevamente en un 50 por ciento cuando el agricultor que ha utilizado material vegetal de la variedad protegida se dirija al obtentor, bien directamente, bien a través de sus cooperativas agrarias, para comunicarle la cantidad de material de propagación utilizado, con objeto de efectuar el pago por el uso de la variedad, siempre que dicha cantidad resulte efectivamente pagada.</a:t>
            </a:r>
          </a:p>
          <a:p>
            <a:pPr algn="just"/>
            <a:r>
              <a:rPr lang="es-ES" b="1" dirty="0"/>
              <a:t>e)</a:t>
            </a:r>
            <a:r>
              <a:rPr lang="es-ES" dirty="0"/>
              <a:t> El control de la observancia de estas disposiciones será responsabilidad exclusiva del titular del título de obtención vegetal.</a:t>
            </a:r>
          </a:p>
          <a:p>
            <a:pPr algn="just"/>
            <a:r>
              <a:rPr lang="es-ES" b="1" dirty="0"/>
              <a:t>f)</a:t>
            </a:r>
            <a:r>
              <a:rPr lang="es-ES" dirty="0"/>
              <a:t> </a:t>
            </a:r>
            <a:r>
              <a:rPr lang="es-ES" u="sng" dirty="0"/>
              <a:t>Los agricultores y los que presten servicios de acondicionamiento, facilitarán al titular del título de obtención vegetal, a instancias de éste, la información que considere necesaria.</a:t>
            </a:r>
            <a:endParaRPr lang="es-ES" dirty="0"/>
          </a:p>
          <a:p>
            <a:pPr algn="just"/>
            <a:endParaRPr lang="es-ES" dirty="0"/>
          </a:p>
        </p:txBody>
      </p:sp>
      <p:sp>
        <p:nvSpPr>
          <p:cNvPr id="5" name="Marcador de número de diapositiva 4"/>
          <p:cNvSpPr>
            <a:spLocks noGrp="1"/>
          </p:cNvSpPr>
          <p:nvPr>
            <p:ph type="sldNum" sz="quarter" idx="12"/>
          </p:nvPr>
        </p:nvSpPr>
        <p:spPr/>
        <p:txBody>
          <a:bodyPr/>
          <a:lstStyle/>
          <a:p>
            <a:pPr>
              <a:defRPr/>
            </a:pPr>
            <a:fld id="{8C13D63C-4270-42D7-88BF-63DB2805E9DA}" type="slidenum">
              <a:rPr lang="es-ES" smtClean="0"/>
              <a:pPr>
                <a:defRPr/>
              </a:pPr>
              <a:t>8</a:t>
            </a:fld>
            <a:endParaRPr lang="es-E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1144988" y="604166"/>
            <a:ext cx="8261405" cy="1320800"/>
          </a:xfrm>
        </p:spPr>
        <p:txBody>
          <a:bodyPr>
            <a:normAutofit/>
          </a:bodyPr>
          <a:lstStyle/>
          <a:p>
            <a:pPr algn="just"/>
            <a:r>
              <a:rPr lang="es-ES" sz="2800" b="1" dirty="0" smtClean="0"/>
              <a:t>Reempleo de semilla: </a:t>
            </a:r>
            <a:r>
              <a:rPr lang="es-ES" sz="2400" b="1" dirty="0"/>
              <a:t>L</a:t>
            </a:r>
            <a:r>
              <a:rPr lang="es-ES" sz="2400" b="1" dirty="0" smtClean="0"/>
              <a:t>a </a:t>
            </a:r>
            <a:r>
              <a:rPr lang="es-ES" sz="2400" b="1" dirty="0"/>
              <a:t>excepción estará sujeto a las siguientes </a:t>
            </a:r>
            <a:r>
              <a:rPr lang="es-ES" sz="2400" b="1" dirty="0" smtClean="0"/>
              <a:t>reglas:</a:t>
            </a:r>
            <a:endParaRPr lang="es-ES" sz="2400" dirty="0"/>
          </a:p>
        </p:txBody>
      </p:sp>
    </p:spTree>
    <p:extLst>
      <p:ext uri="{BB962C8B-B14F-4D97-AF65-F5344CB8AC3E}">
        <p14:creationId xmlns:p14="http://schemas.microsoft.com/office/powerpoint/2010/main" val="361325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2343" y="286113"/>
            <a:ext cx="7085127" cy="1320800"/>
          </a:xfrm>
        </p:spPr>
        <p:txBody>
          <a:bodyPr>
            <a:normAutofit/>
          </a:bodyPr>
          <a:lstStyle/>
          <a:p>
            <a:r>
              <a:rPr lang="es-ES" sz="2800" b="1" dirty="0"/>
              <a:t>Indemnización por daños y </a:t>
            </a:r>
            <a:r>
              <a:rPr lang="es-ES" sz="2800" b="1" dirty="0" smtClean="0"/>
              <a:t>perjuicios </a:t>
            </a:r>
            <a:endParaRPr lang="es-ES" sz="2800" b="1" dirty="0"/>
          </a:p>
        </p:txBody>
      </p:sp>
      <p:sp>
        <p:nvSpPr>
          <p:cNvPr id="3" name="2 Marcador de contenido"/>
          <p:cNvSpPr>
            <a:spLocks noGrp="1"/>
          </p:cNvSpPr>
          <p:nvPr>
            <p:ph idx="1"/>
          </p:nvPr>
        </p:nvSpPr>
        <p:spPr>
          <a:xfrm>
            <a:off x="816482" y="1057346"/>
            <a:ext cx="8596668" cy="3880773"/>
          </a:xfrm>
        </p:spPr>
        <p:txBody>
          <a:bodyPr>
            <a:noAutofit/>
          </a:bodyPr>
          <a:lstStyle/>
          <a:p>
            <a:pPr marL="0" indent="0" algn="just">
              <a:buNone/>
            </a:pPr>
            <a:r>
              <a:rPr lang="es-ES" sz="1400" dirty="0" smtClean="0"/>
              <a:t>	Quienes </a:t>
            </a:r>
            <a:r>
              <a:rPr lang="es-ES" sz="1400" dirty="0"/>
              <a:t>infrinjan los derechos de obtentor por: </a:t>
            </a:r>
            <a:endParaRPr lang="es-ES" sz="1400" dirty="0" smtClean="0"/>
          </a:p>
          <a:p>
            <a:pPr algn="just"/>
            <a:r>
              <a:rPr lang="es-ES" sz="1400" dirty="0" smtClean="0"/>
              <a:t>a</a:t>
            </a:r>
            <a:r>
              <a:rPr lang="es-ES" sz="1400" dirty="0"/>
              <a:t>) Llevar a cabo alguna de las operaciones </a:t>
            </a:r>
            <a:r>
              <a:rPr lang="es-ES" sz="1400" dirty="0" smtClean="0"/>
              <a:t>sin </a:t>
            </a:r>
            <a:r>
              <a:rPr lang="es-ES" sz="1400" dirty="0"/>
              <a:t>poseer la debida autorización del titular de la obtención vegetal. </a:t>
            </a:r>
            <a:endParaRPr lang="es-ES" sz="1400" dirty="0" smtClean="0"/>
          </a:p>
          <a:p>
            <a:pPr lvl="2" algn="just">
              <a:buFont typeface="Courier New" panose="02070309020205020404" pitchFamily="49" charset="0"/>
              <a:buChar char="o"/>
            </a:pPr>
            <a:r>
              <a:rPr lang="es-ES" dirty="0"/>
              <a:t>a) La producción o la reproducción (multiplicación). </a:t>
            </a:r>
            <a:endParaRPr lang="es-ES" dirty="0" smtClean="0"/>
          </a:p>
          <a:p>
            <a:pPr lvl="2" algn="just">
              <a:buFont typeface="Courier New" panose="02070309020205020404" pitchFamily="49" charset="0"/>
              <a:buChar char="o"/>
            </a:pPr>
            <a:r>
              <a:rPr lang="es-ES" dirty="0" smtClean="0"/>
              <a:t>b</a:t>
            </a:r>
            <a:r>
              <a:rPr lang="es-ES" dirty="0"/>
              <a:t>) El acondicionamiento a los fines de la reproducción o de la multiplicación</a:t>
            </a:r>
            <a:r>
              <a:rPr lang="es-ES" dirty="0" smtClean="0"/>
              <a:t>.</a:t>
            </a:r>
          </a:p>
          <a:p>
            <a:pPr lvl="2" algn="just">
              <a:buFont typeface="Courier New" panose="02070309020205020404" pitchFamily="49" charset="0"/>
              <a:buChar char="o"/>
            </a:pPr>
            <a:r>
              <a:rPr lang="es-ES" dirty="0" smtClean="0"/>
              <a:t> </a:t>
            </a:r>
            <a:r>
              <a:rPr lang="es-ES" dirty="0"/>
              <a:t>c) La oferta en venta</a:t>
            </a:r>
            <a:r>
              <a:rPr lang="es-ES" dirty="0" smtClean="0"/>
              <a:t>.</a:t>
            </a:r>
          </a:p>
          <a:p>
            <a:pPr lvl="2" algn="just">
              <a:buFont typeface="Courier New" panose="02070309020205020404" pitchFamily="49" charset="0"/>
              <a:buChar char="o"/>
            </a:pPr>
            <a:r>
              <a:rPr lang="es-ES" dirty="0" smtClean="0"/>
              <a:t> </a:t>
            </a:r>
            <a:r>
              <a:rPr lang="es-ES" dirty="0"/>
              <a:t>d) La venta o cualquier otra forma de comercialización</a:t>
            </a:r>
            <a:r>
              <a:rPr lang="es-ES" dirty="0" smtClean="0"/>
              <a:t>.</a:t>
            </a:r>
          </a:p>
          <a:p>
            <a:pPr lvl="2" algn="just">
              <a:buFont typeface="Courier New" panose="02070309020205020404" pitchFamily="49" charset="0"/>
              <a:buChar char="o"/>
            </a:pPr>
            <a:r>
              <a:rPr lang="es-ES" dirty="0" smtClean="0"/>
              <a:t> e) La </a:t>
            </a:r>
            <a:r>
              <a:rPr lang="es-ES" dirty="0"/>
              <a:t>exportación</a:t>
            </a:r>
            <a:r>
              <a:rPr lang="es-ES" dirty="0" smtClean="0"/>
              <a:t>.</a:t>
            </a:r>
          </a:p>
          <a:p>
            <a:pPr lvl="2" algn="just">
              <a:buFont typeface="Courier New" panose="02070309020205020404" pitchFamily="49" charset="0"/>
              <a:buChar char="o"/>
            </a:pPr>
            <a:r>
              <a:rPr lang="es-ES" dirty="0" smtClean="0"/>
              <a:t> </a:t>
            </a:r>
            <a:r>
              <a:rPr lang="es-ES" dirty="0"/>
              <a:t>f) La importación</a:t>
            </a:r>
          </a:p>
          <a:p>
            <a:pPr algn="just"/>
            <a:r>
              <a:rPr lang="es-ES" sz="1400" dirty="0" smtClean="0"/>
              <a:t>b</a:t>
            </a:r>
            <a:r>
              <a:rPr lang="es-ES" sz="1400" dirty="0"/>
              <a:t>) Utilizar, hasta el punto de crear riesgo de confusión, una designación idéntica o parecida a la denominación de una variedad protegida, si dicha designación se aplica a otra variedad de la misma especie o de una especie botánicamente cercana</a:t>
            </a:r>
            <a:r>
              <a:rPr lang="es-ES" sz="1400" dirty="0" smtClean="0"/>
              <a:t>.</a:t>
            </a:r>
          </a:p>
          <a:p>
            <a:pPr algn="just"/>
            <a:r>
              <a:rPr lang="es-ES" sz="1400" dirty="0" smtClean="0"/>
              <a:t>c</a:t>
            </a:r>
            <a:r>
              <a:rPr lang="es-ES" sz="1400" dirty="0"/>
              <a:t>) Omitir el uso de la denominación para una determinada variedad protegida o cambiar la citada denominación. </a:t>
            </a:r>
            <a:endParaRPr lang="es-ES" sz="1400" dirty="0" smtClean="0"/>
          </a:p>
          <a:p>
            <a:pPr marL="0" indent="0" algn="just">
              <a:buNone/>
            </a:pPr>
            <a:r>
              <a:rPr lang="es-ES" sz="1400" dirty="0" smtClean="0"/>
              <a:t>	La </a:t>
            </a:r>
            <a:r>
              <a:rPr lang="es-ES" sz="1400" dirty="0"/>
              <a:t>indemnización de daños y perjuicios a favor del titular del título de obtención vegetal </a:t>
            </a:r>
            <a:r>
              <a:rPr lang="es-ES" sz="1400" dirty="0" smtClean="0"/>
              <a:t>	comprenderá </a:t>
            </a:r>
            <a:r>
              <a:rPr lang="es-ES" sz="1400" dirty="0"/>
              <a:t>no sólo el valor de la pérdida que haya sufrido y el de la ganancia que haya dejado </a:t>
            </a:r>
            <a:r>
              <a:rPr lang="es-ES" sz="1400" dirty="0" smtClean="0"/>
              <a:t>	de </a:t>
            </a:r>
            <a:r>
              <a:rPr lang="es-ES" sz="1400" dirty="0"/>
              <a:t>obtener, sino también el perjuicio que suponga el desprestigio de la variedad objeto del título </a:t>
            </a:r>
            <a:r>
              <a:rPr lang="es-ES" sz="1400" dirty="0" smtClean="0"/>
              <a:t>	de </a:t>
            </a:r>
            <a:r>
              <a:rPr lang="es-ES" sz="1400" dirty="0"/>
              <a:t>obtención vegetal causado por el infractor mediante una utilización inadecuada. La </a:t>
            </a:r>
            <a:r>
              <a:rPr lang="es-ES" sz="1400" dirty="0" smtClean="0"/>
              <a:t>	indemnización </a:t>
            </a:r>
            <a:r>
              <a:rPr lang="es-ES" sz="1400" dirty="0"/>
              <a:t>en ningún caso podrá ser inferior al beneficio obtenido por la persona que cometió </a:t>
            </a:r>
            <a:r>
              <a:rPr lang="es-ES" sz="1400" dirty="0" smtClean="0"/>
              <a:t>	la </a:t>
            </a:r>
            <a:r>
              <a:rPr lang="es-ES" sz="1400" dirty="0"/>
              <a:t>infracción.</a:t>
            </a:r>
          </a:p>
        </p:txBody>
      </p:sp>
      <p:sp>
        <p:nvSpPr>
          <p:cNvPr id="4" name="3 Marcador de número de diapositiva"/>
          <p:cNvSpPr>
            <a:spLocks noGrp="1"/>
          </p:cNvSpPr>
          <p:nvPr>
            <p:ph type="sldNum" sz="quarter" idx="12"/>
          </p:nvPr>
        </p:nvSpPr>
        <p:spPr/>
        <p:txBody>
          <a:bodyPr/>
          <a:lstStyle/>
          <a:p>
            <a:pPr>
              <a:defRPr/>
            </a:pPr>
            <a:fld id="{8C13D63C-4270-42D7-88BF-63DB2805E9DA}" type="slidenum">
              <a:rPr lang="es-ES" smtClean="0"/>
              <a:pPr>
                <a:defRPr/>
              </a:pPr>
              <a:t>9</a:t>
            </a:fld>
            <a:endParaRPr lang="es-E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25198"/>
            <a:ext cx="947267" cy="1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2869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1824</TotalTime>
  <Words>537</Words>
  <Application>Microsoft Office PowerPoint</Application>
  <PresentationFormat>Personalizado</PresentationFormat>
  <Paragraphs>119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Faceta</vt:lpstr>
      <vt:lpstr>Presentación de PowerPoint</vt:lpstr>
      <vt:lpstr>NORMATIVA</vt:lpstr>
      <vt:lpstr>¿Cuándo hay que pagar por reutilizar la semilla?</vt:lpstr>
      <vt:lpstr>¿Cuándo hay que pagar por reutilizar la semilla?</vt:lpstr>
      <vt:lpstr>Reempleo de semilla</vt:lpstr>
      <vt:lpstr>Reempleo de semilla</vt:lpstr>
      <vt:lpstr>Reempleo de semilla: La excepción estará sujeto a las siguientes reglas:</vt:lpstr>
      <vt:lpstr>Reempleo de semilla: La excepción estará sujeto a las siguientes reglas:</vt:lpstr>
      <vt:lpstr>Indemnización por daños y perjuicios </vt:lpstr>
      <vt:lpstr>Sanciones</vt:lpstr>
      <vt:lpstr>Presentación de PowerPoint</vt:lpstr>
      <vt:lpstr>Sanciones</vt:lpstr>
      <vt:lpstr>Aspectos clave del convenio y opciones de declaración por reempleo</vt:lpstr>
      <vt:lpstr>Aspectos clave del convenio y opciones de declaración por reempleo</vt:lpstr>
      <vt:lpstr>Aspectos clave del convenio y opciones de declaración por reempleo</vt:lpstr>
      <vt:lpstr>Presentación de PowerPoint</vt:lpstr>
      <vt:lpstr>¡GRACIAS!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dc:creator>
  <cp:lastModifiedBy>PAC 03</cp:lastModifiedBy>
  <cp:revision>219</cp:revision>
  <cp:lastPrinted>2019-07-02T08:09:13Z</cp:lastPrinted>
  <dcterms:created xsi:type="dcterms:W3CDTF">2017-02-16T08:26:41Z</dcterms:created>
  <dcterms:modified xsi:type="dcterms:W3CDTF">2019-10-23T05:59:37Z</dcterms:modified>
</cp:coreProperties>
</file>