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86" r:id="rId2"/>
    <p:sldId id="732" r:id="rId3"/>
    <p:sldId id="733" r:id="rId4"/>
    <p:sldId id="734" r:id="rId5"/>
    <p:sldId id="449" r:id="rId6"/>
    <p:sldId id="625" r:id="rId7"/>
    <p:sldId id="690" r:id="rId8"/>
    <p:sldId id="628" r:id="rId9"/>
    <p:sldId id="629" r:id="rId10"/>
    <p:sldId id="729" r:id="rId11"/>
    <p:sldId id="691" r:id="rId12"/>
    <p:sldId id="730" r:id="rId13"/>
    <p:sldId id="624" r:id="rId14"/>
    <p:sldId id="626" r:id="rId15"/>
    <p:sldId id="630" r:id="rId16"/>
    <p:sldId id="631" r:id="rId17"/>
    <p:sldId id="632" r:id="rId18"/>
    <p:sldId id="633" r:id="rId19"/>
    <p:sldId id="682" r:id="rId20"/>
    <p:sldId id="728" r:id="rId21"/>
    <p:sldId id="694" r:id="rId22"/>
    <p:sldId id="695" r:id="rId23"/>
    <p:sldId id="696" r:id="rId24"/>
    <p:sldId id="697" r:id="rId25"/>
    <p:sldId id="731" r:id="rId26"/>
    <p:sldId id="698" r:id="rId27"/>
    <p:sldId id="724" r:id="rId28"/>
    <p:sldId id="642" r:id="rId29"/>
    <p:sldId id="643" r:id="rId30"/>
    <p:sldId id="644" r:id="rId31"/>
    <p:sldId id="705" r:id="rId32"/>
    <p:sldId id="645" r:id="rId33"/>
    <p:sldId id="646" r:id="rId34"/>
    <p:sldId id="706" r:id="rId35"/>
    <p:sldId id="707" r:id="rId36"/>
    <p:sldId id="708" r:id="rId37"/>
    <p:sldId id="709" r:id="rId38"/>
    <p:sldId id="710" r:id="rId39"/>
    <p:sldId id="711" r:id="rId40"/>
    <p:sldId id="712" r:id="rId41"/>
    <p:sldId id="713" r:id="rId42"/>
    <p:sldId id="714" r:id="rId43"/>
    <p:sldId id="715" r:id="rId44"/>
    <p:sldId id="726" r:id="rId45"/>
    <p:sldId id="668" r:id="rId46"/>
    <p:sldId id="716" r:id="rId47"/>
    <p:sldId id="717" r:id="rId48"/>
    <p:sldId id="671" r:id="rId49"/>
    <p:sldId id="672" r:id="rId50"/>
    <p:sldId id="673" r:id="rId51"/>
    <p:sldId id="718" r:id="rId52"/>
    <p:sldId id="719" r:id="rId53"/>
    <p:sldId id="720" r:id="rId54"/>
    <p:sldId id="721" r:id="rId55"/>
    <p:sldId id="735" r:id="rId56"/>
    <p:sldId id="736" r:id="rId57"/>
    <p:sldId id="722" r:id="rId58"/>
    <p:sldId id="676" r:id="rId59"/>
    <p:sldId id="677" r:id="rId60"/>
    <p:sldId id="678" r:id="rId61"/>
    <p:sldId id="578" r:id="rId62"/>
    <p:sldId id="596" r:id="rId63"/>
    <p:sldId id="595" r:id="rId6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10">
          <p15:clr>
            <a:srgbClr val="A4A3A4"/>
          </p15:clr>
        </p15:guide>
        <p15:guide id="2" orient="horz" pos="890">
          <p15:clr>
            <a:srgbClr val="A4A3A4"/>
          </p15:clr>
        </p15:guide>
        <p15:guide id="3" pos="5534">
          <p15:clr>
            <a:srgbClr val="A4A3A4"/>
          </p15:clr>
        </p15:guide>
        <p15:guide id="4" pos="226">
          <p15:clr>
            <a:srgbClr val="A4A3A4"/>
          </p15:clr>
        </p15:guide>
        <p15:guide id="5" pos="5420">
          <p15:clr>
            <a:srgbClr val="A4A3A4"/>
          </p15:clr>
        </p15:guide>
        <p15:guide id="6" pos="2880">
          <p15:clr>
            <a:srgbClr val="A4A3A4"/>
          </p15:clr>
        </p15:guide>
        <p15:guide id="7" pos="2925">
          <p15:clr>
            <a:srgbClr val="A4A3A4"/>
          </p15:clr>
        </p15:guide>
        <p15:guide id="8" pos="2835">
          <p15:clr>
            <a:srgbClr val="A4A3A4"/>
          </p15:clr>
        </p15:guide>
        <p15:guide id="9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st Larsen, Elo (KW-DK, DKTO)" initials="WLE(D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  <a:srgbClr val="FF0000"/>
    <a:srgbClr val="FF3399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2" autoAdjust="0"/>
  </p:normalViewPr>
  <p:slideViewPr>
    <p:cSldViewPr showGuides="1">
      <p:cViewPr varScale="1">
        <p:scale>
          <a:sx n="73" d="100"/>
          <a:sy n="73" d="100"/>
        </p:scale>
        <p:origin x="-618" y="-102"/>
      </p:cViewPr>
      <p:guideLst>
        <p:guide orient="horz" pos="4110"/>
        <p:guide orient="horz" pos="890"/>
        <p:guide pos="5534"/>
        <p:guide pos="204"/>
        <p:guide pos="5420"/>
        <p:guide pos="2880"/>
        <p:guide pos="2925"/>
        <p:guide pos="2835"/>
        <p:guide pos="340"/>
      </p:guideLst>
    </p:cSldViewPr>
  </p:slideViewPr>
  <p:outlineViewPr>
    <p:cViewPr>
      <p:scale>
        <a:sx n="33" d="100"/>
        <a:sy n="33" d="100"/>
      </p:scale>
      <p:origin x="0" y="76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>
        <c:manualLayout>
          <c:layoutTarget val="inner"/>
          <c:xMode val="edge"/>
          <c:yMode val="edge"/>
          <c:x val="6.8245925891275233E-2"/>
          <c:y val="3.7308888755950252E-2"/>
          <c:w val="0.91133236657915206"/>
          <c:h val="0.75439797876864267"/>
        </c:manualLayout>
      </c:layout>
      <c:lineChart>
        <c:grouping val="standard"/>
        <c:ser>
          <c:idx val="1"/>
          <c:order val="0"/>
          <c:tx>
            <c:strRef>
              <c:f>'REAG KWS ALS 2018'!$A$30</c:f>
              <c:strCache>
                <c:ptCount val="1"/>
                <c:pt idx="0">
                  <c:v>6K646 Herb. CONVISO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'REAG KWS ALS 2018'!$B$28:$F$28</c:f>
              <c:strCache>
                <c:ptCount val="5"/>
                <c:pt idx="0">
                  <c:v>cantaor</c:v>
                </c:pt>
                <c:pt idx="1">
                  <c:v>Lebrija B3083</c:v>
                </c:pt>
                <c:pt idx="2">
                  <c:v>r.viejo</c:v>
                </c:pt>
                <c:pt idx="3">
                  <c:v>Lebrija B3080</c:v>
                </c:pt>
                <c:pt idx="4">
                  <c:v>Lebrija A4038</c:v>
                </c:pt>
              </c:strCache>
            </c:strRef>
          </c:cat>
          <c:val>
            <c:numRef>
              <c:f>'REAG KWS ALS 2018'!$B$30:$F$30</c:f>
              <c:numCache>
                <c:formatCode>0.0</c:formatCode>
                <c:ptCount val="5"/>
                <c:pt idx="0">
                  <c:v>94.646283740565437</c:v>
                </c:pt>
                <c:pt idx="1">
                  <c:v>90.57976564295015</c:v>
                </c:pt>
                <c:pt idx="2">
                  <c:v>99.450191035318326</c:v>
                </c:pt>
                <c:pt idx="3">
                  <c:v>91.371576959395654</c:v>
                </c:pt>
                <c:pt idx="4">
                  <c:v>96.733073811159358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7-43E2-91D2-BEE6DF27DD95}"/>
            </c:ext>
          </c:extLst>
        </c:ser>
        <c:ser>
          <c:idx val="2"/>
          <c:order val="1"/>
          <c:tx>
            <c:strRef>
              <c:f>'REAG KWS ALS 2018'!$A$31</c:f>
              <c:strCache>
                <c:ptCount val="1"/>
                <c:pt idx="0">
                  <c:v>6K646 Herb. Normal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'REAG KWS ALS 2018'!$B$28:$F$28</c:f>
              <c:strCache>
                <c:ptCount val="5"/>
                <c:pt idx="0">
                  <c:v>cantaor</c:v>
                </c:pt>
                <c:pt idx="1">
                  <c:v>Lebrija B3083</c:v>
                </c:pt>
                <c:pt idx="2">
                  <c:v>r.viejo</c:v>
                </c:pt>
                <c:pt idx="3">
                  <c:v>Lebrija B3080</c:v>
                </c:pt>
                <c:pt idx="4">
                  <c:v>Lebrija A4038</c:v>
                </c:pt>
              </c:strCache>
            </c:strRef>
          </c:cat>
          <c:val>
            <c:numRef>
              <c:f>'REAG KWS ALS 2018'!$B$31:$F$31</c:f>
              <c:numCache>
                <c:formatCode>0.0</c:formatCode>
                <c:ptCount val="5"/>
                <c:pt idx="0">
                  <c:v>90.527056415504589</c:v>
                </c:pt>
                <c:pt idx="1">
                  <c:v>85.609251742360428</c:v>
                </c:pt>
                <c:pt idx="2">
                  <c:v>88.034665921163636</c:v>
                </c:pt>
                <c:pt idx="3">
                  <c:v>88.780689329556182</c:v>
                </c:pt>
                <c:pt idx="4">
                  <c:v>92.970002289901544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7-43E2-91D2-BEE6DF27DD95}"/>
            </c:ext>
          </c:extLst>
        </c:ser>
        <c:marker val="1"/>
        <c:axId val="69776128"/>
        <c:axId val="69778048"/>
      </c:lineChart>
      <c:catAx>
        <c:axId val="697761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9778048"/>
        <c:crosses val="autoZero"/>
        <c:auto val="1"/>
        <c:lblAlgn val="ctr"/>
        <c:lblOffset val="100"/>
      </c:catAx>
      <c:valAx>
        <c:axId val="697780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977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100029821248565E-2"/>
          <c:y val="0.91427127755035764"/>
          <c:w val="0.88550409603611568"/>
          <c:h val="6.537841949185141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/>
      </a:pPr>
      <a:endParaRPr lang="es-E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Hoja2!$B$1</c:f>
              <c:strCache>
                <c:ptCount val="1"/>
                <c:pt idx="0">
                  <c:v>Semilla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Hoja2!$A$2:$A$5</c:f>
              <c:strCache>
                <c:ptCount val="4"/>
                <c:pt idx="0">
                  <c:v>Trat. Economico</c:v>
                </c:pt>
                <c:pt idx="1">
                  <c:v>trat. Fuerte</c:v>
                </c:pt>
                <c:pt idx="2">
                  <c:v>Acelguilla</c:v>
                </c:pt>
                <c:pt idx="3">
                  <c:v>CONVISO SMART</c:v>
                </c:pt>
              </c:strCache>
            </c:strRef>
          </c:cat>
          <c:val>
            <c:numRef>
              <c:f>Hoja2!$B$2:$B$5</c:f>
              <c:numCache>
                <c:formatCode>General</c:formatCode>
                <c:ptCount val="4"/>
                <c:pt idx="0">
                  <c:v>266</c:v>
                </c:pt>
                <c:pt idx="1">
                  <c:v>266</c:v>
                </c:pt>
                <c:pt idx="2">
                  <c:v>266</c:v>
                </c:pt>
                <c:pt idx="3">
                  <c:v>480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4B-4725-A5AC-684E31E2A652}"/>
            </c:ext>
          </c:extLst>
        </c:ser>
        <c:ser>
          <c:idx val="1"/>
          <c:order val="1"/>
          <c:tx>
            <c:strRef>
              <c:f>Hoja2!$C$1</c:f>
              <c:strCache>
                <c:ptCount val="1"/>
                <c:pt idx="0">
                  <c:v>Herbicidas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Hoja2!$A$2:$A$5</c:f>
              <c:strCache>
                <c:ptCount val="4"/>
                <c:pt idx="0">
                  <c:v>Trat. Economico</c:v>
                </c:pt>
                <c:pt idx="1">
                  <c:v>trat. Fuerte</c:v>
                </c:pt>
                <c:pt idx="2">
                  <c:v>Acelguilla</c:v>
                </c:pt>
                <c:pt idx="3">
                  <c:v>CONVISO SMART</c:v>
                </c:pt>
              </c:strCache>
            </c:strRef>
          </c:cat>
          <c:val>
            <c:numRef>
              <c:f>Hoja2!$C$2:$C$5</c:f>
              <c:numCache>
                <c:formatCode>General</c:formatCode>
                <c:ptCount val="4"/>
                <c:pt idx="0">
                  <c:v>200</c:v>
                </c:pt>
                <c:pt idx="1">
                  <c:v>300</c:v>
                </c:pt>
                <c:pt idx="2">
                  <c:v>250</c:v>
                </c:pt>
                <c:pt idx="3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34B-4725-A5AC-684E31E2A652}"/>
            </c:ext>
          </c:extLst>
        </c:ser>
        <c:ser>
          <c:idx val="2"/>
          <c:order val="2"/>
          <c:tx>
            <c:strRef>
              <c:f>Hoja2!$D$1</c:f>
              <c:strCache>
                <c:ptCount val="1"/>
                <c:pt idx="0">
                  <c:v>Peonadas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Hoja2!$A$2:$A$5</c:f>
              <c:strCache>
                <c:ptCount val="4"/>
                <c:pt idx="0">
                  <c:v>Trat. Economico</c:v>
                </c:pt>
                <c:pt idx="1">
                  <c:v>trat. Fuerte</c:v>
                </c:pt>
                <c:pt idx="2">
                  <c:v>Acelguilla</c:v>
                </c:pt>
                <c:pt idx="3">
                  <c:v>CONVISO SMART</c:v>
                </c:pt>
              </c:strCache>
            </c:strRef>
          </c:cat>
          <c:val>
            <c:numRef>
              <c:f>Hoja2!$D$2:$D$5</c:f>
              <c:numCache>
                <c:formatCode>General</c:formatCode>
                <c:ptCount val="4"/>
                <c:pt idx="0">
                  <c:v>60</c:v>
                </c:pt>
                <c:pt idx="1">
                  <c:v>120</c:v>
                </c:pt>
                <c:pt idx="2">
                  <c:v>240</c:v>
                </c:pt>
                <c:pt idx="3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34B-4725-A5AC-684E31E2A652}"/>
            </c:ext>
          </c:extLst>
        </c:ser>
        <c:overlap val="100"/>
        <c:axId val="105786368"/>
        <c:axId val="105792256"/>
      </c:barChart>
      <c:catAx>
        <c:axId val="1057863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5792256"/>
        <c:crosses val="autoZero"/>
        <c:auto val="1"/>
        <c:lblAlgn val="ctr"/>
        <c:lblOffset val="100"/>
      </c:catAx>
      <c:valAx>
        <c:axId val="1057922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578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800"/>
      </a:pPr>
      <a:endParaRPr lang="es-ES"/>
    </a:p>
  </c:txPr>
  <c:externalData r:id="rId1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1-09T09:57:15.862" idx="3">
    <p:pos x="5103" y="96"/>
    <p:text>The bayer slide is more easy to understand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0A32BB-0240-4446-A23E-96266C52D2B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37F72C9D-C25C-48B2-943C-50E02017667D}">
      <dgm:prSet phldrT="[Text]" custT="1"/>
      <dgm:spPr>
        <a:solidFill>
          <a:srgbClr val="96825F"/>
        </a:solidFill>
      </dgm:spPr>
      <dgm:t>
        <a:bodyPr/>
        <a:lstStyle/>
        <a:p>
          <a:r>
            <a:rPr lang="de-DE" sz="1200" b="1" dirty="0" smtClean="0">
              <a:solidFill>
                <a:schemeClr val="bg1"/>
              </a:solidFill>
            </a:rPr>
            <a:t>Mecánico </a:t>
          </a:r>
          <a:endParaRPr lang="de-DE" sz="1200" b="1" dirty="0">
            <a:solidFill>
              <a:schemeClr val="bg1"/>
            </a:solidFill>
          </a:endParaRPr>
        </a:p>
      </dgm:t>
    </dgm:pt>
    <dgm:pt modelId="{08305DA2-B836-45D5-8876-7F865044AAB4}" type="parTrans" cxnId="{503D50CF-DEC2-4F39-A2AB-407C12A61C8D}">
      <dgm:prSet/>
      <dgm:spPr/>
      <dgm:t>
        <a:bodyPr/>
        <a:lstStyle/>
        <a:p>
          <a:endParaRPr lang="de-DE"/>
        </a:p>
      </dgm:t>
    </dgm:pt>
    <dgm:pt modelId="{A631D95C-801F-4D85-AAB1-96BF8E67AB86}" type="sibTrans" cxnId="{503D50CF-DEC2-4F39-A2AB-407C12A61C8D}">
      <dgm:prSet/>
      <dgm:spPr/>
      <dgm:t>
        <a:bodyPr/>
        <a:lstStyle/>
        <a:p>
          <a:endParaRPr lang="de-DE"/>
        </a:p>
      </dgm:t>
    </dgm:pt>
    <dgm:pt modelId="{A64DC36F-B951-49C6-B3FF-FDCA8CF3AB9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de-DE" sz="1200" b="1" dirty="0" smtClean="0">
              <a:solidFill>
                <a:schemeClr val="bg1"/>
              </a:solidFill>
            </a:rPr>
            <a:t>Químico</a:t>
          </a:r>
          <a:endParaRPr lang="de-DE" sz="1200" b="1" dirty="0">
            <a:solidFill>
              <a:schemeClr val="bg1"/>
            </a:solidFill>
          </a:endParaRPr>
        </a:p>
      </dgm:t>
    </dgm:pt>
    <dgm:pt modelId="{B43F7DE3-0302-4E47-9623-E82A0F19F33A}" type="parTrans" cxnId="{BA7BA07E-6633-4BCD-8F02-0873D7CFE57A}">
      <dgm:prSet/>
      <dgm:spPr/>
      <dgm:t>
        <a:bodyPr/>
        <a:lstStyle/>
        <a:p>
          <a:endParaRPr lang="de-DE"/>
        </a:p>
      </dgm:t>
    </dgm:pt>
    <dgm:pt modelId="{2843E16E-FC77-419C-A75C-57407F48F2D3}" type="sibTrans" cxnId="{BA7BA07E-6633-4BCD-8F02-0873D7CFE57A}">
      <dgm:prSet/>
      <dgm:spPr/>
      <dgm:t>
        <a:bodyPr/>
        <a:lstStyle/>
        <a:p>
          <a:endParaRPr lang="de-DE"/>
        </a:p>
      </dgm:t>
    </dgm:pt>
    <dgm:pt modelId="{91B55BD1-9E70-4325-8E3B-19985FC1B525}">
      <dgm:prSet phldrT="[Text]" custT="1"/>
      <dgm:spPr>
        <a:solidFill>
          <a:srgbClr val="FAB900"/>
        </a:solidFill>
      </dgm:spPr>
      <dgm:t>
        <a:bodyPr/>
        <a:lstStyle/>
        <a:p>
          <a:r>
            <a:rPr lang="de-DE" sz="1200" b="1" dirty="0" smtClean="0">
              <a:solidFill>
                <a:schemeClr val="bg1"/>
              </a:solidFill>
            </a:rPr>
            <a:t>Agronómico</a:t>
          </a:r>
          <a:endParaRPr lang="de-DE" sz="1200" b="1" dirty="0">
            <a:solidFill>
              <a:schemeClr val="bg1"/>
            </a:solidFill>
          </a:endParaRPr>
        </a:p>
      </dgm:t>
    </dgm:pt>
    <dgm:pt modelId="{CE8E7E23-9EC2-416C-B972-9ED1C47C0326}" type="parTrans" cxnId="{8B8E536A-2774-41E8-871E-0739C08F028E}">
      <dgm:prSet/>
      <dgm:spPr/>
      <dgm:t>
        <a:bodyPr/>
        <a:lstStyle/>
        <a:p>
          <a:endParaRPr lang="de-DE"/>
        </a:p>
      </dgm:t>
    </dgm:pt>
    <dgm:pt modelId="{A7215A80-1E73-4127-8B87-22431DEA6C6F}" type="sibTrans" cxnId="{8B8E536A-2774-41E8-871E-0739C08F028E}">
      <dgm:prSet/>
      <dgm:spPr/>
      <dgm:t>
        <a:bodyPr/>
        <a:lstStyle/>
        <a:p>
          <a:endParaRPr lang="de-DE"/>
        </a:p>
      </dgm:t>
    </dgm:pt>
    <dgm:pt modelId="{2DDE8342-1712-4F15-B225-30DFBC4A6013}">
      <dgm:prSet phldrT="[Text]" custT="1"/>
      <dgm:spPr>
        <a:solidFill>
          <a:srgbClr val="CDB4A6">
            <a:alpha val="49804"/>
          </a:srgbClr>
        </a:solidFill>
      </dgm:spPr>
      <dgm:t>
        <a:bodyPr/>
        <a:lstStyle/>
        <a:p>
          <a:r>
            <a:rPr lang="de-DE" sz="1200" b="1" i="0" dirty="0" smtClean="0"/>
            <a:t>Biológico</a:t>
          </a:r>
          <a:endParaRPr lang="de-DE" sz="1200" b="1" i="0" dirty="0"/>
        </a:p>
      </dgm:t>
    </dgm:pt>
    <dgm:pt modelId="{DD22D6B5-CC32-44D1-A3E6-70E063972D41}" type="sibTrans" cxnId="{8E084E1C-4228-43A1-84C5-95DA7BBB6B47}">
      <dgm:prSet/>
      <dgm:spPr/>
      <dgm:t>
        <a:bodyPr/>
        <a:lstStyle/>
        <a:p>
          <a:endParaRPr lang="de-DE"/>
        </a:p>
      </dgm:t>
    </dgm:pt>
    <dgm:pt modelId="{820B4E48-A3E8-4D86-81CE-3999EEFEB91D}" type="parTrans" cxnId="{8E084E1C-4228-43A1-84C5-95DA7BBB6B47}">
      <dgm:prSet/>
      <dgm:spPr/>
      <dgm:t>
        <a:bodyPr/>
        <a:lstStyle/>
        <a:p>
          <a:endParaRPr lang="de-DE"/>
        </a:p>
      </dgm:t>
    </dgm:pt>
    <dgm:pt modelId="{3506ECC3-D1A4-4093-BAE3-46BFF687D1FA}" type="pres">
      <dgm:prSet presAssocID="{F70A32BB-0240-4446-A23E-96266C52D2B6}" presName="compositeShape" presStyleCnt="0">
        <dgm:presLayoutVars>
          <dgm:chMax val="7"/>
          <dgm:dir/>
          <dgm:resizeHandles val="exact"/>
        </dgm:presLayoutVars>
      </dgm:prSet>
      <dgm:spPr/>
    </dgm:pt>
    <dgm:pt modelId="{5415EAC8-763E-4799-9D97-C7E564794EBB}" type="pres">
      <dgm:prSet presAssocID="{37F72C9D-C25C-48B2-943C-50E02017667D}" presName="circ1" presStyleLbl="vennNode1" presStyleIdx="0" presStyleCnt="4" custScaleX="102731"/>
      <dgm:spPr/>
      <dgm:t>
        <a:bodyPr/>
        <a:lstStyle/>
        <a:p>
          <a:endParaRPr lang="es-ES"/>
        </a:p>
      </dgm:t>
    </dgm:pt>
    <dgm:pt modelId="{D4B43438-8C81-4848-A1FD-ADC7E8B76BA1}" type="pres">
      <dgm:prSet presAssocID="{37F72C9D-C25C-48B2-943C-50E02017667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CDBC77-0A6B-4423-90F7-44591E7E9C21}" type="pres">
      <dgm:prSet presAssocID="{91B55BD1-9E70-4325-8E3B-19985FC1B525}" presName="circ2" presStyleLbl="vennNode1" presStyleIdx="1" presStyleCnt="4" custScaleX="117442"/>
      <dgm:spPr/>
      <dgm:t>
        <a:bodyPr/>
        <a:lstStyle/>
        <a:p>
          <a:endParaRPr lang="es-ES"/>
        </a:p>
      </dgm:t>
    </dgm:pt>
    <dgm:pt modelId="{1A902EF0-966C-4F27-A06B-5F6AAB911062}" type="pres">
      <dgm:prSet presAssocID="{91B55BD1-9E70-4325-8E3B-19985FC1B52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F66387-F3BE-4C44-A411-27EF111372A5}" type="pres">
      <dgm:prSet presAssocID="{2DDE8342-1712-4F15-B225-30DFBC4A6013}" presName="circ3" presStyleLbl="vennNode1" presStyleIdx="2" presStyleCnt="4" custScaleX="102731"/>
      <dgm:spPr/>
      <dgm:t>
        <a:bodyPr/>
        <a:lstStyle/>
        <a:p>
          <a:endParaRPr lang="es-ES"/>
        </a:p>
      </dgm:t>
    </dgm:pt>
    <dgm:pt modelId="{3E456BD0-C08A-40EF-AEFA-A244C3F321A8}" type="pres">
      <dgm:prSet presAssocID="{2DDE8342-1712-4F15-B225-30DFBC4A601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BCDD35-0075-4A0E-85B5-6E5F22B601BC}" type="pres">
      <dgm:prSet presAssocID="{A64DC36F-B951-49C6-B3FF-FDCA8CF3AB9F}" presName="circ4" presStyleLbl="vennNode1" presStyleIdx="3" presStyleCnt="4" custScaleX="102731"/>
      <dgm:spPr/>
      <dgm:t>
        <a:bodyPr/>
        <a:lstStyle/>
        <a:p>
          <a:endParaRPr lang="es-ES"/>
        </a:p>
      </dgm:t>
    </dgm:pt>
    <dgm:pt modelId="{74AC85EF-FBD3-4D66-8398-1CBCD037BFD7}" type="pres">
      <dgm:prSet presAssocID="{A64DC36F-B951-49C6-B3FF-FDCA8CF3AB9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DFB069D-BB36-415E-BA92-B47DFA430D60}" type="presOf" srcId="{A64DC36F-B951-49C6-B3FF-FDCA8CF3AB9F}" destId="{74AC85EF-FBD3-4D66-8398-1CBCD037BFD7}" srcOrd="1" destOrd="0" presId="urn:microsoft.com/office/officeart/2005/8/layout/venn1"/>
    <dgm:cxn modelId="{2A8E2E04-3ED1-4AC6-BA72-D64D2182535A}" type="presOf" srcId="{F70A32BB-0240-4446-A23E-96266C52D2B6}" destId="{3506ECC3-D1A4-4093-BAE3-46BFF687D1FA}" srcOrd="0" destOrd="0" presId="urn:microsoft.com/office/officeart/2005/8/layout/venn1"/>
    <dgm:cxn modelId="{38A416D7-A251-4287-89A1-A861FC4D41CA}" type="presOf" srcId="{2DDE8342-1712-4F15-B225-30DFBC4A6013}" destId="{3E456BD0-C08A-40EF-AEFA-A244C3F321A8}" srcOrd="1" destOrd="0" presId="urn:microsoft.com/office/officeart/2005/8/layout/venn1"/>
    <dgm:cxn modelId="{8B8E536A-2774-41E8-871E-0739C08F028E}" srcId="{F70A32BB-0240-4446-A23E-96266C52D2B6}" destId="{91B55BD1-9E70-4325-8E3B-19985FC1B525}" srcOrd="1" destOrd="0" parTransId="{CE8E7E23-9EC2-416C-B972-9ED1C47C0326}" sibTransId="{A7215A80-1E73-4127-8B87-22431DEA6C6F}"/>
    <dgm:cxn modelId="{1DDB6C7C-2476-4D4B-94CF-B140B9E2B00F}" type="presOf" srcId="{A64DC36F-B951-49C6-B3FF-FDCA8CF3AB9F}" destId="{6FBCDD35-0075-4A0E-85B5-6E5F22B601BC}" srcOrd="0" destOrd="0" presId="urn:microsoft.com/office/officeart/2005/8/layout/venn1"/>
    <dgm:cxn modelId="{503D50CF-DEC2-4F39-A2AB-407C12A61C8D}" srcId="{F70A32BB-0240-4446-A23E-96266C52D2B6}" destId="{37F72C9D-C25C-48B2-943C-50E02017667D}" srcOrd="0" destOrd="0" parTransId="{08305DA2-B836-45D5-8876-7F865044AAB4}" sibTransId="{A631D95C-801F-4D85-AAB1-96BF8E67AB86}"/>
    <dgm:cxn modelId="{8E084E1C-4228-43A1-84C5-95DA7BBB6B47}" srcId="{F70A32BB-0240-4446-A23E-96266C52D2B6}" destId="{2DDE8342-1712-4F15-B225-30DFBC4A6013}" srcOrd="2" destOrd="0" parTransId="{820B4E48-A3E8-4D86-81CE-3999EEFEB91D}" sibTransId="{DD22D6B5-CC32-44D1-A3E6-70E063972D41}"/>
    <dgm:cxn modelId="{9F5048B8-2BAB-48BC-96AC-72B57467AAE5}" type="presOf" srcId="{37F72C9D-C25C-48B2-943C-50E02017667D}" destId="{5415EAC8-763E-4799-9D97-C7E564794EBB}" srcOrd="0" destOrd="0" presId="urn:microsoft.com/office/officeart/2005/8/layout/venn1"/>
    <dgm:cxn modelId="{DE2D4954-363C-48BE-96DA-696B1EBD7C66}" type="presOf" srcId="{91B55BD1-9E70-4325-8E3B-19985FC1B525}" destId="{1A902EF0-966C-4F27-A06B-5F6AAB911062}" srcOrd="1" destOrd="0" presId="urn:microsoft.com/office/officeart/2005/8/layout/venn1"/>
    <dgm:cxn modelId="{76D53C55-0DF8-4FAE-9E73-51B475BD60C4}" type="presOf" srcId="{2DDE8342-1712-4F15-B225-30DFBC4A6013}" destId="{1CF66387-F3BE-4C44-A411-27EF111372A5}" srcOrd="0" destOrd="0" presId="urn:microsoft.com/office/officeart/2005/8/layout/venn1"/>
    <dgm:cxn modelId="{1E3A14BB-30F2-4446-8F1E-FB052DC37EED}" type="presOf" srcId="{91B55BD1-9E70-4325-8E3B-19985FC1B525}" destId="{A5CDBC77-0A6B-4423-90F7-44591E7E9C21}" srcOrd="0" destOrd="0" presId="urn:microsoft.com/office/officeart/2005/8/layout/venn1"/>
    <dgm:cxn modelId="{BA7BA07E-6633-4BCD-8F02-0873D7CFE57A}" srcId="{F70A32BB-0240-4446-A23E-96266C52D2B6}" destId="{A64DC36F-B951-49C6-B3FF-FDCA8CF3AB9F}" srcOrd="3" destOrd="0" parTransId="{B43F7DE3-0302-4E47-9623-E82A0F19F33A}" sibTransId="{2843E16E-FC77-419C-A75C-57407F48F2D3}"/>
    <dgm:cxn modelId="{C9344765-3460-427E-9D42-2CF8504DB703}" type="presOf" srcId="{37F72C9D-C25C-48B2-943C-50E02017667D}" destId="{D4B43438-8C81-4848-A1FD-ADC7E8B76BA1}" srcOrd="1" destOrd="0" presId="urn:microsoft.com/office/officeart/2005/8/layout/venn1"/>
    <dgm:cxn modelId="{B2489588-D72F-4320-AA51-70162F448638}" type="presParOf" srcId="{3506ECC3-D1A4-4093-BAE3-46BFF687D1FA}" destId="{5415EAC8-763E-4799-9D97-C7E564794EBB}" srcOrd="0" destOrd="0" presId="urn:microsoft.com/office/officeart/2005/8/layout/venn1"/>
    <dgm:cxn modelId="{1ABB699F-E696-4CC1-96C5-07AFA5FDBE6F}" type="presParOf" srcId="{3506ECC3-D1A4-4093-BAE3-46BFF687D1FA}" destId="{D4B43438-8C81-4848-A1FD-ADC7E8B76BA1}" srcOrd="1" destOrd="0" presId="urn:microsoft.com/office/officeart/2005/8/layout/venn1"/>
    <dgm:cxn modelId="{2A579536-42D5-43CA-8144-CF21FB557D90}" type="presParOf" srcId="{3506ECC3-D1A4-4093-BAE3-46BFF687D1FA}" destId="{A5CDBC77-0A6B-4423-90F7-44591E7E9C21}" srcOrd="2" destOrd="0" presId="urn:microsoft.com/office/officeart/2005/8/layout/venn1"/>
    <dgm:cxn modelId="{2987F6CB-743B-4171-B79A-30CF267F2EC1}" type="presParOf" srcId="{3506ECC3-D1A4-4093-BAE3-46BFF687D1FA}" destId="{1A902EF0-966C-4F27-A06B-5F6AAB911062}" srcOrd="3" destOrd="0" presId="urn:microsoft.com/office/officeart/2005/8/layout/venn1"/>
    <dgm:cxn modelId="{CE926C87-8BFC-4065-B1C6-5946322C70E7}" type="presParOf" srcId="{3506ECC3-D1A4-4093-BAE3-46BFF687D1FA}" destId="{1CF66387-F3BE-4C44-A411-27EF111372A5}" srcOrd="4" destOrd="0" presId="urn:microsoft.com/office/officeart/2005/8/layout/venn1"/>
    <dgm:cxn modelId="{A1630BB5-50CF-4DC8-B989-FECC1738DC07}" type="presParOf" srcId="{3506ECC3-D1A4-4093-BAE3-46BFF687D1FA}" destId="{3E456BD0-C08A-40EF-AEFA-A244C3F321A8}" srcOrd="5" destOrd="0" presId="urn:microsoft.com/office/officeart/2005/8/layout/venn1"/>
    <dgm:cxn modelId="{763D8616-465C-454E-A6DD-FE3759A05901}" type="presParOf" srcId="{3506ECC3-D1A4-4093-BAE3-46BFF687D1FA}" destId="{6FBCDD35-0075-4A0E-85B5-6E5F22B601BC}" srcOrd="6" destOrd="0" presId="urn:microsoft.com/office/officeart/2005/8/layout/venn1"/>
    <dgm:cxn modelId="{B29E9C91-FDC4-404E-9568-9F0A42E701FE}" type="presParOf" srcId="{3506ECC3-D1A4-4093-BAE3-46BFF687D1FA}" destId="{74AC85EF-FBD3-4D66-8398-1CBCD037BFD7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15EAC8-763E-4799-9D97-C7E564794EBB}">
      <dsp:nvSpPr>
        <dsp:cNvPr id="0" name=""/>
        <dsp:cNvSpPr/>
      </dsp:nvSpPr>
      <dsp:spPr>
        <a:xfrm>
          <a:off x="2636409" y="42484"/>
          <a:ext cx="2269538" cy="2209205"/>
        </a:xfrm>
        <a:prstGeom prst="ellipse">
          <a:avLst/>
        </a:prstGeom>
        <a:solidFill>
          <a:srgbClr val="9682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smtClean="0">
              <a:solidFill>
                <a:schemeClr val="bg1"/>
              </a:solidFill>
            </a:rPr>
            <a:t>Mecánico </a:t>
          </a:r>
          <a:endParaRPr lang="de-DE" sz="1200" b="1" kern="1200" dirty="0">
            <a:solidFill>
              <a:schemeClr val="bg1"/>
            </a:solidFill>
          </a:endParaRPr>
        </a:p>
      </dsp:txBody>
      <dsp:txXfrm>
        <a:off x="2898279" y="339877"/>
        <a:ext cx="1745799" cy="700997"/>
      </dsp:txXfrm>
    </dsp:sp>
    <dsp:sp modelId="{A5CDBC77-0A6B-4423-90F7-44591E7E9C21}">
      <dsp:nvSpPr>
        <dsp:cNvPr id="0" name=""/>
        <dsp:cNvSpPr/>
      </dsp:nvSpPr>
      <dsp:spPr>
        <a:xfrm>
          <a:off x="3451059" y="1019633"/>
          <a:ext cx="2594535" cy="2209205"/>
        </a:xfrm>
        <a:prstGeom prst="ellipse">
          <a:avLst/>
        </a:prstGeom>
        <a:solidFill>
          <a:srgbClr val="FAB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smtClean="0">
              <a:solidFill>
                <a:schemeClr val="bg1"/>
              </a:solidFill>
            </a:rPr>
            <a:t>Agronómico</a:t>
          </a:r>
          <a:endParaRPr lang="de-DE" sz="1200" b="1" kern="1200" dirty="0">
            <a:solidFill>
              <a:schemeClr val="bg1"/>
            </a:solidFill>
          </a:endParaRPr>
        </a:p>
      </dsp:txBody>
      <dsp:txXfrm>
        <a:off x="4848117" y="1274541"/>
        <a:ext cx="997898" cy="1699388"/>
      </dsp:txXfrm>
    </dsp:sp>
    <dsp:sp modelId="{1CF66387-F3BE-4C44-A411-27EF111372A5}">
      <dsp:nvSpPr>
        <dsp:cNvPr id="0" name=""/>
        <dsp:cNvSpPr/>
      </dsp:nvSpPr>
      <dsp:spPr>
        <a:xfrm>
          <a:off x="2636409" y="1996781"/>
          <a:ext cx="2269538" cy="2209205"/>
        </a:xfrm>
        <a:prstGeom prst="ellipse">
          <a:avLst/>
        </a:prstGeom>
        <a:solidFill>
          <a:srgbClr val="CDB4A6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i="0" kern="1200" dirty="0" smtClean="0"/>
            <a:t>Biológico</a:t>
          </a:r>
          <a:endParaRPr lang="de-DE" sz="1200" b="1" i="0" kern="1200" dirty="0"/>
        </a:p>
      </dsp:txBody>
      <dsp:txXfrm>
        <a:off x="2898279" y="3207596"/>
        <a:ext cx="1745799" cy="700997"/>
      </dsp:txXfrm>
    </dsp:sp>
    <dsp:sp modelId="{6FBCDD35-0075-4A0E-85B5-6E5F22B601BC}">
      <dsp:nvSpPr>
        <dsp:cNvPr id="0" name=""/>
        <dsp:cNvSpPr/>
      </dsp:nvSpPr>
      <dsp:spPr>
        <a:xfrm>
          <a:off x="1659260" y="1019633"/>
          <a:ext cx="2269538" cy="2209205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smtClean="0">
              <a:solidFill>
                <a:schemeClr val="bg1"/>
              </a:solidFill>
            </a:rPr>
            <a:t>Químico</a:t>
          </a:r>
          <a:endParaRPr lang="de-DE" sz="1200" b="1" kern="1200" dirty="0">
            <a:solidFill>
              <a:schemeClr val="bg1"/>
            </a:solidFill>
          </a:endParaRPr>
        </a:p>
      </dsp:txBody>
      <dsp:txXfrm>
        <a:off x="1833840" y="1274541"/>
        <a:ext cx="872899" cy="1699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A82F9-0F0F-4917-9D84-68FE7818680C}" type="datetimeFigureOut">
              <a:rPr lang="de-DE" smtClean="0"/>
              <a:pPr/>
              <a:t>23.10.2019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5143D-6B2C-43B6-BE53-C102DC40DB5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34182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732B4-D6FC-4F2D-8BA4-A7D56BD32CDB}" type="datetimeFigureOut">
              <a:rPr lang="de-DE" smtClean="0"/>
              <a:pPr/>
              <a:t>23.10.2019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124744" y="4343400"/>
            <a:ext cx="4608512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B543B-808A-46AF-81AE-AB89467CD45F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9782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Clr>
        <a:schemeClr val="tx1"/>
      </a:buClr>
      <a:buSzPct val="100000"/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4988" indent="-177800" algn="l" defTabSz="914400" rtl="0" eaLnBrk="1" latinLnBrk="0" hangingPunct="1">
      <a:buClr>
        <a:schemeClr val="tx1"/>
      </a:buClr>
      <a:buSzPct val="100000"/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892175" indent="-177800" algn="l" defTabSz="914400" rtl="0" eaLnBrk="1" latinLnBrk="0" hangingPunct="1">
      <a:buClr>
        <a:schemeClr val="tx1"/>
      </a:buClr>
      <a:buSzPct val="100000"/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260475" indent="-179388" algn="l" defTabSz="914400" rtl="0" eaLnBrk="1" latinLnBrk="0" hangingPunct="1">
      <a:buClr>
        <a:schemeClr val="tx1"/>
      </a:buClr>
      <a:buSzPct val="100000"/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617663" indent="-179388" algn="l" defTabSz="914400" rtl="0" eaLnBrk="1" latinLnBrk="0" hangingPunct="1">
      <a:buClr>
        <a:schemeClr val="tx1"/>
      </a:buClr>
      <a:buSzPct val="100000"/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697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016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r>
              <a:rPr lang="en-US" dirty="0"/>
              <a:t>The most important element is look</a:t>
            </a:r>
            <a:r>
              <a:rPr lang="en-US" baseline="0" dirty="0"/>
              <a:t> at the stage of the weeds, the beet is fully selective, therefore there is no risk of an early application. Under presence of </a:t>
            </a:r>
            <a:r>
              <a:rPr lang="en-US" baseline="0" dirty="0" err="1"/>
              <a:t>Chenopodium</a:t>
            </a:r>
            <a:r>
              <a:rPr lang="en-US" baseline="0" dirty="0"/>
              <a:t> it is important to start with 0,5 at 2 leaves stage of the weed, if that time is missed the recommendation will be to use 1 </a:t>
            </a:r>
            <a:r>
              <a:rPr lang="en-US" baseline="0" dirty="0" err="1"/>
              <a:t>lt</a:t>
            </a:r>
            <a:r>
              <a:rPr lang="en-US" baseline="0" dirty="0"/>
              <a:t>/ha and no later than 4 leaves of </a:t>
            </a:r>
            <a:r>
              <a:rPr lang="en-US" baseline="0" dirty="0" err="1"/>
              <a:t>Chenopodium</a:t>
            </a:r>
            <a:r>
              <a:rPr lang="en-US" baseline="0" dirty="0"/>
              <a:t>. Otherwise control might not be the best since </a:t>
            </a:r>
            <a:r>
              <a:rPr lang="en-US" baseline="0" dirty="0" err="1"/>
              <a:t>Chenopodium</a:t>
            </a:r>
            <a:r>
              <a:rPr lang="en-US" baseline="0" dirty="0"/>
              <a:t> has an important dose respond. The use of an additive will improve the control of </a:t>
            </a:r>
            <a:r>
              <a:rPr lang="en-US" baseline="0" dirty="0" err="1"/>
              <a:t>Chenopodium</a:t>
            </a:r>
            <a:r>
              <a:rPr lang="en-US" baseline="0" dirty="0"/>
              <a:t> as well.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254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9580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CF03F-97BD-4420-930E-09BADFF345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549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2FA2-A780-451A-BB82-AB78D641AF2E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130274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90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052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587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6200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048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CF03F-97BD-4420-930E-09BADFF345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852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4569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2FA2-A780-451A-BB82-AB78D641AF2E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927359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6766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6224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3893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2FA2-A780-451A-BB82-AB78D641AF2E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644581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2FA2-A780-451A-BB82-AB78D641AF2E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66996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2FA2-A780-451A-BB82-AB78D641AF2E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78899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B543B-808A-46AF-81AE-AB89467CD45F}" type="slidenum">
              <a:rPr lang="de-DE" smtClean="0"/>
              <a:pPr/>
              <a:t>51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74170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293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2FA2-A780-451A-BB82-AB78D641AF2E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50528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reduced soil cultivation, use at least once in a 3-year crop rotation a total herbicide (e.g. glyphosate) as a pre-seeding treatment after allowing emergence of weeds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48125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reduced soil cultivation, use at least once in a 3-year crop rotation a total herbicide (e.g. glyphosate) as a pre-seeding treatment after allowing emergence of weeds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19663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2C90-BBA0-46EC-8B01-B5FB30F66F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17968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2C90-BBA0-46EC-8B01-B5FB30F66F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31367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B543B-808A-46AF-81AE-AB89467CD45F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6463550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2FA2-A780-451A-BB82-AB78D641AF2E}" type="slidenum">
              <a:rPr lang="de-DE" smtClean="0"/>
              <a:pPr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603868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r>
              <a:rPr lang="en-US" dirty="0"/>
              <a:t>The most important element is look</a:t>
            </a:r>
            <a:r>
              <a:rPr lang="en-US" baseline="0" dirty="0"/>
              <a:t> at the stage of the weeds, the beet is fully selective, therefore there is no risk of an early application. Under presence of </a:t>
            </a:r>
            <a:r>
              <a:rPr lang="en-US" baseline="0" dirty="0" err="1"/>
              <a:t>Chenopodium</a:t>
            </a:r>
            <a:r>
              <a:rPr lang="en-US" baseline="0" dirty="0"/>
              <a:t> it is important to start with 0,5 at 2 leaves stage of the weed, if that time is missed the recommendation will be to use 1 </a:t>
            </a:r>
            <a:r>
              <a:rPr lang="en-US" baseline="0" dirty="0" err="1"/>
              <a:t>lt</a:t>
            </a:r>
            <a:r>
              <a:rPr lang="en-US" baseline="0" dirty="0"/>
              <a:t>/ha and no later than 4 leaves of </a:t>
            </a:r>
            <a:r>
              <a:rPr lang="en-US" baseline="0" dirty="0" err="1"/>
              <a:t>Chenopodium</a:t>
            </a:r>
            <a:r>
              <a:rPr lang="en-US" baseline="0" dirty="0"/>
              <a:t>. Otherwise control might not be the best since </a:t>
            </a:r>
            <a:r>
              <a:rPr lang="en-US" baseline="0" dirty="0" err="1"/>
              <a:t>Chenopodium</a:t>
            </a:r>
            <a:r>
              <a:rPr lang="en-US" baseline="0" dirty="0"/>
              <a:t> has an important dose respond. The use of an additive will improve the control of </a:t>
            </a:r>
            <a:r>
              <a:rPr lang="en-US" baseline="0" dirty="0" err="1"/>
              <a:t>Chenopodium</a:t>
            </a:r>
            <a:r>
              <a:rPr lang="en-US" baseline="0" dirty="0"/>
              <a:t> as well.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0124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87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2FA2-A780-451A-BB82-AB78D641AF2E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834061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603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2FA2-A780-451A-BB82-AB78D641AF2E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004762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r>
              <a:rPr lang="en-US" dirty="0"/>
              <a:t>The most important element is look</a:t>
            </a:r>
            <a:r>
              <a:rPr lang="en-US" baseline="0" dirty="0"/>
              <a:t> at the stage of the weeds, the beet is fully selective, therefore there is no risk of an early application. Under presence of </a:t>
            </a:r>
            <a:r>
              <a:rPr lang="en-US" baseline="0" dirty="0" err="1"/>
              <a:t>Chenopodium</a:t>
            </a:r>
            <a:r>
              <a:rPr lang="en-US" baseline="0" dirty="0"/>
              <a:t> it is important to start with 0,5 at 2 leaves stage of the weed, if that time is missed the recommendation will be to use 1 </a:t>
            </a:r>
            <a:r>
              <a:rPr lang="en-US" baseline="0" dirty="0" err="1"/>
              <a:t>lt</a:t>
            </a:r>
            <a:r>
              <a:rPr lang="en-US" baseline="0" dirty="0"/>
              <a:t>/ha and no later than 4 leaves of </a:t>
            </a:r>
            <a:r>
              <a:rPr lang="en-US" baseline="0" dirty="0" err="1"/>
              <a:t>Chenopodium</a:t>
            </a:r>
            <a:r>
              <a:rPr lang="en-US" baseline="0" dirty="0"/>
              <a:t>. Otherwise control might not be the best since </a:t>
            </a:r>
            <a:r>
              <a:rPr lang="en-US" baseline="0" dirty="0" err="1"/>
              <a:t>Chenopodium</a:t>
            </a:r>
            <a:r>
              <a:rPr lang="en-US" baseline="0" dirty="0"/>
              <a:t> has an important dose respond. The use of an additive will improve the control of </a:t>
            </a:r>
            <a:r>
              <a:rPr lang="en-US" baseline="0" dirty="0" err="1"/>
              <a:t>Chenopodium</a:t>
            </a:r>
            <a:r>
              <a:rPr lang="en-US" baseline="0" dirty="0"/>
              <a:t> as well.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25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21">
              <a:defRPr/>
            </a:pPr>
            <a:r>
              <a:rPr lang="en-US" dirty="0"/>
              <a:t>The most important element is look</a:t>
            </a:r>
            <a:r>
              <a:rPr lang="en-US" baseline="0" dirty="0"/>
              <a:t> at the stage of the weeds, the beet is fully selective, therefore there is no risk of an early application. Under presence of </a:t>
            </a:r>
            <a:r>
              <a:rPr lang="en-US" baseline="0" dirty="0" err="1"/>
              <a:t>Chenopodium</a:t>
            </a:r>
            <a:r>
              <a:rPr lang="en-US" baseline="0" dirty="0"/>
              <a:t> it is important to start with 0,5 at 2 leaves stage of the weed, if that time is missed the recommendation will be to use 1 </a:t>
            </a:r>
            <a:r>
              <a:rPr lang="en-US" baseline="0" dirty="0" err="1"/>
              <a:t>lt</a:t>
            </a:r>
            <a:r>
              <a:rPr lang="en-US" baseline="0" dirty="0"/>
              <a:t>/ha and no later than 4 leaves of </a:t>
            </a:r>
            <a:r>
              <a:rPr lang="en-US" baseline="0" dirty="0" err="1"/>
              <a:t>Chenopodium</a:t>
            </a:r>
            <a:r>
              <a:rPr lang="en-US" baseline="0" dirty="0"/>
              <a:t>. Otherwise control might not be the best since </a:t>
            </a:r>
            <a:r>
              <a:rPr lang="en-US" baseline="0" dirty="0" err="1"/>
              <a:t>Chenopodium</a:t>
            </a:r>
            <a:r>
              <a:rPr lang="en-US" baseline="0" dirty="0"/>
              <a:t> has an important dose respond. The use of an additive will improve the control of </a:t>
            </a:r>
            <a:r>
              <a:rPr lang="en-US" baseline="0" dirty="0" err="1"/>
              <a:t>Chenopodium</a:t>
            </a:r>
            <a:r>
              <a:rPr lang="en-US" baseline="0" dirty="0"/>
              <a:t> as well.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CF03F-97BD-4420-930E-09BADFF3456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16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Sugarbe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hteck 18"/>
          <p:cNvSpPr/>
          <p:nvPr userDrawn="1"/>
        </p:nvSpPr>
        <p:spPr>
          <a:xfrm>
            <a:off x="4572000" y="2312988"/>
            <a:ext cx="4032250" cy="4032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8288" indent="-268288" algn="l">
              <a:spcAft>
                <a:spcPts val="400"/>
              </a:spcAft>
              <a:buSzPct val="120000"/>
              <a:buFont typeface="Wingdings" panose="05000000000000000000" pitchFamily="2" charset="2"/>
              <a:buChar char="§"/>
            </a:pPr>
            <a:endParaRPr lang="en-GB" sz="1600" noProof="0" dirty="0" smtClean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0" y="2312988"/>
            <a:ext cx="4032250" cy="1584064"/>
          </a:xfrm>
          <a:noFill/>
        </p:spPr>
        <p:txBody>
          <a:bodyPr lIns="288000" tIns="288000" rIns="108000" anchor="t" anchorCtr="0"/>
          <a:lstStyle>
            <a:lvl1pPr>
              <a:defRPr sz="28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0" y="3886200"/>
            <a:ext cx="4032250" cy="1343000"/>
          </a:xfrm>
          <a:noFill/>
        </p:spPr>
        <p:txBody>
          <a:bodyPr lIns="288000" rIns="108000" anchor="b" anchorCtr="0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0" indent="0" algn="l">
              <a:buNone/>
              <a:defRPr sz="1200">
                <a:solidFill>
                  <a:schemeClr val="bg1"/>
                </a:solidFill>
              </a:defRPr>
            </a:lvl2pPr>
            <a:lvl3pPr marL="0" indent="0" algn="l">
              <a:buNone/>
              <a:defRPr sz="1200">
                <a:solidFill>
                  <a:schemeClr val="bg1"/>
                </a:solidFill>
              </a:defRPr>
            </a:lvl3pPr>
            <a:lvl4pPr marL="0" indent="0" algn="l">
              <a:buNone/>
              <a:defRPr sz="1200">
                <a:solidFill>
                  <a:schemeClr val="bg1"/>
                </a:solidFill>
              </a:defRPr>
            </a:lvl4pPr>
            <a:lvl5pPr marL="0" indent="0" algn="l">
              <a:buNone/>
              <a:defRPr sz="1200">
                <a:solidFill>
                  <a:schemeClr val="bg1"/>
                </a:solidFill>
              </a:defRPr>
            </a:lvl5pPr>
            <a:lvl6pPr marL="3175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GB" noProof="0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0076" y="5518800"/>
            <a:ext cx="990000" cy="99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4800" y="5824800"/>
            <a:ext cx="1238400" cy="3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87909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n-GB" noProof="0" dirty="0" smtClean="0"/>
          </a:p>
        </p:txBody>
      </p:sp>
      <p:sp>
        <p:nvSpPr>
          <p:cNvPr id="15" name="Rechteck 14"/>
          <p:cNvSpPr/>
          <p:nvPr userDrawn="1"/>
        </p:nvSpPr>
        <p:spPr>
          <a:xfrm>
            <a:off x="539750" y="4329100"/>
            <a:ext cx="8064500" cy="2016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8288" indent="-268288" algn="l">
              <a:spcAft>
                <a:spcPts val="400"/>
              </a:spcAft>
              <a:buSzPct val="120000"/>
              <a:buFont typeface="Wingdings" panose="05000000000000000000" pitchFamily="2" charset="2"/>
              <a:buChar char="§"/>
            </a:pPr>
            <a:endParaRPr lang="en-GB" sz="1600" noProof="0" dirty="0" smtClean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4329100"/>
            <a:ext cx="8064500" cy="1188132"/>
          </a:xfrm>
          <a:noFill/>
        </p:spPr>
        <p:txBody>
          <a:bodyPr lIns="288000" tIns="216000" rIns="720000" anchor="t" anchorCtr="0"/>
          <a:lstStyle>
            <a:lvl1pPr>
              <a:defRPr sz="30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5517232"/>
            <a:ext cx="6048474" cy="683542"/>
          </a:xfrm>
          <a:noFill/>
        </p:spPr>
        <p:txBody>
          <a:bodyPr lIns="288000" rIns="108000" bIns="18000" anchor="b" anchorCtr="0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0" indent="0" algn="l">
              <a:buNone/>
              <a:defRPr sz="1200">
                <a:solidFill>
                  <a:schemeClr val="bg1"/>
                </a:solidFill>
              </a:defRPr>
            </a:lvl2pPr>
            <a:lvl3pPr marL="0" indent="0" algn="l">
              <a:buNone/>
              <a:defRPr sz="1200">
                <a:solidFill>
                  <a:schemeClr val="bg1"/>
                </a:solidFill>
              </a:defRPr>
            </a:lvl3pPr>
            <a:lvl4pPr marL="0" indent="0" algn="l">
              <a:buNone/>
              <a:defRPr sz="1200">
                <a:solidFill>
                  <a:schemeClr val="bg1"/>
                </a:solidFill>
              </a:defRPr>
            </a:lvl4pPr>
            <a:lvl5pPr marL="0" indent="0" algn="l">
              <a:buNone/>
              <a:defRPr sz="12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GB" noProof="0" dirty="0"/>
          </a:p>
        </p:txBody>
      </p:sp>
      <p:pic>
        <p:nvPicPr>
          <p:cNvPr id="10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0076" y="5518800"/>
            <a:ext cx="990000" cy="99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4800" y="5824800"/>
            <a:ext cx="1238400" cy="3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77133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October 2015 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KWS PowerPoint-Design – Complementing Charts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de-DE" smtClean="0">
                <a:solidFill>
                  <a:srgbClr val="FF6C00"/>
                </a:solidFill>
              </a:rPr>
              <a:pPr/>
              <a:t>‹Nº›</a:t>
            </a:fld>
            <a:endParaRPr lang="de-DE" dirty="0">
              <a:solidFill>
                <a:srgbClr val="FF6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7442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66" y="6498596"/>
            <a:ext cx="1630447" cy="29297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2" y="6412599"/>
            <a:ext cx="445401" cy="4454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2" b="7554"/>
          <a:stretch/>
        </p:blipFill>
        <p:spPr>
          <a:xfrm>
            <a:off x="-9525" y="0"/>
            <a:ext cx="9144000" cy="6412599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54950" y="4286004"/>
            <a:ext cx="6315945" cy="1114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4950" y="5445104"/>
            <a:ext cx="6315945" cy="66334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243467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6461" y="1138299"/>
            <a:ext cx="8099900" cy="252000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accent1"/>
                </a:solidFill>
              </a:defRPr>
            </a:lvl1pPr>
            <a:lvl2pPr marL="0" indent="0" algn="l">
              <a:buNone/>
              <a:defRPr sz="1350">
                <a:solidFill>
                  <a:schemeClr val="accent1"/>
                </a:solidFill>
              </a:defRPr>
            </a:lvl2pPr>
            <a:lvl3pPr marL="0" indent="0" algn="l">
              <a:buNone/>
              <a:defRPr sz="1350">
                <a:solidFill>
                  <a:schemeClr val="accent1"/>
                </a:solidFill>
              </a:defRPr>
            </a:lvl3pPr>
            <a:lvl4pPr marL="0" indent="0" algn="l">
              <a:buNone/>
              <a:defRPr sz="1350">
                <a:solidFill>
                  <a:schemeClr val="accent1"/>
                </a:solidFill>
              </a:defRPr>
            </a:lvl4pPr>
            <a:lvl5pPr marL="0" indent="0" algn="l">
              <a:buNone/>
              <a:defRPr sz="1350">
                <a:solidFill>
                  <a:schemeClr val="accent1"/>
                </a:solidFill>
              </a:defRPr>
            </a:lvl5pPr>
            <a:lvl6pPr marL="0" indent="0" algn="l">
              <a:buNone/>
              <a:defRPr sz="1350">
                <a:solidFill>
                  <a:schemeClr val="accent1"/>
                </a:solidFill>
              </a:defRPr>
            </a:lvl6pPr>
            <a:lvl7pPr marL="0" indent="0" algn="l">
              <a:buNone/>
              <a:defRPr sz="1350">
                <a:solidFill>
                  <a:schemeClr val="accent1"/>
                </a:solidFill>
              </a:defRPr>
            </a:lvl7pPr>
            <a:lvl8pPr marL="0" indent="0" algn="l">
              <a:buNone/>
              <a:defRPr sz="1350">
                <a:solidFill>
                  <a:schemeClr val="accent1"/>
                </a:solidFill>
              </a:defRPr>
            </a:lvl8pPr>
            <a:lvl9pPr marL="0" indent="0" algn="l">
              <a:buNone/>
              <a:defRPr sz="135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6166E1B-5D18-476A-8C5F-E90A4ECE4845}" type="datetime1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‹Nº›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736461" y="1732751"/>
            <a:ext cx="8099900" cy="47519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64513" y="509323"/>
            <a:ext cx="45906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75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675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="" xmlns:p14="http://schemas.microsoft.com/office/powerpoint/2010/main" val="21642607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539750" y="4329100"/>
            <a:ext cx="8064500" cy="2016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8288" indent="-268288" algn="l">
              <a:spcAft>
                <a:spcPts val="400"/>
              </a:spcAft>
              <a:buSzPct val="120000"/>
              <a:buFont typeface="Wingdings" panose="05000000000000000000" pitchFamily="2" charset="2"/>
              <a:buChar char="§"/>
            </a:pPr>
            <a:endParaRPr lang="en-GB" sz="1600" noProof="0" dirty="0" smtClean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4329100"/>
            <a:ext cx="8064500" cy="1188132"/>
          </a:xfrm>
          <a:noFill/>
        </p:spPr>
        <p:txBody>
          <a:bodyPr lIns="288000" tIns="216000" rIns="720000" anchor="t" anchorCtr="0"/>
          <a:lstStyle>
            <a:lvl1pPr>
              <a:defRPr sz="30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5517232"/>
            <a:ext cx="6048474" cy="683542"/>
          </a:xfrm>
          <a:noFill/>
        </p:spPr>
        <p:txBody>
          <a:bodyPr lIns="288000" rIns="108000" bIns="18000" anchor="b" anchorCtr="0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0" indent="0" algn="l">
              <a:buNone/>
              <a:defRPr sz="1200">
                <a:solidFill>
                  <a:schemeClr val="bg1"/>
                </a:solidFill>
              </a:defRPr>
            </a:lvl2pPr>
            <a:lvl3pPr marL="0" indent="0" algn="l">
              <a:buNone/>
              <a:defRPr sz="1200">
                <a:solidFill>
                  <a:schemeClr val="bg1"/>
                </a:solidFill>
              </a:defRPr>
            </a:lvl3pPr>
            <a:lvl4pPr marL="0" indent="0" algn="l">
              <a:buNone/>
              <a:defRPr sz="1200">
                <a:solidFill>
                  <a:schemeClr val="bg1"/>
                </a:solidFill>
              </a:defRPr>
            </a:lvl4pPr>
            <a:lvl5pPr marL="0" indent="0" algn="l">
              <a:buNone/>
              <a:defRPr sz="12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4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GB" noProof="0" dirty="0"/>
          </a:p>
        </p:txBody>
      </p:sp>
      <p:pic>
        <p:nvPicPr>
          <p:cNvPr id="10" name="Bild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0076" y="5518800"/>
            <a:ext cx="990000" cy="99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4800" y="5824800"/>
            <a:ext cx="1238400" cy="3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009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noProof="0" smtClean="0"/>
              <a:t>Haga clic en el icono para agregar una imagen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0" y="2312988"/>
            <a:ext cx="4032250" cy="4032250"/>
          </a:xfrm>
          <a:solidFill>
            <a:schemeClr val="accent1"/>
          </a:solidFill>
        </p:spPr>
        <p:txBody>
          <a:bodyPr lIns="288000" tIns="288000" rIns="108000" anchor="t" anchorCtr="0"/>
          <a:lstStyle>
            <a:lvl1pPr>
              <a:defRPr sz="24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0" y="4401108"/>
            <a:ext cx="4032250" cy="1692188"/>
          </a:xfrm>
          <a:noFill/>
        </p:spPr>
        <p:txBody>
          <a:bodyPr lIns="288000" rIns="108000" anchor="b" anchorCtr="0"/>
          <a:lstStyle>
            <a:lvl1pPr marL="266700" indent="-266700" algn="l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bg1"/>
                </a:solidFill>
              </a:defRPr>
            </a:lvl2pPr>
            <a:lvl3pPr marL="0" indent="0" algn="l"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24DD-B1F7-4FBA-87CE-C400C6697D46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KWS PPT-Master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noProof="0" smtClean="0"/>
              <a:pPr/>
              <a:t>‹Nº›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9182313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noProof="0" smtClean="0"/>
              <a:t>Haga clic en el icono para agregar una imagen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0" y="2312988"/>
            <a:ext cx="4032250" cy="4032250"/>
          </a:xfrm>
          <a:solidFill>
            <a:srgbClr val="CCC8A8"/>
          </a:solidFill>
        </p:spPr>
        <p:txBody>
          <a:bodyPr lIns="288000" tIns="288000" rIns="108000" anchor="t" anchorCtr="0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0" y="4401108"/>
            <a:ext cx="4032250" cy="1692188"/>
          </a:xfrm>
          <a:solidFill>
            <a:srgbClr val="CCC8A8"/>
          </a:solidFill>
        </p:spPr>
        <p:txBody>
          <a:bodyPr lIns="288000" rIns="108000" anchor="b" anchorCtr="0"/>
          <a:lstStyle>
            <a:lvl1pPr marL="266700" indent="-266700" algn="l">
              <a:buClrTx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1pPr>
            <a:lvl2pPr marL="0" indent="0" algn="l">
              <a:buNone/>
              <a:defRPr>
                <a:solidFill>
                  <a:schemeClr val="bg1"/>
                </a:solidFill>
              </a:defRPr>
            </a:lvl2pPr>
            <a:lvl3pPr marL="0" indent="0" algn="l"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7068-B019-4A88-BE4D-D407C14DC87F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KWS PPT-Master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noProof="0" smtClean="0"/>
              <a:pPr/>
              <a:t>‹Nº›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5636635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smtClean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EAD0-B29C-493D-928F-1C92E4262780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KWS PPT-Master</a:t>
            </a:r>
            <a:endParaRPr lang="en-GB" noProof="0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noProof="0" smtClean="0"/>
              <a:pPr/>
              <a:t>‹Nº›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89884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smtClean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0" y="1412875"/>
            <a:ext cx="3960812" cy="51136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412875"/>
            <a:ext cx="3960812" cy="51117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B14F3-8821-4E25-8492-1312DA2460AB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KWS PPT-Master</a:t>
            </a:r>
            <a:endParaRPr lang="en-GB" noProof="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noProof="0" smtClean="0"/>
              <a:pPr/>
              <a:t>‹Nº›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2443255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859338" y="1412875"/>
            <a:ext cx="3925886" cy="5111750"/>
          </a:xfrm>
          <a:solidFill>
            <a:srgbClr val="CCC8A8"/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noProof="0" smtClean="0"/>
              <a:t>Haga clic en el icono para agregar una imagen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smtClean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0" y="1412875"/>
            <a:ext cx="3960812" cy="51117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8166-0898-4296-AFF6-39D6DE37BB14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KWS PPT-Master</a:t>
            </a:r>
            <a:endParaRPr lang="en-GB" noProof="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noProof="0" smtClean="0"/>
              <a:pPr/>
              <a:t>‹Nº›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40116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smtClean="0"/>
              <a:t>Haga clic para modificar el estilo de título del patrón</a:t>
            </a:r>
            <a:endParaRPr lang="en-GB" noProof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CDBE-A07D-4AC6-BBD5-76C0FF22F926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KWS PPT-Master</a:t>
            </a:r>
            <a:endParaRPr lang="en-GB" noProof="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noProof="0" smtClean="0"/>
              <a:pPr/>
              <a:t>‹Nº›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409216409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CC7A-077A-42E2-9204-0287EAE58931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KWS PPT-Master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noProof="0" smtClean="0"/>
              <a:pPr/>
              <a:t>‹Nº›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17423974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58775" y="152636"/>
            <a:ext cx="8426450" cy="90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750" y="152636"/>
            <a:ext cx="7561262" cy="900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812360" y="6561348"/>
            <a:ext cx="972864" cy="1800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A94C724-5A4D-43D2-BDFF-38FAE65C5A91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9750" y="6561348"/>
            <a:ext cx="3492190" cy="1800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KWS PPT-Master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1500" y="6561348"/>
            <a:ext cx="287275" cy="1800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AF37DF20-EDB0-4B2C-BB00-AEF0D14163FC}" type="slidenum">
              <a:rPr lang="en-GB" noProof="0" smtClean="0"/>
              <a:pPr/>
              <a:t>‹Nº›</a:t>
            </a:fld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49" y="1412875"/>
            <a:ext cx="8064501" cy="5111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pic>
        <p:nvPicPr>
          <p:cNvPr id="13" name="Bild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454955"/>
            <a:ext cx="7200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61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0" r:id="rId2"/>
    <p:sldLayoutId id="2147483661" r:id="rId3"/>
    <p:sldLayoutId id="2147483663" r:id="rId4"/>
    <p:sldLayoutId id="2147483650" r:id="rId5"/>
    <p:sldLayoutId id="2147483652" r:id="rId6"/>
    <p:sldLayoutId id="2147483662" r:id="rId7"/>
    <p:sldLayoutId id="2147483654" r:id="rId8"/>
    <p:sldLayoutId id="2147483655" r:id="rId9"/>
    <p:sldLayoutId id="2147483674" r:id="rId10"/>
    <p:sldLayoutId id="2147483675" r:id="rId11"/>
    <p:sldLayoutId id="2147483677" r:id="rId12"/>
    <p:sldLayoutId id="2147483678" r:id="rId13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100000"/>
        <a:buFont typeface="Wingdings" panose="05000000000000000000" pitchFamily="2" charset="2"/>
        <a:buChar char="§"/>
        <a:tabLst>
          <a:tab pos="26670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3900" indent="-276225" algn="l" defTabSz="914400" rtl="0" eaLnBrk="1" latinLnBrk="0" hangingPunct="1">
        <a:spcBef>
          <a:spcPts val="0"/>
        </a:spcBef>
        <a:spcAft>
          <a:spcPts val="600"/>
        </a:spcAft>
        <a:buClr>
          <a:srgbClr val="B4AF9B"/>
        </a:buClr>
        <a:buSzPct val="100000"/>
        <a:buFont typeface="Wingdings" panose="05000000000000000000" pitchFamily="2" charset="2"/>
        <a:buChar char="§"/>
        <a:tabLst>
          <a:tab pos="72390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8400" indent="-273050" algn="l" defTabSz="914400" rtl="0" eaLnBrk="1" latinLnBrk="0" hangingPunct="1">
        <a:spcBef>
          <a:spcPts val="0"/>
        </a:spcBef>
        <a:spcAft>
          <a:spcPts val="600"/>
        </a:spcAft>
        <a:buClrTx/>
        <a:buSzPct val="100000"/>
        <a:buFont typeface="Wingdings" panose="05000000000000000000" pitchFamily="2" charset="2"/>
        <a:buChar char="§"/>
        <a:tabLst>
          <a:tab pos="116840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900" indent="-269875" algn="l" defTabSz="914400" rtl="0" eaLnBrk="1" latinLnBrk="0" hangingPunct="1">
        <a:spcBef>
          <a:spcPts val="0"/>
        </a:spcBef>
        <a:spcAft>
          <a:spcPts val="600"/>
        </a:spcAft>
        <a:buClrTx/>
        <a:buSzPct val="100000"/>
        <a:buFont typeface="Wingdings" panose="05000000000000000000" pitchFamily="2" charset="2"/>
        <a:buChar char="§"/>
        <a:tabLst>
          <a:tab pos="161290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59000" indent="-273050" algn="l" defTabSz="914400" rtl="0" eaLnBrk="1" latinLnBrk="0" hangingPunct="1">
        <a:spcBef>
          <a:spcPts val="0"/>
        </a:spcBef>
        <a:spcAft>
          <a:spcPts val="600"/>
        </a:spcAft>
        <a:buClrTx/>
        <a:buSzPct val="100000"/>
        <a:buFont typeface="Wingdings" panose="05000000000000000000" pitchFamily="2" charset="2"/>
        <a:buChar char="§"/>
        <a:tabLst>
          <a:tab pos="215900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oleObject" Target="../embeddings/oleObject1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oleObject" Target="../embeddings/oleObject1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oleObject" Target="../embeddings/oleObject1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oleObject" Target="../embeddings/oleObject1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oleObject" Target="../embeddings/oleObject16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oleObject" Target="../embeddings/oleObject17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3.emf"/><Relationship Id="rId12" Type="http://schemas.openxmlformats.org/officeDocument/2006/relationships/image" Target="../media/image88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2.emf"/><Relationship Id="rId11" Type="http://schemas.openxmlformats.org/officeDocument/2006/relationships/image" Target="../media/image87.emf"/><Relationship Id="rId5" Type="http://schemas.openxmlformats.org/officeDocument/2006/relationships/image" Target="../media/image81.jpeg"/><Relationship Id="rId10" Type="http://schemas.openxmlformats.org/officeDocument/2006/relationships/image" Target="../media/image86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8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.jpeg"/><Relationship Id="rId5" Type="http://schemas.openxmlformats.org/officeDocument/2006/relationships/image" Target="../media/image89.jpeg"/><Relationship Id="rId4" Type="http://schemas.openxmlformats.org/officeDocument/2006/relationships/oleObject" Target="../embeddings/oleObject19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2.jpeg"/><Relationship Id="rId2" Type="http://schemas.openxmlformats.org/officeDocument/2006/relationships/tags" Target="../tags/tag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1.jpeg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.jpeg"/><Relationship Id="rId5" Type="http://schemas.openxmlformats.org/officeDocument/2006/relationships/chart" Target="../charts/chart2.xml"/><Relationship Id="rId4" Type="http://schemas.openxmlformats.org/officeDocument/2006/relationships/oleObject" Target="../embeddings/oleObject22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image" Target="../media/image11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Charla Remolacha</a:t>
            </a:r>
            <a:r>
              <a:rPr lang="es-ES" dirty="0"/>
              <a:t> </a:t>
            </a:r>
            <a:r>
              <a:rPr lang="es-ES" dirty="0" smtClean="0"/>
              <a:t>–</a:t>
            </a:r>
            <a:br>
              <a:rPr lang="es-ES" dirty="0" smtClean="0"/>
            </a:br>
            <a:r>
              <a:rPr lang="es-ES" dirty="0" smtClean="0"/>
              <a:t>ASAJA CADIZ</a:t>
            </a:r>
            <a:br>
              <a:rPr lang="es-ES" dirty="0" smtClean="0"/>
            </a:br>
            <a:r>
              <a:rPr lang="es-ES" dirty="0" smtClean="0"/>
              <a:t>23 octubre 2019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noProof="0" dirty="0" smtClean="0"/>
              <a:t>KWS </a:t>
            </a:r>
            <a:r>
              <a:rPr lang="en-GB" b="1" noProof="0" dirty="0" err="1" smtClean="0"/>
              <a:t>Semillas</a:t>
            </a:r>
            <a:r>
              <a:rPr lang="en-GB" b="1" noProof="0" dirty="0" smtClean="0"/>
              <a:t> Ibérica </a:t>
            </a:r>
            <a:r>
              <a:rPr lang="en-GB" noProof="0" dirty="0" smtClean="0"/>
              <a:t>| </a:t>
            </a:r>
            <a:r>
              <a:rPr lang="en-GB" noProof="0" dirty="0" err="1" smtClean="0"/>
              <a:t>Departamento</a:t>
            </a:r>
            <a:r>
              <a:rPr lang="en-GB" noProof="0" dirty="0" smtClean="0"/>
              <a:t> </a:t>
            </a:r>
            <a:r>
              <a:rPr lang="en-GB" noProof="0" dirty="0" err="1" smtClean="0"/>
              <a:t>Agronómico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497205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1571604" y="152636"/>
            <a:ext cx="6529408" cy="900100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CONVISO</a:t>
            </a:r>
            <a:r>
              <a:rPr lang="en-US" altLang="de-DE" baseline="30000" dirty="0" smtClean="0"/>
              <a:t>®</a:t>
            </a:r>
            <a:r>
              <a:rPr lang="en-US" altLang="de-DE" dirty="0" smtClean="0"/>
              <a:t> SMART</a:t>
            </a:r>
            <a:br>
              <a:rPr lang="en-US" altLang="de-DE" dirty="0" smtClean="0"/>
            </a:br>
            <a:r>
              <a:rPr lang="en-US" altLang="de-DE" sz="1800" dirty="0" err="1" smtClean="0"/>
              <a:t>Materias</a:t>
            </a:r>
            <a:r>
              <a:rPr lang="en-US" altLang="de-DE" sz="1800" dirty="0" smtClean="0"/>
              <a:t> </a:t>
            </a:r>
            <a:r>
              <a:rPr lang="en-US" altLang="de-DE" sz="1800" dirty="0" err="1" smtClean="0"/>
              <a:t>Activas</a:t>
            </a:r>
            <a:r>
              <a:rPr lang="en-US" altLang="de-DE" sz="1800" dirty="0" smtClean="0"/>
              <a:t> </a:t>
            </a:r>
            <a:r>
              <a:rPr lang="en-US" altLang="de-DE" sz="1800" dirty="0" err="1" smtClean="0"/>
              <a:t>Herbicida</a:t>
            </a:r>
            <a:r>
              <a:rPr lang="en-US" altLang="de-DE" sz="1800" dirty="0" smtClean="0"/>
              <a:t> </a:t>
            </a:r>
            <a:r>
              <a:rPr lang="en-US" altLang="de-DE" sz="1800" dirty="0" err="1" smtClean="0"/>
              <a:t>Conviso</a:t>
            </a:r>
            <a:endParaRPr lang="de-DE" altLang="de-DE" sz="1800" dirty="0" smtClean="0"/>
          </a:p>
        </p:txBody>
      </p:sp>
      <p:sp>
        <p:nvSpPr>
          <p:cNvPr id="65539" name="Datumsplatzhalter 2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97662-DCCE-455F-AF37-F1766AF76A73}" type="datetime1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23.10.2019</a:t>
            </a:fld>
            <a:endParaRPr lang="de-DE" altLang="de-DE" smtClean="0"/>
          </a:p>
        </p:txBody>
      </p:sp>
      <p:sp>
        <p:nvSpPr>
          <p:cNvPr id="65541" name="Foliennummernplatzhalt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26B173-970B-4B80-A190-14CC0BF977E1}" type="slidenum">
              <a:rPr lang="de-DE" altLang="de-DE" smtClean="0">
                <a:solidFill>
                  <a:schemeClr val="accent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altLang="de-DE" smtClean="0">
              <a:solidFill>
                <a:schemeClr val="accent1"/>
              </a:solidFill>
            </a:endParaRPr>
          </a:p>
        </p:txBody>
      </p:sp>
      <p:sp>
        <p:nvSpPr>
          <p:cNvPr id="32783" name="Textfeld 66"/>
          <p:cNvSpPr txBox="1">
            <a:spLocks noChangeArrowheads="1"/>
          </p:cNvSpPr>
          <p:nvPr/>
        </p:nvSpPr>
        <p:spPr bwMode="auto">
          <a:xfrm>
            <a:off x="5004048" y="3092767"/>
            <a:ext cx="41399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err="1" smtClean="0"/>
              <a:t>Secano</a:t>
            </a:r>
            <a:r>
              <a:rPr lang="en-US" altLang="de-DE" sz="2400" b="1" dirty="0" smtClean="0"/>
              <a:t>:</a:t>
            </a:r>
          </a:p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smtClean="0"/>
              <a:t> </a:t>
            </a:r>
            <a:r>
              <a:rPr lang="en-US" altLang="de-DE" sz="2400" b="1" dirty="0" smtClean="0"/>
              <a:t>  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Cerealista</a:t>
            </a:r>
            <a:endParaRPr lang="en-US" altLang="de-DE" sz="2400" b="1" dirty="0" smtClean="0"/>
          </a:p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smtClean="0"/>
              <a:t> </a:t>
            </a:r>
            <a:r>
              <a:rPr lang="en-US" altLang="de-DE" sz="2400" b="1" dirty="0" smtClean="0"/>
              <a:t>  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Ampliamente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u</a:t>
            </a:r>
            <a:r>
              <a:rPr lang="en-US" altLang="de-DE" sz="2400" b="1" dirty="0" err="1" smtClean="0"/>
              <a:t>tilizadas</a:t>
            </a:r>
            <a:endParaRPr lang="en-US" altLang="de-DE" sz="2400" b="1" dirty="0"/>
          </a:p>
        </p:txBody>
      </p:sp>
      <p:sp>
        <p:nvSpPr>
          <p:cNvPr id="5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9750" y="6561348"/>
            <a:ext cx="3492190" cy="180020"/>
          </a:xfrm>
        </p:spPr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KWS </a:t>
            </a:r>
            <a:r>
              <a:rPr lang="en-GB" dirty="0" err="1" smtClean="0">
                <a:solidFill>
                  <a:prstClr val="black"/>
                </a:solidFill>
              </a:rPr>
              <a:t>Semillas</a:t>
            </a:r>
            <a:r>
              <a:rPr lang="en-GB" dirty="0" smtClean="0">
                <a:solidFill>
                  <a:prstClr val="black"/>
                </a:solidFill>
              </a:rPr>
              <a:t> Ibérica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5004048" y="1484784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Familia: </a:t>
            </a:r>
            <a:r>
              <a:rPr lang="es-ES" sz="2800" b="1" u="sng" dirty="0" err="1" smtClean="0">
                <a:solidFill>
                  <a:srgbClr val="FF0000"/>
                </a:solidFill>
              </a:rPr>
              <a:t>Sulfolinuréas</a:t>
            </a:r>
            <a:endParaRPr lang="es-ES" sz="2800" b="1" u="sng" dirty="0" smtClean="0">
              <a:solidFill>
                <a:srgbClr val="FF0000"/>
              </a:solidFill>
            </a:endParaRPr>
          </a:p>
          <a:p>
            <a:r>
              <a:rPr lang="es-ES" sz="2800" b="1" u="sng" dirty="0" smtClean="0">
                <a:solidFill>
                  <a:srgbClr val="FF0000"/>
                </a:solidFill>
              </a:rPr>
              <a:t>(Grupo HRAC B)</a:t>
            </a:r>
            <a:endParaRPr lang="es-ES" sz="2800" b="1" dirty="0">
              <a:solidFill>
                <a:srgbClr val="FF000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  <p:sp>
        <p:nvSpPr>
          <p:cNvPr id="11" name="Textfeld 66"/>
          <p:cNvSpPr txBox="1">
            <a:spLocks noChangeArrowheads="1"/>
          </p:cNvSpPr>
          <p:nvPr/>
        </p:nvSpPr>
        <p:spPr bwMode="auto">
          <a:xfrm>
            <a:off x="5004048" y="4785676"/>
            <a:ext cx="41399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err="1" smtClean="0"/>
              <a:t>Regadío</a:t>
            </a:r>
            <a:r>
              <a:rPr lang="en-US" altLang="de-DE" sz="2400" b="1" dirty="0" smtClean="0"/>
              <a:t>:</a:t>
            </a:r>
          </a:p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smtClean="0"/>
              <a:t> </a:t>
            </a:r>
            <a:r>
              <a:rPr lang="en-US" altLang="de-DE" sz="2400" b="1" dirty="0" smtClean="0"/>
              <a:t>  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Algodón</a:t>
            </a:r>
            <a:r>
              <a:rPr lang="en-US" altLang="de-DE" sz="2400" b="1" dirty="0" smtClean="0"/>
              <a:t> y </a:t>
            </a:r>
            <a:r>
              <a:rPr lang="en-US" altLang="de-DE" sz="2400" b="1" dirty="0" err="1" smtClean="0"/>
              <a:t>Tomate</a:t>
            </a:r>
            <a:endParaRPr lang="en-US" altLang="de-DE" sz="2400" b="1" dirty="0" smtClean="0"/>
          </a:p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smtClean="0"/>
              <a:t> </a:t>
            </a:r>
            <a:r>
              <a:rPr lang="en-US" altLang="de-DE" sz="2400" b="1" dirty="0" smtClean="0"/>
              <a:t>   </a:t>
            </a:r>
            <a:r>
              <a:rPr lang="en-US" altLang="de-DE" sz="2400" b="1" dirty="0" err="1" smtClean="0"/>
              <a:t>Muy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poco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utilizadas</a:t>
            </a:r>
            <a:endParaRPr lang="en-US" altLang="de-DE" sz="2400" b="1" dirty="0"/>
          </a:p>
        </p:txBody>
      </p:sp>
      <p:pic>
        <p:nvPicPr>
          <p:cNvPr id="6062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191272"/>
            <a:ext cx="4752528" cy="480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555776" y="340925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</a:rPr>
              <a:t>100%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547664" y="342900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</a:rPr>
              <a:t>5</a:t>
            </a:r>
            <a:r>
              <a:rPr lang="es-ES" sz="1400" b="1" dirty="0" smtClean="0">
                <a:solidFill>
                  <a:srgbClr val="FF0000"/>
                </a:solidFill>
              </a:rPr>
              <a:t>0%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67544" y="434535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</a:rPr>
              <a:t>5</a:t>
            </a:r>
            <a:r>
              <a:rPr lang="es-ES" sz="1400" b="1" dirty="0" smtClean="0">
                <a:solidFill>
                  <a:srgbClr val="FF0000"/>
                </a:solidFill>
              </a:rPr>
              <a:t>0%</a:t>
            </a:r>
            <a:endParaRPr lang="es-E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1643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1571604" y="152636"/>
            <a:ext cx="6529408" cy="900100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CONVISO</a:t>
            </a:r>
            <a:r>
              <a:rPr lang="en-US" altLang="de-DE" baseline="30000" dirty="0" smtClean="0"/>
              <a:t>®</a:t>
            </a:r>
            <a:r>
              <a:rPr lang="en-US" altLang="de-DE" dirty="0" smtClean="0"/>
              <a:t> SMART</a:t>
            </a:r>
            <a:br>
              <a:rPr lang="en-US" altLang="de-DE" dirty="0" smtClean="0"/>
            </a:br>
            <a:r>
              <a:rPr lang="en-US" altLang="de-DE" sz="1800" dirty="0" smtClean="0"/>
              <a:t>FLEXIBILIDAD</a:t>
            </a:r>
            <a:endParaRPr lang="de-DE" altLang="de-DE" sz="1800" dirty="0" smtClean="0"/>
          </a:p>
        </p:txBody>
      </p:sp>
      <p:sp>
        <p:nvSpPr>
          <p:cNvPr id="65539" name="Datumsplatzhalter 2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97662-DCCE-455F-AF37-F1766AF76A73}" type="datetime1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23.10.2019</a:t>
            </a:fld>
            <a:endParaRPr lang="de-DE" altLang="de-DE" smtClean="0"/>
          </a:p>
        </p:txBody>
      </p:sp>
      <p:sp>
        <p:nvSpPr>
          <p:cNvPr id="65541" name="Foliennummernplatzhalt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26B173-970B-4B80-A190-14CC0BF977E1}" type="slidenum">
              <a:rPr lang="de-DE" altLang="de-DE" smtClean="0">
                <a:solidFill>
                  <a:schemeClr val="accent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DE" altLang="de-DE" smtClean="0">
              <a:solidFill>
                <a:schemeClr val="accent1"/>
              </a:solidFill>
            </a:endParaRPr>
          </a:p>
        </p:txBody>
      </p:sp>
      <p:pic>
        <p:nvPicPr>
          <p:cNvPr id="32782" name="Picture 2" descr="http://tse1.mm.bing.net/th?&amp;id=OIP.M4b45154c3942d9228d8de976cd885a0eH0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" y="1148378"/>
            <a:ext cx="4281819" cy="342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Textfeld 66"/>
          <p:cNvSpPr txBox="1">
            <a:spLocks noChangeArrowheads="1"/>
          </p:cNvSpPr>
          <p:nvPr/>
        </p:nvSpPr>
        <p:spPr bwMode="auto">
          <a:xfrm>
            <a:off x="3995936" y="2492896"/>
            <a:ext cx="45731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smtClean="0"/>
              <a:t>En </a:t>
            </a:r>
            <a:r>
              <a:rPr lang="en-US" altLang="de-DE" sz="2400" b="1" dirty="0" err="1" smtClean="0"/>
              <a:t>Cualquier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condición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climática</a:t>
            </a:r>
            <a:r>
              <a:rPr lang="en-US" altLang="de-DE" sz="2400" b="1" dirty="0" smtClean="0"/>
              <a:t>:</a:t>
            </a:r>
          </a:p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err="1" smtClean="0"/>
              <a:t>Lluvia</a:t>
            </a:r>
            <a:r>
              <a:rPr lang="en-US" altLang="de-DE" sz="2400" b="1" dirty="0" smtClean="0"/>
              <a:t>, </a:t>
            </a:r>
            <a:r>
              <a:rPr lang="en-US" altLang="de-DE" sz="2400" b="1" dirty="0" err="1" smtClean="0"/>
              <a:t>frío</a:t>
            </a:r>
            <a:r>
              <a:rPr lang="en-US" altLang="de-DE" sz="2400" b="1" dirty="0" smtClean="0"/>
              <a:t>, </a:t>
            </a:r>
            <a:r>
              <a:rPr lang="en-US" altLang="de-DE" sz="2400" b="1" dirty="0" err="1" smtClean="0"/>
              <a:t>calor</a:t>
            </a:r>
            <a:r>
              <a:rPr lang="en-US" altLang="de-DE" sz="2400" b="1" dirty="0" smtClean="0"/>
              <a:t>, </a:t>
            </a:r>
            <a:r>
              <a:rPr lang="en-US" altLang="de-DE" sz="2400" b="1" dirty="0" err="1" smtClean="0"/>
              <a:t>húmedad</a:t>
            </a:r>
            <a:endParaRPr lang="en-US" altLang="de-DE" sz="2400" b="1" dirty="0"/>
          </a:p>
        </p:txBody>
      </p:sp>
      <p:sp>
        <p:nvSpPr>
          <p:cNvPr id="5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9750" y="6561348"/>
            <a:ext cx="3492190" cy="180020"/>
          </a:xfrm>
        </p:spPr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KWS </a:t>
            </a:r>
            <a:r>
              <a:rPr lang="en-GB" dirty="0" err="1" smtClean="0">
                <a:solidFill>
                  <a:prstClr val="black"/>
                </a:solidFill>
              </a:rPr>
              <a:t>Semillas</a:t>
            </a:r>
            <a:r>
              <a:rPr lang="en-GB" dirty="0" smtClean="0">
                <a:solidFill>
                  <a:prstClr val="black"/>
                </a:solidFill>
              </a:rPr>
              <a:t> Ibérica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4644008" y="184482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Flexibilidad</a:t>
            </a:r>
            <a:endParaRPr lang="es-ES" sz="2800" b="1" dirty="0">
              <a:solidFill>
                <a:srgbClr val="FF000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1643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124744"/>
            <a:ext cx="7795591" cy="62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1571604" y="152636"/>
            <a:ext cx="6529408" cy="900100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CONVISO</a:t>
            </a:r>
            <a:r>
              <a:rPr lang="en-US" altLang="de-DE" baseline="30000" dirty="0" smtClean="0"/>
              <a:t>®</a:t>
            </a:r>
            <a:r>
              <a:rPr lang="en-US" altLang="de-DE" dirty="0" smtClean="0"/>
              <a:t> SMART</a:t>
            </a:r>
            <a:br>
              <a:rPr lang="en-US" altLang="de-DE" dirty="0" smtClean="0"/>
            </a:br>
            <a:r>
              <a:rPr lang="en-US" altLang="de-DE" sz="1800" dirty="0" smtClean="0"/>
              <a:t>FLEXIBILIDAD</a:t>
            </a:r>
            <a:endParaRPr lang="de-DE" altLang="de-DE" sz="1800" dirty="0" smtClean="0"/>
          </a:p>
        </p:txBody>
      </p:sp>
      <p:sp>
        <p:nvSpPr>
          <p:cNvPr id="65539" name="Datumsplatzhalter 2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97662-DCCE-455F-AF37-F1766AF76A73}" type="datetime1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23.10.2019</a:t>
            </a:fld>
            <a:endParaRPr lang="de-DE" altLang="de-DE" smtClean="0"/>
          </a:p>
        </p:txBody>
      </p:sp>
      <p:sp>
        <p:nvSpPr>
          <p:cNvPr id="65541" name="Foliennummernplatzhalt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26B173-970B-4B80-A190-14CC0BF977E1}" type="slidenum">
              <a:rPr lang="de-DE" altLang="de-DE" smtClean="0">
                <a:solidFill>
                  <a:schemeClr val="accent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e-DE" altLang="de-DE" smtClean="0">
              <a:solidFill>
                <a:schemeClr val="accent1"/>
              </a:solidFill>
            </a:endParaRPr>
          </a:p>
        </p:txBody>
      </p:sp>
      <p:sp>
        <p:nvSpPr>
          <p:cNvPr id="5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9750" y="6561348"/>
            <a:ext cx="3492190" cy="180020"/>
          </a:xfrm>
        </p:spPr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KWS </a:t>
            </a:r>
            <a:r>
              <a:rPr lang="en-GB" dirty="0" err="1" smtClean="0">
                <a:solidFill>
                  <a:prstClr val="black"/>
                </a:solidFill>
              </a:rPr>
              <a:t>Semillas</a:t>
            </a:r>
            <a:r>
              <a:rPr lang="en-GB" dirty="0" smtClean="0">
                <a:solidFill>
                  <a:prstClr val="black"/>
                </a:solidFill>
              </a:rPr>
              <a:t> Ibérica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  <p:sp>
        <p:nvSpPr>
          <p:cNvPr id="11" name="Textfeld 66"/>
          <p:cNvSpPr txBox="1">
            <a:spLocks noChangeArrowheads="1"/>
          </p:cNvSpPr>
          <p:nvPr/>
        </p:nvSpPr>
        <p:spPr bwMode="auto">
          <a:xfrm>
            <a:off x="1331640" y="2927846"/>
            <a:ext cx="57606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3200" b="1" dirty="0" smtClean="0">
                <a:solidFill>
                  <a:schemeClr val="bg1"/>
                </a:solidFill>
              </a:rPr>
              <a:t>En </a:t>
            </a:r>
            <a:r>
              <a:rPr lang="en-US" altLang="de-DE" sz="3200" b="1" dirty="0" err="1" smtClean="0">
                <a:solidFill>
                  <a:schemeClr val="bg1"/>
                </a:solidFill>
              </a:rPr>
              <a:t>condiciones</a:t>
            </a:r>
            <a:r>
              <a:rPr lang="en-US" altLang="de-DE" sz="3200" b="1" dirty="0" smtClean="0">
                <a:solidFill>
                  <a:schemeClr val="bg1"/>
                </a:solidFill>
              </a:rPr>
              <a:t> de </a:t>
            </a:r>
            <a:r>
              <a:rPr lang="en-US" altLang="de-DE" sz="3200" b="1" dirty="0" err="1" smtClean="0">
                <a:solidFill>
                  <a:schemeClr val="bg1"/>
                </a:solidFill>
              </a:rPr>
              <a:t>extrema</a:t>
            </a:r>
            <a:r>
              <a:rPr lang="en-US" altLang="de-DE" sz="3200" b="1" dirty="0" smtClean="0">
                <a:solidFill>
                  <a:schemeClr val="bg1"/>
                </a:solidFill>
              </a:rPr>
              <a:t> </a:t>
            </a:r>
            <a:r>
              <a:rPr lang="en-US" altLang="de-DE" sz="3200" b="1" dirty="0" err="1" smtClean="0">
                <a:solidFill>
                  <a:schemeClr val="bg1"/>
                </a:solidFill>
              </a:rPr>
              <a:t>sequía</a:t>
            </a:r>
            <a:r>
              <a:rPr lang="en-US" altLang="de-DE" sz="3200" b="1" dirty="0" smtClean="0">
                <a:solidFill>
                  <a:schemeClr val="bg1"/>
                </a:solidFill>
              </a:rPr>
              <a:t> </a:t>
            </a:r>
            <a:r>
              <a:rPr lang="en-US" altLang="de-DE" sz="3200" b="1" dirty="0" err="1" smtClean="0">
                <a:solidFill>
                  <a:schemeClr val="bg1"/>
                </a:solidFill>
              </a:rPr>
              <a:t>pierde</a:t>
            </a:r>
            <a:r>
              <a:rPr lang="en-US" altLang="de-DE" sz="3200" b="1" dirty="0" smtClean="0">
                <a:solidFill>
                  <a:schemeClr val="bg1"/>
                </a:solidFill>
              </a:rPr>
              <a:t> </a:t>
            </a:r>
            <a:r>
              <a:rPr lang="en-US" altLang="de-DE" sz="3200" b="1" dirty="0" err="1" smtClean="0">
                <a:solidFill>
                  <a:schemeClr val="bg1"/>
                </a:solidFill>
              </a:rPr>
              <a:t>eficacia</a:t>
            </a:r>
            <a:endParaRPr lang="en-US" alt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1643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893" y="1484784"/>
            <a:ext cx="4181315" cy="4176464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699793" y="4653136"/>
            <a:ext cx="5616623" cy="1114425"/>
          </a:xfrm>
        </p:spPr>
        <p:txBody>
          <a:bodyPr/>
          <a:lstStyle/>
          <a:p>
            <a:r>
              <a:rPr lang="de-DE" sz="3600" dirty="0"/>
              <a:t>La forma más fácil de cultivar remolacha</a:t>
            </a:r>
          </a:p>
        </p:txBody>
      </p:sp>
    </p:spTree>
    <p:extLst>
      <p:ext uri="{BB962C8B-B14F-4D97-AF65-F5344CB8AC3E}">
        <p14:creationId xmlns:p14="http://schemas.microsoft.com/office/powerpoint/2010/main" xmlns="" val="4171394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88" y="1196752"/>
            <a:ext cx="9123192" cy="5688632"/>
          </a:xfrm>
          <a:prstGeom prst="rect">
            <a:avLst/>
          </a:prstGeom>
        </p:spPr>
      </p:pic>
      <p:sp>
        <p:nvSpPr>
          <p:cNvPr id="17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1428728" y="152636"/>
            <a:ext cx="6672284" cy="900100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CONVISO</a:t>
            </a:r>
            <a:r>
              <a:rPr lang="en-US" altLang="de-DE" baseline="30000" dirty="0" smtClean="0"/>
              <a:t>®</a:t>
            </a:r>
            <a:r>
              <a:rPr lang="en-US" altLang="de-DE" dirty="0" smtClean="0"/>
              <a:t> SMART</a:t>
            </a:r>
            <a:br>
              <a:rPr lang="en-US" altLang="de-DE" dirty="0" smtClean="0"/>
            </a:br>
            <a:r>
              <a:rPr lang="en-US" altLang="de-DE" sz="1800" dirty="0" smtClean="0"/>
              <a:t>Un </a:t>
            </a:r>
            <a:r>
              <a:rPr lang="en-US" altLang="de-DE" sz="1800" dirty="0" err="1" smtClean="0"/>
              <a:t>tecnología</a:t>
            </a:r>
            <a:r>
              <a:rPr lang="en-US" altLang="de-DE" sz="1800" dirty="0" smtClean="0"/>
              <a:t> </a:t>
            </a:r>
            <a:r>
              <a:rPr lang="en-US" altLang="de-DE" sz="1800" dirty="0" err="1" smtClean="0"/>
              <a:t>diferente</a:t>
            </a:r>
            <a:r>
              <a:rPr lang="en-US" altLang="de-DE" sz="1800" dirty="0" smtClean="0"/>
              <a:t> al </a:t>
            </a:r>
            <a:r>
              <a:rPr lang="en-US" altLang="de-DE" sz="1800" dirty="0" err="1" smtClean="0"/>
              <a:t>servicio</a:t>
            </a:r>
            <a:r>
              <a:rPr lang="en-US" altLang="de-DE" sz="1800" dirty="0" smtClean="0"/>
              <a:t> del </a:t>
            </a:r>
            <a:r>
              <a:rPr lang="en-US" altLang="de-DE" sz="1800" dirty="0" err="1" smtClean="0"/>
              <a:t>agricultor</a:t>
            </a:r>
            <a:endParaRPr lang="de-DE" altLang="de-DE" sz="1800" dirty="0" smtClean="0"/>
          </a:p>
        </p:txBody>
      </p:sp>
      <p:sp>
        <p:nvSpPr>
          <p:cNvPr id="16" name="Datumsplatzhalter 2"/>
          <p:cNvSpPr>
            <a:spLocks noGrp="1"/>
          </p:cNvSpPr>
          <p:nvPr>
            <p:ph type="dt" sz="half" idx="10"/>
          </p:nvPr>
        </p:nvSpPr>
        <p:spPr>
          <a:xfrm>
            <a:off x="7812360" y="6561348"/>
            <a:ext cx="972864" cy="180020"/>
          </a:xfrm>
        </p:spPr>
        <p:txBody>
          <a:bodyPr/>
          <a:lstStyle/>
          <a:p>
            <a:fld id="{1F29130F-E1AD-49DA-BD03-D91FE2C31C7E}" type="datetime1">
              <a:rPr lang="en-GB" smtClean="0">
                <a:solidFill>
                  <a:prstClr val="black"/>
                </a:solidFill>
              </a:rPr>
              <a:pPr/>
              <a:t>23/10/2019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9750" y="6561348"/>
            <a:ext cx="3492190" cy="180020"/>
          </a:xfrm>
        </p:spPr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KWS </a:t>
            </a:r>
            <a:r>
              <a:rPr lang="en-GB" dirty="0" err="1" smtClean="0">
                <a:solidFill>
                  <a:prstClr val="black"/>
                </a:solidFill>
              </a:rPr>
              <a:t>Semillas</a:t>
            </a:r>
            <a:r>
              <a:rPr lang="en-GB" dirty="0" smtClean="0">
                <a:solidFill>
                  <a:prstClr val="black"/>
                </a:solidFill>
              </a:rPr>
              <a:t> Ibérica – Gonzaga H. Zaballos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1500" y="6561348"/>
            <a:ext cx="287275" cy="180020"/>
          </a:xfrm>
        </p:spPr>
        <p:txBody>
          <a:bodyPr/>
          <a:lstStyle/>
          <a:p>
            <a:fld id="{AF37DF20-EDB0-4B2C-BB00-AEF0D14163FC}" type="slidenum">
              <a:rPr lang="en-GB" smtClean="0">
                <a:solidFill>
                  <a:srgbClr val="FF6C00"/>
                </a:solidFill>
              </a:rPr>
              <a:pPr/>
              <a:t>14</a:t>
            </a:fld>
            <a:endParaRPr lang="en-GB" dirty="0">
              <a:solidFill>
                <a:srgbClr val="FF6C00"/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>
            <a:off x="333581" y="1412776"/>
            <a:ext cx="8451643" cy="1019836"/>
            <a:chOff x="333581" y="1647235"/>
            <a:chExt cx="8451643" cy="1019836"/>
          </a:xfrm>
        </p:grpSpPr>
        <p:sp>
          <p:nvSpPr>
            <p:cNvPr id="3" name="2 CuadroTexto"/>
            <p:cNvSpPr txBox="1"/>
            <p:nvPr/>
          </p:nvSpPr>
          <p:spPr>
            <a:xfrm>
              <a:off x="971599" y="1772816"/>
              <a:ext cx="7813625" cy="72000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marL="539750"/>
              <a:r>
                <a:rPr lang="es-ES" sz="2000" dirty="0" smtClean="0">
                  <a:solidFill>
                    <a:prstClr val="white"/>
                  </a:solidFill>
                </a:rPr>
                <a:t>Total </a:t>
              </a:r>
              <a:r>
                <a:rPr lang="es-ES" sz="2000" b="1" dirty="0" smtClean="0">
                  <a:solidFill>
                    <a:prstClr val="white"/>
                  </a:solidFill>
                </a:rPr>
                <a:t>SELECTIVIDAD</a:t>
              </a:r>
              <a:r>
                <a:rPr lang="es-ES" sz="2000" dirty="0" smtClean="0">
                  <a:solidFill>
                    <a:prstClr val="white"/>
                  </a:solidFill>
                </a:rPr>
                <a:t> para la remolacha</a:t>
              </a:r>
              <a:endParaRPr lang="es-ES" sz="2000" dirty="0">
                <a:solidFill>
                  <a:prstClr val="white"/>
                </a:solidFill>
              </a:endParaRPr>
            </a:p>
          </p:txBody>
        </p:sp>
        <p:sp>
          <p:nvSpPr>
            <p:cNvPr id="4" name="3 Elipse"/>
            <p:cNvSpPr/>
            <p:nvPr/>
          </p:nvSpPr>
          <p:spPr>
            <a:xfrm>
              <a:off x="333581" y="1647235"/>
              <a:ext cx="1162181" cy="101983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3200" dirty="0" smtClean="0">
                  <a:solidFill>
                    <a:prstClr val="white"/>
                  </a:solidFill>
                </a:rPr>
                <a:t>1</a:t>
              </a:r>
            </a:p>
          </p:txBody>
        </p:sp>
      </p:grpSp>
      <p:grpSp>
        <p:nvGrpSpPr>
          <p:cNvPr id="5" name="10 Grupo"/>
          <p:cNvGrpSpPr/>
          <p:nvPr/>
        </p:nvGrpSpPr>
        <p:grpSpPr>
          <a:xfrm>
            <a:off x="340478" y="2477776"/>
            <a:ext cx="8451643" cy="1019836"/>
            <a:chOff x="333581" y="1647235"/>
            <a:chExt cx="8451643" cy="1019836"/>
          </a:xfrm>
        </p:grpSpPr>
        <p:sp>
          <p:nvSpPr>
            <p:cNvPr id="12" name="11 CuadroTexto"/>
            <p:cNvSpPr txBox="1"/>
            <p:nvPr/>
          </p:nvSpPr>
          <p:spPr>
            <a:xfrm>
              <a:off x="971599" y="1772816"/>
              <a:ext cx="7813625" cy="72000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marL="539750"/>
              <a:r>
                <a:rPr lang="es-ES" sz="2400" dirty="0" smtClean="0">
                  <a:solidFill>
                    <a:prstClr val="white"/>
                  </a:solidFill>
                </a:rPr>
                <a:t>Alta </a:t>
              </a:r>
              <a:r>
                <a:rPr lang="es-ES" sz="2400" b="1" dirty="0" smtClean="0">
                  <a:solidFill>
                    <a:prstClr val="white"/>
                  </a:solidFill>
                </a:rPr>
                <a:t>EFICACIA</a:t>
              </a:r>
              <a:r>
                <a:rPr lang="es-ES" sz="2400" dirty="0" smtClean="0">
                  <a:solidFill>
                    <a:prstClr val="white"/>
                  </a:solidFill>
                </a:rPr>
                <a:t> contra hoja ancha y estrecha</a:t>
              </a:r>
              <a:endParaRPr lang="es-ES" sz="2400" dirty="0">
                <a:solidFill>
                  <a:prstClr val="white"/>
                </a:solidFill>
              </a:endParaRPr>
            </a:p>
          </p:txBody>
        </p:sp>
        <p:sp>
          <p:nvSpPr>
            <p:cNvPr id="13" name="12 Elipse"/>
            <p:cNvSpPr/>
            <p:nvPr/>
          </p:nvSpPr>
          <p:spPr>
            <a:xfrm>
              <a:off x="333581" y="1647235"/>
              <a:ext cx="1162181" cy="101983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3200" dirty="0" smtClean="0">
                  <a:solidFill>
                    <a:prstClr val="white"/>
                  </a:solidFill>
                </a:rPr>
                <a:t>2</a:t>
              </a:r>
            </a:p>
          </p:txBody>
        </p:sp>
      </p:grpSp>
      <p:pic>
        <p:nvPicPr>
          <p:cNvPr id="14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  <p:grpSp>
        <p:nvGrpSpPr>
          <p:cNvPr id="7" name="10 Grupo"/>
          <p:cNvGrpSpPr/>
          <p:nvPr/>
        </p:nvGrpSpPr>
        <p:grpSpPr>
          <a:xfrm>
            <a:off x="353866" y="3564257"/>
            <a:ext cx="8451643" cy="1019836"/>
            <a:chOff x="333581" y="1647235"/>
            <a:chExt cx="8451643" cy="1019836"/>
          </a:xfrm>
        </p:grpSpPr>
        <p:sp>
          <p:nvSpPr>
            <p:cNvPr id="21" name="11 CuadroTexto"/>
            <p:cNvSpPr txBox="1"/>
            <p:nvPr/>
          </p:nvSpPr>
          <p:spPr>
            <a:xfrm>
              <a:off x="971599" y="1772816"/>
              <a:ext cx="7813625" cy="72000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marL="539750"/>
              <a:r>
                <a:rPr lang="es-ES" sz="2000" dirty="0" smtClean="0">
                  <a:solidFill>
                    <a:prstClr val="white"/>
                  </a:solidFill>
                </a:rPr>
                <a:t>Más </a:t>
              </a:r>
              <a:r>
                <a:rPr lang="es-ES" sz="2000" b="1" dirty="0" smtClean="0">
                  <a:solidFill>
                    <a:prstClr val="white"/>
                  </a:solidFill>
                </a:rPr>
                <a:t>CÓMODO</a:t>
              </a:r>
              <a:r>
                <a:rPr lang="es-ES" sz="2000" dirty="0" smtClean="0">
                  <a:solidFill>
                    <a:prstClr val="white"/>
                  </a:solidFill>
                </a:rPr>
                <a:t> y </a:t>
              </a:r>
              <a:r>
                <a:rPr lang="es-ES" sz="2000" b="1" dirty="0" smtClean="0">
                  <a:solidFill>
                    <a:prstClr val="white"/>
                  </a:solidFill>
                </a:rPr>
                <a:t>FÁCIL</a:t>
              </a:r>
              <a:r>
                <a:rPr lang="es-ES" sz="2000" dirty="0" smtClean="0">
                  <a:solidFill>
                    <a:prstClr val="white"/>
                  </a:solidFill>
                </a:rPr>
                <a:t> en los tratamientos</a:t>
              </a:r>
              <a:endParaRPr lang="es-ES" sz="2000" dirty="0">
                <a:solidFill>
                  <a:prstClr val="white"/>
                </a:solidFill>
              </a:endParaRPr>
            </a:p>
          </p:txBody>
        </p:sp>
        <p:sp>
          <p:nvSpPr>
            <p:cNvPr id="22" name="12 Elipse"/>
            <p:cNvSpPr/>
            <p:nvPr/>
          </p:nvSpPr>
          <p:spPr>
            <a:xfrm>
              <a:off x="333581" y="1647235"/>
              <a:ext cx="1162181" cy="101983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3200" dirty="0">
                  <a:solidFill>
                    <a:prstClr val="white"/>
                  </a:solidFill>
                </a:rPr>
                <a:t>3</a:t>
              </a:r>
              <a:endParaRPr lang="es-ES" sz="3200" dirty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10 Grupo"/>
          <p:cNvGrpSpPr/>
          <p:nvPr/>
        </p:nvGrpSpPr>
        <p:grpSpPr>
          <a:xfrm>
            <a:off x="353866" y="4642287"/>
            <a:ext cx="8451643" cy="1019836"/>
            <a:chOff x="333581" y="1647235"/>
            <a:chExt cx="8451643" cy="1019836"/>
          </a:xfrm>
        </p:grpSpPr>
        <p:sp>
          <p:nvSpPr>
            <p:cNvPr id="24" name="11 CuadroTexto"/>
            <p:cNvSpPr txBox="1"/>
            <p:nvPr/>
          </p:nvSpPr>
          <p:spPr>
            <a:xfrm>
              <a:off x="971599" y="1772816"/>
              <a:ext cx="7813625" cy="72000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marL="539750"/>
              <a:r>
                <a:rPr lang="es-ES" sz="2000" dirty="0" smtClean="0">
                  <a:solidFill>
                    <a:prstClr val="white"/>
                  </a:solidFill>
                </a:rPr>
                <a:t>Más </a:t>
              </a:r>
              <a:r>
                <a:rPr lang="es-ES" sz="2000" b="1" dirty="0" smtClean="0">
                  <a:solidFill>
                    <a:prstClr val="white"/>
                  </a:solidFill>
                </a:rPr>
                <a:t>ECONÓMICO</a:t>
              </a:r>
              <a:r>
                <a:rPr lang="es-ES" sz="2000" dirty="0" smtClean="0">
                  <a:solidFill>
                    <a:prstClr val="white"/>
                  </a:solidFill>
                </a:rPr>
                <a:t> con hierbas Difíciles y/o </a:t>
              </a:r>
              <a:r>
                <a:rPr lang="es-ES" sz="2000" dirty="0" err="1" smtClean="0">
                  <a:solidFill>
                    <a:prstClr val="white"/>
                  </a:solidFill>
                </a:rPr>
                <a:t>Acelguilla</a:t>
              </a:r>
              <a:endParaRPr lang="es-E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25" name="12 Elipse"/>
            <p:cNvSpPr/>
            <p:nvPr/>
          </p:nvSpPr>
          <p:spPr>
            <a:xfrm>
              <a:off x="333581" y="1647235"/>
              <a:ext cx="1162181" cy="101983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3200" dirty="0" smtClean="0">
                  <a:solidFill>
                    <a:prstClr val="white"/>
                  </a:solidFill>
                </a:rPr>
                <a:t>4</a:t>
              </a:r>
            </a:p>
          </p:txBody>
        </p:sp>
      </p:grpSp>
      <p:grpSp>
        <p:nvGrpSpPr>
          <p:cNvPr id="9" name="10 Grupo"/>
          <p:cNvGrpSpPr/>
          <p:nvPr/>
        </p:nvGrpSpPr>
        <p:grpSpPr>
          <a:xfrm>
            <a:off x="353866" y="5696295"/>
            <a:ext cx="8451643" cy="1019836"/>
            <a:chOff x="333581" y="1647235"/>
            <a:chExt cx="8451643" cy="1019836"/>
          </a:xfrm>
        </p:grpSpPr>
        <p:sp>
          <p:nvSpPr>
            <p:cNvPr id="27" name="11 CuadroTexto"/>
            <p:cNvSpPr txBox="1"/>
            <p:nvPr/>
          </p:nvSpPr>
          <p:spPr>
            <a:xfrm>
              <a:off x="971599" y="1772816"/>
              <a:ext cx="7813625" cy="72000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marL="539750"/>
              <a:r>
                <a:rPr lang="es-ES" sz="2000" dirty="0" smtClean="0">
                  <a:solidFill>
                    <a:prstClr val="white"/>
                  </a:solidFill>
                </a:rPr>
                <a:t>Menos agresivo con el </a:t>
              </a:r>
              <a:r>
                <a:rPr lang="es-ES" sz="2000" b="1" dirty="0" smtClean="0">
                  <a:solidFill>
                    <a:prstClr val="white"/>
                  </a:solidFill>
                </a:rPr>
                <a:t>MEDIO AMBIENTE</a:t>
              </a:r>
              <a:endParaRPr lang="es-E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28" name="12 Elipse"/>
            <p:cNvSpPr/>
            <p:nvPr/>
          </p:nvSpPr>
          <p:spPr>
            <a:xfrm>
              <a:off x="333581" y="1647235"/>
              <a:ext cx="1162181" cy="101983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3200" dirty="0" smtClean="0">
                  <a:solidFill>
                    <a:prstClr val="white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52098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893" y="1484784"/>
            <a:ext cx="4181315" cy="4176464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699793" y="4653136"/>
            <a:ext cx="5616623" cy="1114425"/>
          </a:xfrm>
        </p:spPr>
        <p:txBody>
          <a:bodyPr/>
          <a:lstStyle/>
          <a:p>
            <a:r>
              <a:rPr lang="de-DE" sz="3600" dirty="0"/>
              <a:t>SELECTIVIDAD</a:t>
            </a:r>
          </a:p>
        </p:txBody>
      </p:sp>
    </p:spTree>
    <p:extLst>
      <p:ext uri="{BB962C8B-B14F-4D97-AF65-F5344CB8AC3E}">
        <p14:creationId xmlns:p14="http://schemas.microsoft.com/office/powerpoint/2010/main" xmlns="" val="2461180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</a:t>
            </a:r>
            <a:r>
              <a:rPr lang="en-US" dirty="0"/>
              <a:t> SMART, </a:t>
            </a:r>
            <a:r>
              <a:rPr lang="en-US" dirty="0" err="1"/>
              <a:t>Selectividad</a:t>
            </a:r>
            <a:endParaRPr lang="en-US" dirty="0">
              <a:latin typeface="+mj-lt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A3F3-FA7F-4A6E-AA86-4D3F5F609B16}" type="datetime1">
              <a:rPr lang="en-US" smtClean="0"/>
              <a:pPr/>
              <a:t>10/23/2019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CONVISO® SMART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590B-5238-475B-9534-39D5D4EF6247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17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81108" y="5682734"/>
            <a:ext cx="4221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/>
              <a:t>CONVISO</a:t>
            </a:r>
            <a:r>
              <a:rPr lang="en-US" sz="800" baseline="30000" dirty="0"/>
              <a:t>®</a:t>
            </a:r>
            <a:r>
              <a:rPr lang="en-US" sz="800" dirty="0"/>
              <a:t> ONE </a:t>
            </a:r>
            <a:r>
              <a:rPr lang="en-US" sz="800" dirty="0" err="1"/>
              <a:t>doble</a:t>
            </a:r>
            <a:r>
              <a:rPr lang="en-US" sz="800" dirty="0"/>
              <a:t> </a:t>
            </a:r>
            <a:r>
              <a:rPr lang="en-US" sz="800" dirty="0" err="1"/>
              <a:t>dosis</a:t>
            </a:r>
            <a:r>
              <a:rPr lang="en-US" sz="800" dirty="0"/>
              <a:t>:</a:t>
            </a:r>
            <a:br>
              <a:rPr lang="en-US" sz="800" dirty="0"/>
            </a:br>
            <a:r>
              <a:rPr lang="en-US" sz="800" dirty="0"/>
              <a:t>2 </a:t>
            </a:r>
            <a:r>
              <a:rPr lang="en-US" sz="800" dirty="0" err="1"/>
              <a:t>aplicaciones</a:t>
            </a:r>
            <a:r>
              <a:rPr lang="en-US" sz="800" dirty="0"/>
              <a:t> de 1 l/ha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598857" y="5674274"/>
            <a:ext cx="4303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 err="1"/>
              <a:t>Herbicidas</a:t>
            </a:r>
            <a:r>
              <a:rPr lang="en-US" sz="800" dirty="0"/>
              <a:t> </a:t>
            </a:r>
            <a:r>
              <a:rPr lang="en-US" sz="800" dirty="0" err="1"/>
              <a:t>clásicos</a:t>
            </a:r>
            <a:r>
              <a:rPr lang="en-US" sz="800" dirty="0"/>
              <a:t>:</a:t>
            </a:r>
            <a:br>
              <a:rPr lang="en-US" sz="800" dirty="0"/>
            </a:br>
            <a:r>
              <a:rPr lang="en-US" sz="800" dirty="0"/>
              <a:t>3 </a:t>
            </a:r>
            <a:r>
              <a:rPr lang="en-US" sz="800" dirty="0" err="1"/>
              <a:t>aplicaciones</a:t>
            </a:r>
            <a:r>
              <a:rPr lang="en-US" sz="800" dirty="0"/>
              <a:t> Betanal </a:t>
            </a:r>
            <a:r>
              <a:rPr lang="en-US" sz="800" dirty="0" err="1"/>
              <a:t>maxxPro</a:t>
            </a:r>
            <a:r>
              <a:rPr lang="en-US" sz="800" dirty="0"/>
              <a:t> 1,5 l/ha + Goltix SC/WG/Gold 1 l/(kg)/ha + Mero 1 l/ha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377"/>
          <a:stretch/>
        </p:blipFill>
        <p:spPr>
          <a:xfrm>
            <a:off x="4680719" y="1556792"/>
            <a:ext cx="3995737" cy="36182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 bwMode="gray">
          <a:xfrm>
            <a:off x="4680719" y="4653136"/>
            <a:ext cx="3995737" cy="72008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108000" tIns="72000" rIns="108000" bIns="72000">
            <a:noAutofit/>
          </a:bodyPr>
          <a:lstStyle>
            <a:defPPr>
              <a:defRPr lang="de-DE"/>
            </a:defPPr>
            <a:lvl1pPr>
              <a:spcBef>
                <a:spcPts val="0"/>
              </a:spcBef>
              <a:buClr>
                <a:srgbClr val="EE7F00"/>
              </a:buClr>
              <a:defRPr sz="16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1400" dirty="0" err="1"/>
              <a:t>Herbicidas</a:t>
            </a:r>
            <a:r>
              <a:rPr lang="en-US" sz="1400" dirty="0"/>
              <a:t> </a:t>
            </a:r>
            <a:r>
              <a:rPr lang="en-US" sz="1400" dirty="0" err="1"/>
              <a:t>Clásicos</a:t>
            </a:r>
            <a:endParaRPr lang="en-US" sz="1400" dirty="0"/>
          </a:p>
          <a:p>
            <a:r>
              <a:rPr lang="en-US" sz="1400" dirty="0" err="1" smtClean="0"/>
              <a:t>Dosis</a:t>
            </a:r>
            <a:r>
              <a:rPr lang="en-US" sz="1400" dirty="0" smtClean="0"/>
              <a:t> </a:t>
            </a:r>
            <a:r>
              <a:rPr lang="en-US" sz="1400" dirty="0" err="1" smtClean="0"/>
              <a:t>alta</a:t>
            </a:r>
            <a:endParaRPr lang="en-US" sz="140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289" y="1556792"/>
            <a:ext cx="3996000" cy="3096344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 bwMode="gray">
          <a:xfrm>
            <a:off x="380290" y="4653136"/>
            <a:ext cx="3996000" cy="720080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72000" rIns="108000" bIns="72000">
            <a:noAutofit/>
          </a:bodyPr>
          <a:lstStyle>
            <a:defPPr>
              <a:defRPr lang="de-DE"/>
            </a:defPPr>
            <a:lvl1pPr>
              <a:spcBef>
                <a:spcPts val="0"/>
              </a:spcBef>
              <a:buClr>
                <a:srgbClr val="EE7F00"/>
              </a:buClr>
              <a:defRPr sz="16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1400" dirty="0"/>
              <a:t>CONVISO</a:t>
            </a:r>
            <a:r>
              <a:rPr lang="en-US" sz="1400" baseline="30000" dirty="0"/>
              <a:t>®</a:t>
            </a:r>
            <a:r>
              <a:rPr lang="en-US" sz="1400" dirty="0"/>
              <a:t> ONE </a:t>
            </a:r>
          </a:p>
          <a:p>
            <a:r>
              <a:rPr lang="en-US" sz="1400" dirty="0" err="1" smtClean="0"/>
              <a:t>Doble</a:t>
            </a:r>
            <a:r>
              <a:rPr lang="en-US" sz="1400" dirty="0" smtClean="0"/>
              <a:t> </a:t>
            </a:r>
            <a:r>
              <a:rPr lang="en-US" sz="1400" dirty="0" err="1" smtClean="0"/>
              <a:t>dosis</a:t>
            </a:r>
            <a:r>
              <a:rPr lang="en-US" sz="1400" dirty="0" smtClean="0"/>
              <a:t>: 2 x </a:t>
            </a:r>
            <a:r>
              <a:rPr lang="en-US" sz="1400" dirty="0"/>
              <a:t>1 </a:t>
            </a:r>
            <a:r>
              <a:rPr lang="en-US" sz="1400" dirty="0" smtClean="0"/>
              <a:t>l/ha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41197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1714480" y="152636"/>
            <a:ext cx="6386532" cy="900100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CONVISO</a:t>
            </a:r>
            <a:r>
              <a:rPr lang="en-US" altLang="de-DE" baseline="30000" dirty="0" smtClean="0"/>
              <a:t>®</a:t>
            </a:r>
            <a:r>
              <a:rPr lang="en-US" altLang="de-DE" dirty="0" smtClean="0"/>
              <a:t> SMART</a:t>
            </a:r>
            <a:br>
              <a:rPr lang="en-US" altLang="de-DE" dirty="0" smtClean="0"/>
            </a:br>
            <a:r>
              <a:rPr lang="en-US" altLang="de-DE" sz="1800" dirty="0" smtClean="0"/>
              <a:t>Alta SELECTIVIDAD </a:t>
            </a:r>
            <a:r>
              <a:rPr lang="en-US" altLang="de-DE" sz="1800" dirty="0" err="1" smtClean="0"/>
              <a:t>incluso</a:t>
            </a:r>
            <a:r>
              <a:rPr lang="en-US" altLang="de-DE" sz="1800" dirty="0" smtClean="0"/>
              <a:t> a </a:t>
            </a:r>
            <a:r>
              <a:rPr lang="en-US" altLang="de-DE" sz="1800" dirty="0" err="1" smtClean="0"/>
              <a:t>dosis</a:t>
            </a:r>
            <a:r>
              <a:rPr lang="en-US" altLang="de-DE" sz="1800" dirty="0" smtClean="0"/>
              <a:t> </a:t>
            </a:r>
            <a:r>
              <a:rPr lang="en-US" altLang="de-DE" sz="1800" dirty="0" err="1" smtClean="0"/>
              <a:t>altas</a:t>
            </a:r>
            <a:endParaRPr lang="de-DE" altLang="de-DE" sz="1800" dirty="0" smtClean="0"/>
          </a:p>
        </p:txBody>
      </p:sp>
      <p:grpSp>
        <p:nvGrpSpPr>
          <p:cNvPr id="2" name="Group 3"/>
          <p:cNvGrpSpPr/>
          <p:nvPr/>
        </p:nvGrpSpPr>
        <p:grpSpPr>
          <a:xfrm>
            <a:off x="395536" y="1268760"/>
            <a:ext cx="8352928" cy="5441572"/>
            <a:chOff x="684213" y="1504950"/>
            <a:chExt cx="7794625" cy="5010150"/>
          </a:xfrm>
        </p:grpSpPr>
        <p:pic>
          <p:nvPicPr>
            <p:cNvPr id="33799" name="Picture 2" descr="J:\ZR-V-DE\AGROSERVICE\VERSUCHE\VERSUCHE 2015\ALS-Versuche\Bilder Drohne\Bilder Varianten_150610\_DSC427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1504950"/>
              <a:ext cx="7794625" cy="501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Gerade Verbindung 7"/>
            <p:cNvCxnSpPr/>
            <p:nvPr/>
          </p:nvCxnSpPr>
          <p:spPr bwMode="auto">
            <a:xfrm flipH="1" flipV="1">
              <a:off x="1244600" y="1550988"/>
              <a:ext cx="144463" cy="2401887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 bwMode="auto">
            <a:xfrm flipH="1" flipV="1">
              <a:off x="1979613" y="1792288"/>
              <a:ext cx="111125" cy="2160587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 bwMode="auto">
            <a:xfrm flipH="1" flipV="1">
              <a:off x="2657475" y="1792288"/>
              <a:ext cx="114300" cy="2160587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 bwMode="auto">
            <a:xfrm flipH="1" flipV="1">
              <a:off x="3424238" y="1792288"/>
              <a:ext cx="73025" cy="2160587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 bwMode="auto">
            <a:xfrm flipH="1" flipV="1">
              <a:off x="4168775" y="1550988"/>
              <a:ext cx="34925" cy="2401887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 bwMode="auto">
            <a:xfrm flipV="1">
              <a:off x="4927600" y="1792288"/>
              <a:ext cx="0" cy="2160587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 bwMode="auto">
            <a:xfrm flipH="1" flipV="1">
              <a:off x="5648325" y="1792288"/>
              <a:ext cx="4763" cy="2160587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 bwMode="auto">
            <a:xfrm flipV="1">
              <a:off x="6372225" y="1792288"/>
              <a:ext cx="71438" cy="2160587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 bwMode="auto">
            <a:xfrm flipV="1">
              <a:off x="7092950" y="1550988"/>
              <a:ext cx="71438" cy="2401887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2" name="Textfeld 1051"/>
            <p:cNvSpPr txBox="1"/>
            <p:nvPr/>
          </p:nvSpPr>
          <p:spPr bwMode="auto">
            <a:xfrm>
              <a:off x="1677988" y="1549400"/>
              <a:ext cx="2030412" cy="3794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lIns="36000" tIns="36000" rIns="36000" bIns="36000">
              <a:spAutoFit/>
            </a:bodyPr>
            <a:lstStyle/>
            <a:p>
              <a:pPr>
                <a:defRPr/>
              </a:pPr>
              <a:r>
                <a:rPr lang="de-DE" sz="20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H. convencional</a:t>
              </a:r>
              <a:endParaRPr lang="de-DE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0" name="Textfeld 60"/>
            <p:cNvSpPr txBox="1">
              <a:spLocks noChangeArrowheads="1"/>
            </p:cNvSpPr>
            <p:nvPr/>
          </p:nvSpPr>
          <p:spPr bwMode="auto">
            <a:xfrm>
              <a:off x="4562477" y="1548869"/>
              <a:ext cx="2473003" cy="38039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2000" dirty="0">
                  <a:solidFill>
                    <a:srgbClr val="FFFFFF"/>
                  </a:solidFill>
                </a:rPr>
                <a:t>CONVISO</a:t>
              </a:r>
              <a:r>
                <a:rPr lang="en-US" altLang="de-DE" sz="2000" baseline="30000" dirty="0">
                  <a:solidFill>
                    <a:srgbClr val="FFFFFF"/>
                  </a:solidFill>
                </a:rPr>
                <a:t>®</a:t>
              </a:r>
              <a:r>
                <a:rPr lang="de-DE" altLang="de-DE" sz="2000" dirty="0">
                  <a:solidFill>
                    <a:srgbClr val="FFFFFF"/>
                  </a:solidFill>
                </a:rPr>
                <a:t> SMART</a:t>
              </a:r>
            </a:p>
          </p:txBody>
        </p:sp>
        <p:sp>
          <p:nvSpPr>
            <p:cNvPr id="33811" name="Textfeld 1052"/>
            <p:cNvSpPr txBox="1">
              <a:spLocks noChangeArrowheads="1"/>
            </p:cNvSpPr>
            <p:nvPr/>
          </p:nvSpPr>
          <p:spPr bwMode="auto">
            <a:xfrm>
              <a:off x="1305332" y="2019240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4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cxnSp>
          <p:nvCxnSpPr>
            <p:cNvPr id="71" name="Gerade Verbindung 70"/>
            <p:cNvCxnSpPr/>
            <p:nvPr/>
          </p:nvCxnSpPr>
          <p:spPr bwMode="auto">
            <a:xfrm flipH="1" flipV="1">
              <a:off x="1389063" y="4032250"/>
              <a:ext cx="71437" cy="2401888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/>
          </p:nvCxnSpPr>
          <p:spPr bwMode="auto">
            <a:xfrm flipH="1" flipV="1">
              <a:off x="2089150" y="4456113"/>
              <a:ext cx="109538" cy="1944687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/>
          </p:nvCxnSpPr>
          <p:spPr bwMode="auto">
            <a:xfrm flipH="1" flipV="1">
              <a:off x="2800350" y="4456113"/>
              <a:ext cx="87313" cy="1944687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/>
          </p:nvCxnSpPr>
          <p:spPr bwMode="auto">
            <a:xfrm flipH="1" flipV="1">
              <a:off x="3513138" y="4456113"/>
              <a:ext cx="36512" cy="1944687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 bwMode="auto">
            <a:xfrm flipH="1" flipV="1">
              <a:off x="4203700" y="4032250"/>
              <a:ext cx="36513" cy="2401888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/>
          </p:nvCxnSpPr>
          <p:spPr bwMode="auto">
            <a:xfrm flipV="1">
              <a:off x="4914900" y="4456113"/>
              <a:ext cx="0" cy="1978025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/>
          </p:nvCxnSpPr>
          <p:spPr bwMode="auto">
            <a:xfrm flipV="1">
              <a:off x="5584825" y="4456113"/>
              <a:ext cx="65088" cy="1978025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/>
          </p:nvCxnSpPr>
          <p:spPr bwMode="auto">
            <a:xfrm flipV="1">
              <a:off x="6286500" y="4456113"/>
              <a:ext cx="71438" cy="1978025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/>
          </p:nvCxnSpPr>
          <p:spPr bwMode="auto">
            <a:xfrm flipV="1">
              <a:off x="6978650" y="4032250"/>
              <a:ext cx="114300" cy="2401888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21" name="Textfeld 97"/>
            <p:cNvSpPr txBox="1">
              <a:spLocks noChangeArrowheads="1"/>
            </p:cNvSpPr>
            <p:nvPr/>
          </p:nvSpPr>
          <p:spPr bwMode="auto">
            <a:xfrm>
              <a:off x="1791290" y="4060232"/>
              <a:ext cx="2353557" cy="38039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2000">
                  <a:solidFill>
                    <a:srgbClr val="FFFFFF"/>
                  </a:solidFill>
                </a:rPr>
                <a:t>CONVISO</a:t>
              </a:r>
              <a:r>
                <a:rPr lang="en-US" altLang="de-DE" sz="2000" baseline="30000">
                  <a:solidFill>
                    <a:srgbClr val="FFFFFF"/>
                  </a:solidFill>
                </a:rPr>
                <a:t>®</a:t>
              </a:r>
              <a:r>
                <a:rPr lang="de-DE" altLang="de-DE" sz="2000">
                  <a:solidFill>
                    <a:srgbClr val="FFFFFF"/>
                  </a:solidFill>
                </a:rPr>
                <a:t> SMART</a:t>
              </a:r>
            </a:p>
          </p:txBody>
        </p:sp>
        <p:sp>
          <p:nvSpPr>
            <p:cNvPr id="33796" name="Textfeld 8"/>
            <p:cNvSpPr txBox="1">
              <a:spLocks noChangeArrowheads="1"/>
            </p:cNvSpPr>
            <p:nvPr/>
          </p:nvSpPr>
          <p:spPr bwMode="auto">
            <a:xfrm>
              <a:off x="692558" y="6154738"/>
              <a:ext cx="475456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000" dirty="0">
                  <a:solidFill>
                    <a:srgbClr val="FFFFFF"/>
                  </a:solidFill>
                </a:rPr>
                <a:t>Source: SB-DE AgroService, Einbeck 2015</a:t>
              </a:r>
            </a:p>
          </p:txBody>
        </p:sp>
        <p:sp>
          <p:nvSpPr>
            <p:cNvPr id="46" name="Textfeld 1052"/>
            <p:cNvSpPr txBox="1">
              <a:spLocks noChangeArrowheads="1"/>
            </p:cNvSpPr>
            <p:nvPr/>
          </p:nvSpPr>
          <p:spPr bwMode="auto">
            <a:xfrm>
              <a:off x="1999727" y="203123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3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47" name="Textfeld 1052"/>
            <p:cNvSpPr txBox="1">
              <a:spLocks noChangeArrowheads="1"/>
            </p:cNvSpPr>
            <p:nvPr/>
          </p:nvSpPr>
          <p:spPr bwMode="auto">
            <a:xfrm>
              <a:off x="2719807" y="203123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2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48" name="Textfeld 1052"/>
            <p:cNvSpPr txBox="1">
              <a:spLocks noChangeArrowheads="1"/>
            </p:cNvSpPr>
            <p:nvPr/>
          </p:nvSpPr>
          <p:spPr bwMode="auto">
            <a:xfrm>
              <a:off x="3439887" y="203123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1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49" name="Textfeld 1052"/>
            <p:cNvSpPr txBox="1">
              <a:spLocks noChangeArrowheads="1"/>
            </p:cNvSpPr>
            <p:nvPr/>
          </p:nvSpPr>
          <p:spPr bwMode="auto">
            <a:xfrm>
              <a:off x="5724128" y="203123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3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50" name="Textfeld 1052"/>
            <p:cNvSpPr txBox="1">
              <a:spLocks noChangeArrowheads="1"/>
            </p:cNvSpPr>
            <p:nvPr/>
          </p:nvSpPr>
          <p:spPr bwMode="auto">
            <a:xfrm>
              <a:off x="4952055" y="203123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2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51" name="Textfeld 1052"/>
            <p:cNvSpPr txBox="1">
              <a:spLocks noChangeArrowheads="1"/>
            </p:cNvSpPr>
            <p:nvPr/>
          </p:nvSpPr>
          <p:spPr bwMode="auto">
            <a:xfrm>
              <a:off x="4231975" y="203123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1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52" name="Textfeld 1052"/>
            <p:cNvSpPr txBox="1">
              <a:spLocks noChangeArrowheads="1"/>
            </p:cNvSpPr>
            <p:nvPr/>
          </p:nvSpPr>
          <p:spPr bwMode="auto">
            <a:xfrm>
              <a:off x="6464223" y="203123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4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feld 1052"/>
            <p:cNvSpPr txBox="1">
              <a:spLocks noChangeArrowheads="1"/>
            </p:cNvSpPr>
            <p:nvPr/>
          </p:nvSpPr>
          <p:spPr bwMode="auto">
            <a:xfrm>
              <a:off x="1331640" y="4509120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4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54" name="Textfeld 1052"/>
            <p:cNvSpPr txBox="1">
              <a:spLocks noChangeArrowheads="1"/>
            </p:cNvSpPr>
            <p:nvPr/>
          </p:nvSpPr>
          <p:spPr bwMode="auto">
            <a:xfrm>
              <a:off x="2026035" y="452111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3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55" name="Textfeld 1052"/>
            <p:cNvSpPr txBox="1">
              <a:spLocks noChangeArrowheads="1"/>
            </p:cNvSpPr>
            <p:nvPr/>
          </p:nvSpPr>
          <p:spPr bwMode="auto">
            <a:xfrm>
              <a:off x="2746115" y="452111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2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56" name="Textfeld 1052"/>
            <p:cNvSpPr txBox="1">
              <a:spLocks noChangeArrowheads="1"/>
            </p:cNvSpPr>
            <p:nvPr/>
          </p:nvSpPr>
          <p:spPr bwMode="auto">
            <a:xfrm>
              <a:off x="3466195" y="452111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1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57" name="Textfeld 1052"/>
            <p:cNvSpPr txBox="1">
              <a:spLocks noChangeArrowheads="1"/>
            </p:cNvSpPr>
            <p:nvPr/>
          </p:nvSpPr>
          <p:spPr bwMode="auto">
            <a:xfrm>
              <a:off x="5750436" y="452111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3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58" name="Textfeld 1052"/>
            <p:cNvSpPr txBox="1">
              <a:spLocks noChangeArrowheads="1"/>
            </p:cNvSpPr>
            <p:nvPr/>
          </p:nvSpPr>
          <p:spPr bwMode="auto">
            <a:xfrm>
              <a:off x="4978363" y="452111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2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59" name="Textfeld 1052"/>
            <p:cNvSpPr txBox="1">
              <a:spLocks noChangeArrowheads="1"/>
            </p:cNvSpPr>
            <p:nvPr/>
          </p:nvSpPr>
          <p:spPr bwMode="auto">
            <a:xfrm>
              <a:off x="4258283" y="452111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1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60" name="Textfeld 1052"/>
            <p:cNvSpPr txBox="1">
              <a:spLocks noChangeArrowheads="1"/>
            </p:cNvSpPr>
            <p:nvPr/>
          </p:nvSpPr>
          <p:spPr bwMode="auto">
            <a:xfrm>
              <a:off x="6490531" y="4521111"/>
              <a:ext cx="7000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Clr>
                  <a:schemeClr val="accent1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ts val="600"/>
                </a:spcAft>
                <a:buClr>
                  <a:srgbClr val="B4AF9B"/>
                </a:buClr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SzPct val="10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dosis</a:t>
              </a:r>
            </a:p>
            <a:p>
              <a:pPr algn="ctr"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200" dirty="0" smtClean="0">
                  <a:solidFill>
                    <a:srgbClr val="FFFFFF"/>
                  </a:solidFill>
                </a:rPr>
                <a:t>x 4</a:t>
              </a:r>
              <a:endParaRPr lang="de-DE" alt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61" name="Textfeld 1051"/>
            <p:cNvSpPr txBox="1"/>
            <p:nvPr/>
          </p:nvSpPr>
          <p:spPr bwMode="auto">
            <a:xfrm>
              <a:off x="4701828" y="4057699"/>
              <a:ext cx="2030412" cy="3794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lIns="36000" tIns="36000" rIns="36000" bIns="36000">
              <a:spAutoFit/>
            </a:bodyPr>
            <a:lstStyle/>
            <a:p>
              <a:pPr>
                <a:defRPr/>
              </a:pPr>
              <a:r>
                <a:rPr lang="de-DE" sz="20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H. convencional</a:t>
              </a:r>
              <a:endParaRPr lang="de-DE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9750" y="6561348"/>
            <a:ext cx="3492190" cy="180020"/>
          </a:xfrm>
        </p:spPr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KWS </a:t>
            </a:r>
            <a:r>
              <a:rPr lang="en-GB" dirty="0" err="1" smtClean="0">
                <a:solidFill>
                  <a:prstClr val="black"/>
                </a:solidFill>
              </a:rPr>
              <a:t>Semillas</a:t>
            </a:r>
            <a:r>
              <a:rPr lang="en-GB" dirty="0" smtClean="0">
                <a:solidFill>
                  <a:prstClr val="black"/>
                </a:solidFill>
              </a:rPr>
              <a:t> Ibérica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1500" y="6561348"/>
            <a:ext cx="287275" cy="180020"/>
          </a:xfrm>
        </p:spPr>
        <p:txBody>
          <a:bodyPr/>
          <a:lstStyle/>
          <a:p>
            <a:fld id="{AF37DF20-EDB0-4B2C-BB00-AEF0D14163FC}" type="slidenum">
              <a:rPr lang="en-GB" smtClean="0">
                <a:solidFill>
                  <a:srgbClr val="FF6C00"/>
                </a:solidFill>
              </a:rPr>
              <a:pPr/>
              <a:t>17</a:t>
            </a:fld>
            <a:endParaRPr lang="en-GB" dirty="0">
              <a:solidFill>
                <a:srgbClr val="FF6C00"/>
              </a:solidFill>
            </a:endParaRPr>
          </a:p>
        </p:txBody>
      </p:sp>
      <p:sp>
        <p:nvSpPr>
          <p:cNvPr id="63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2360" y="6561348"/>
            <a:ext cx="972864" cy="180020"/>
          </a:xfrm>
        </p:spPr>
        <p:txBody>
          <a:bodyPr/>
          <a:lstStyle/>
          <a:p>
            <a:fld id="{97ABEAD0-B29C-493D-928F-1C92E4262780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grpSp>
        <p:nvGrpSpPr>
          <p:cNvPr id="3" name="69 Grupo"/>
          <p:cNvGrpSpPr/>
          <p:nvPr/>
        </p:nvGrpSpPr>
        <p:grpSpPr>
          <a:xfrm>
            <a:off x="902536" y="1214422"/>
            <a:ext cx="6526984" cy="5416225"/>
            <a:chOff x="902536" y="1214422"/>
            <a:chExt cx="6526984" cy="5416225"/>
          </a:xfrm>
        </p:grpSpPr>
        <p:sp>
          <p:nvSpPr>
            <p:cNvPr id="68" name="67 Rectángulo"/>
            <p:cNvSpPr/>
            <p:nvPr/>
          </p:nvSpPr>
          <p:spPr>
            <a:xfrm>
              <a:off x="4143372" y="1214422"/>
              <a:ext cx="3286148" cy="2714644"/>
            </a:xfrm>
            <a:prstGeom prst="rect">
              <a:avLst/>
            </a:prstGeom>
            <a:noFill/>
            <a:ln w="444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  <p:sp>
          <p:nvSpPr>
            <p:cNvPr id="69" name="68 Rectángulo"/>
            <p:cNvSpPr/>
            <p:nvPr/>
          </p:nvSpPr>
          <p:spPr>
            <a:xfrm>
              <a:off x="902536" y="3916003"/>
              <a:ext cx="3286148" cy="2714644"/>
            </a:xfrm>
            <a:prstGeom prst="rect">
              <a:avLst/>
            </a:prstGeom>
            <a:noFill/>
            <a:ln w="444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</p:grpSp>
      <p:pic>
        <p:nvPicPr>
          <p:cNvPr id="8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69669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1571604" y="152636"/>
            <a:ext cx="6529408" cy="900100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CONVISO</a:t>
            </a:r>
            <a:r>
              <a:rPr lang="en-US" altLang="de-DE" baseline="30000" dirty="0" smtClean="0"/>
              <a:t>®</a:t>
            </a:r>
            <a:r>
              <a:rPr lang="en-US" altLang="de-DE" dirty="0" smtClean="0"/>
              <a:t> SMART</a:t>
            </a:r>
            <a:br>
              <a:rPr lang="en-US" altLang="de-DE" dirty="0" smtClean="0"/>
            </a:br>
            <a:r>
              <a:rPr lang="en-US" altLang="de-DE" sz="1800" dirty="0" smtClean="0"/>
              <a:t>SELECTIVIDAD: </a:t>
            </a:r>
            <a:r>
              <a:rPr lang="en-US" altLang="de-DE" sz="1800" dirty="0" err="1" smtClean="0"/>
              <a:t>seguridad</a:t>
            </a:r>
            <a:r>
              <a:rPr lang="en-US" altLang="de-DE" sz="1800" dirty="0" smtClean="0"/>
              <a:t> total para el </a:t>
            </a:r>
            <a:r>
              <a:rPr lang="en-US" altLang="de-DE" sz="1800" dirty="0" err="1" smtClean="0"/>
              <a:t>cultivo</a:t>
            </a:r>
            <a:endParaRPr lang="de-DE" altLang="de-DE" sz="1800" dirty="0" smtClean="0"/>
          </a:p>
        </p:txBody>
      </p:sp>
      <p:sp>
        <p:nvSpPr>
          <p:cNvPr id="65539" name="Datumsplatzhalter 2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97662-DCCE-455F-AF37-F1766AF76A73}" type="datetime1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23.10.2019</a:t>
            </a:fld>
            <a:endParaRPr lang="de-DE" altLang="de-DE" smtClean="0"/>
          </a:p>
        </p:txBody>
      </p:sp>
      <p:sp>
        <p:nvSpPr>
          <p:cNvPr id="65541" name="Foliennummernplatzhalt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26B173-970B-4B80-A190-14CC0BF977E1}" type="slidenum">
              <a:rPr lang="de-DE" altLang="de-DE" smtClean="0">
                <a:solidFill>
                  <a:schemeClr val="accent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de-DE" altLang="de-DE" smtClean="0">
              <a:solidFill>
                <a:schemeClr val="accent1"/>
              </a:solidFill>
            </a:endParaRPr>
          </a:p>
        </p:txBody>
      </p:sp>
      <p:grpSp>
        <p:nvGrpSpPr>
          <p:cNvPr id="2" name="Gruppieren 6"/>
          <p:cNvGrpSpPr>
            <a:grpSpLocks noChangeAspect="1"/>
          </p:cNvGrpSpPr>
          <p:nvPr/>
        </p:nvGrpSpPr>
        <p:grpSpPr bwMode="auto">
          <a:xfrm>
            <a:off x="5366147" y="1611361"/>
            <a:ext cx="2070100" cy="3168650"/>
            <a:chOff x="1640055" y="-184090"/>
            <a:chExt cx="6017291" cy="8168368"/>
          </a:xfrm>
        </p:grpSpPr>
        <p:sp>
          <p:nvSpPr>
            <p:cNvPr id="12" name="Rechteck 11"/>
            <p:cNvSpPr/>
            <p:nvPr/>
          </p:nvSpPr>
          <p:spPr bwMode="auto">
            <a:xfrm rot="2501236">
              <a:off x="1640055" y="941313"/>
              <a:ext cx="719860" cy="2357204"/>
            </a:xfrm>
            <a:prstGeom prst="rect">
              <a:avLst/>
            </a:prstGeom>
            <a:solidFill>
              <a:srgbClr val="FE8000">
                <a:alpha val="60000"/>
              </a:srgbClr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>
              <a:spAutoFit/>
            </a:bodyPr>
            <a:lstStyle/>
            <a:p>
              <a:pPr marL="284163" indent="-284163" fontAlgn="auto">
                <a:spcBef>
                  <a:spcPts val="0"/>
                </a:spcBef>
                <a:spcAft>
                  <a:spcPts val="0"/>
                </a:spcAft>
                <a:buClr>
                  <a:srgbClr val="EE7F00"/>
                </a:buClr>
                <a:defRPr/>
              </a:pPr>
              <a:endParaRPr lang="de-DE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 rot="2501236">
              <a:off x="2369144" y="916758"/>
              <a:ext cx="710631" cy="2975151"/>
            </a:xfrm>
            <a:prstGeom prst="rect">
              <a:avLst/>
            </a:prstGeom>
            <a:solidFill>
              <a:srgbClr val="FE8000">
                <a:alpha val="60000"/>
              </a:srgbClr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>
              <a:spAutoFit/>
            </a:bodyPr>
            <a:lstStyle/>
            <a:p>
              <a:pPr marL="284163" indent="-284163" fontAlgn="auto">
                <a:spcBef>
                  <a:spcPts val="0"/>
                </a:spcBef>
                <a:spcAft>
                  <a:spcPts val="0"/>
                </a:spcAft>
                <a:buClr>
                  <a:srgbClr val="EE7F00"/>
                </a:buClr>
                <a:defRPr/>
              </a:pPr>
              <a:endParaRPr lang="de-DE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 rot="2501236">
              <a:off x="2987485" y="773524"/>
              <a:ext cx="724473" cy="4014615"/>
            </a:xfrm>
            <a:prstGeom prst="rect">
              <a:avLst/>
            </a:prstGeom>
            <a:solidFill>
              <a:srgbClr val="FE8000">
                <a:alpha val="60000"/>
              </a:srgbClr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>
              <a:spAutoFit/>
            </a:bodyPr>
            <a:lstStyle/>
            <a:p>
              <a:pPr marL="284163" indent="-284163" fontAlgn="auto">
                <a:spcBef>
                  <a:spcPts val="0"/>
                </a:spcBef>
                <a:spcAft>
                  <a:spcPts val="0"/>
                </a:spcAft>
                <a:buClr>
                  <a:srgbClr val="EE7F00"/>
                </a:buClr>
                <a:defRPr/>
              </a:pPr>
              <a:endParaRPr lang="de-DE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 rot="9673629">
              <a:off x="1690813" y="2496413"/>
              <a:ext cx="724476" cy="4808532"/>
            </a:xfrm>
            <a:prstGeom prst="rect">
              <a:avLst/>
            </a:prstGeom>
            <a:solidFill>
              <a:srgbClr val="FE8000">
                <a:alpha val="60000"/>
              </a:srgbClr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>
              <a:spAutoFit/>
            </a:bodyPr>
            <a:lstStyle/>
            <a:p>
              <a:pPr marL="284163" indent="-284163" fontAlgn="auto">
                <a:spcBef>
                  <a:spcPts val="0"/>
                </a:spcBef>
                <a:spcAft>
                  <a:spcPts val="0"/>
                </a:spcAft>
                <a:buClr>
                  <a:srgbClr val="EE7F00"/>
                </a:buClr>
                <a:defRPr/>
              </a:pPr>
              <a:endParaRPr lang="de-DE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 rot="2501236">
              <a:off x="3564295" y="605738"/>
              <a:ext cx="724476" cy="5250508"/>
            </a:xfrm>
            <a:prstGeom prst="rect">
              <a:avLst/>
            </a:prstGeom>
            <a:solidFill>
              <a:srgbClr val="FE8000">
                <a:alpha val="60000"/>
              </a:srgbClr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>
              <a:spAutoFit/>
            </a:bodyPr>
            <a:lstStyle/>
            <a:p>
              <a:pPr marL="284163" indent="-284163" fontAlgn="auto">
                <a:spcBef>
                  <a:spcPts val="0"/>
                </a:spcBef>
                <a:spcAft>
                  <a:spcPts val="0"/>
                </a:spcAft>
                <a:buClr>
                  <a:srgbClr val="EE7F00"/>
                </a:buClr>
                <a:defRPr/>
              </a:pPr>
              <a:endParaRPr lang="de-DE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 rot="2501236">
              <a:off x="4182636" y="642568"/>
              <a:ext cx="729089" cy="5954398"/>
            </a:xfrm>
            <a:prstGeom prst="rect">
              <a:avLst/>
            </a:prstGeom>
            <a:solidFill>
              <a:srgbClr val="FE8000">
                <a:alpha val="60000"/>
              </a:srgbClr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>
              <a:spAutoFit/>
            </a:bodyPr>
            <a:lstStyle/>
            <a:p>
              <a:pPr marL="284163" indent="-284163" fontAlgn="auto">
                <a:spcBef>
                  <a:spcPts val="0"/>
                </a:spcBef>
                <a:spcAft>
                  <a:spcPts val="0"/>
                </a:spcAft>
                <a:buClr>
                  <a:srgbClr val="EE7F00"/>
                </a:buClr>
                <a:defRPr/>
              </a:pPr>
              <a:endParaRPr lang="de-DE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 rot="5400000">
              <a:off x="4724903" y="-1197214"/>
              <a:ext cx="724351" cy="5140538"/>
            </a:xfrm>
            <a:prstGeom prst="rect">
              <a:avLst/>
            </a:prstGeom>
            <a:solidFill>
              <a:srgbClr val="FE8000">
                <a:alpha val="60000"/>
              </a:srgbClr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>
              <a:spAutoFit/>
            </a:bodyPr>
            <a:lstStyle/>
            <a:p>
              <a:pPr marL="284163" indent="-284163" fontAlgn="auto">
                <a:spcBef>
                  <a:spcPts val="0"/>
                </a:spcBef>
                <a:spcAft>
                  <a:spcPts val="0"/>
                </a:spcAft>
                <a:buClr>
                  <a:srgbClr val="EE7F00"/>
                </a:buClr>
                <a:defRPr/>
              </a:pPr>
              <a:endParaRPr lang="de-DE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 rot="2359282">
              <a:off x="4408747" y="-184090"/>
              <a:ext cx="729089" cy="8168368"/>
            </a:xfrm>
            <a:prstGeom prst="rect">
              <a:avLst/>
            </a:prstGeom>
            <a:solidFill>
              <a:srgbClr val="FE8000">
                <a:alpha val="60000"/>
              </a:srgbClr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>
              <a:spAutoFit/>
            </a:bodyPr>
            <a:lstStyle/>
            <a:p>
              <a:pPr marL="284163" indent="-284163" fontAlgn="auto">
                <a:spcBef>
                  <a:spcPts val="0"/>
                </a:spcBef>
                <a:spcAft>
                  <a:spcPts val="0"/>
                </a:spcAft>
                <a:buClr>
                  <a:srgbClr val="EE7F00"/>
                </a:buClr>
                <a:defRPr/>
              </a:pPr>
              <a:endParaRPr lang="de-DE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2775" name="Rechteck 7"/>
          <p:cNvSpPr>
            <a:spLocks noChangeArrowheads="1"/>
          </p:cNvSpPr>
          <p:nvPr/>
        </p:nvSpPr>
        <p:spPr bwMode="auto">
          <a:xfrm rot="2310730">
            <a:off x="5688409" y="4156124"/>
            <a:ext cx="307975" cy="465137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>
            <a:lvl1pPr marL="284163" indent="-284163"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None/>
            </a:pPr>
            <a:endParaRPr lang="en-US" altLang="de-DE" sz="1400">
              <a:latin typeface="Verdana" pitchFamily="34" charset="0"/>
            </a:endParaRPr>
          </a:p>
        </p:txBody>
      </p:sp>
      <p:sp>
        <p:nvSpPr>
          <p:cNvPr id="32776" name="Rechteck 8"/>
          <p:cNvSpPr>
            <a:spLocks noChangeArrowheads="1"/>
          </p:cNvSpPr>
          <p:nvPr/>
        </p:nvSpPr>
        <p:spPr bwMode="auto">
          <a:xfrm rot="9660000">
            <a:off x="5231209" y="4087861"/>
            <a:ext cx="376238" cy="465138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>
            <a:lvl1pPr marL="284163" indent="-284163"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None/>
            </a:pPr>
            <a:endParaRPr lang="en-US" altLang="de-DE" sz="1400">
              <a:latin typeface="Verdana" pitchFamily="34" charset="0"/>
            </a:endParaRPr>
          </a:p>
        </p:txBody>
      </p:sp>
      <p:sp>
        <p:nvSpPr>
          <p:cNvPr id="32777" name="Rechteck 9"/>
          <p:cNvSpPr>
            <a:spLocks noChangeArrowheads="1"/>
          </p:cNvSpPr>
          <p:nvPr/>
        </p:nvSpPr>
        <p:spPr bwMode="auto">
          <a:xfrm rot="2340000">
            <a:off x="7404497" y="2043161"/>
            <a:ext cx="184150" cy="465138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>
            <a:lvl1pPr marL="284163" indent="-284163"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None/>
            </a:pPr>
            <a:endParaRPr lang="en-US" altLang="de-DE" sz="1400">
              <a:latin typeface="Verdana" pitchFamily="34" charset="0"/>
            </a:endParaRPr>
          </a:p>
        </p:txBody>
      </p:sp>
      <p:sp>
        <p:nvSpPr>
          <p:cNvPr id="32778" name="Rechteck 10"/>
          <p:cNvSpPr>
            <a:spLocks noChangeArrowheads="1"/>
          </p:cNvSpPr>
          <p:nvPr/>
        </p:nvSpPr>
        <p:spPr bwMode="auto">
          <a:xfrm rot="5400000">
            <a:off x="7241778" y="1759792"/>
            <a:ext cx="185738" cy="415925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>
            <a:lvl1pPr marL="284163" indent="-284163"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None/>
            </a:pPr>
            <a:endParaRPr lang="en-US" altLang="de-DE" sz="1400">
              <a:latin typeface="Verdana" pitchFamily="34" charset="0"/>
            </a:endParaRPr>
          </a:p>
        </p:txBody>
      </p:sp>
      <p:grpSp>
        <p:nvGrpSpPr>
          <p:cNvPr id="3" name="Gruppieren 41"/>
          <p:cNvGrpSpPr>
            <a:grpSpLocks/>
          </p:cNvGrpSpPr>
          <p:nvPr/>
        </p:nvGrpSpPr>
        <p:grpSpPr bwMode="auto">
          <a:xfrm>
            <a:off x="1357290" y="1785926"/>
            <a:ext cx="3290904" cy="3468700"/>
            <a:chOff x="913448" y="1655017"/>
            <a:chExt cx="4491688" cy="4494620"/>
          </a:xfrm>
        </p:grpSpPr>
        <p:grpSp>
          <p:nvGrpSpPr>
            <p:cNvPr id="4" name="Gruppieren 42"/>
            <p:cNvGrpSpPr>
              <a:grpSpLocks noChangeAspect="1"/>
            </p:cNvGrpSpPr>
            <p:nvPr/>
          </p:nvGrpSpPr>
          <p:grpSpPr bwMode="auto">
            <a:xfrm>
              <a:off x="913448" y="1655017"/>
              <a:ext cx="4491688" cy="4494620"/>
              <a:chOff x="700503" y="1610126"/>
              <a:chExt cx="5868000" cy="5871831"/>
            </a:xfrm>
          </p:grpSpPr>
          <p:sp>
            <p:nvSpPr>
              <p:cNvPr id="47" name="Kreis 46"/>
              <p:cNvSpPr/>
              <p:nvPr/>
            </p:nvSpPr>
            <p:spPr bwMode="auto">
              <a:xfrm>
                <a:off x="700503" y="1613292"/>
                <a:ext cx="5868000" cy="5868665"/>
              </a:xfrm>
              <a:prstGeom prst="pie">
                <a:avLst>
                  <a:gd name="adj1" fmla="val 10810713"/>
                  <a:gd name="adj2" fmla="val 162000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anchor="ctr"/>
              <a:lstStyle/>
              <a:p>
                <a:pPr marL="284163" indent="-284163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EE7F00"/>
                  </a:buClr>
                  <a:defRPr/>
                </a:pPr>
                <a:endParaRPr lang="de-DE" dirty="0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grpSp>
            <p:nvGrpSpPr>
              <p:cNvPr id="5" name="Gruppieren 47"/>
              <p:cNvGrpSpPr>
                <a:grpSpLocks/>
              </p:cNvGrpSpPr>
              <p:nvPr/>
            </p:nvGrpSpPr>
            <p:grpSpPr bwMode="auto">
              <a:xfrm>
                <a:off x="700503" y="1610126"/>
                <a:ext cx="5508000" cy="5503518"/>
                <a:chOff x="700503" y="1618439"/>
                <a:chExt cx="5508000" cy="5503518"/>
              </a:xfrm>
            </p:grpSpPr>
            <p:sp>
              <p:nvSpPr>
                <p:cNvPr id="49" name="Kreis 48"/>
                <p:cNvSpPr/>
                <p:nvPr/>
              </p:nvSpPr>
              <p:spPr bwMode="auto">
                <a:xfrm>
                  <a:off x="1060912" y="1973156"/>
                  <a:ext cx="5147181" cy="5149729"/>
                </a:xfrm>
                <a:prstGeom prst="pie">
                  <a:avLst>
                    <a:gd name="adj1" fmla="val 10810713"/>
                    <a:gd name="adj2" fmla="val 16200000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anchor="ctr"/>
                <a:lstStyle/>
                <a:p>
                  <a:pPr marL="284163" indent="-284163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EE7F00"/>
                    </a:buClr>
                    <a:defRPr/>
                  </a:pPr>
                  <a:endParaRPr lang="de-DE" dirty="0">
                    <a:solidFill>
                      <a:srgbClr val="000000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50" name="Kreis 49"/>
                <p:cNvSpPr/>
                <p:nvPr/>
              </p:nvSpPr>
              <p:spPr bwMode="auto">
                <a:xfrm>
                  <a:off x="1421318" y="2334207"/>
                  <a:ext cx="4426368" cy="4427627"/>
                </a:xfrm>
                <a:prstGeom prst="pie">
                  <a:avLst>
                    <a:gd name="adj1" fmla="val 10810713"/>
                    <a:gd name="adj2" fmla="val 16200000"/>
                  </a:avLst>
                </a:prstGeom>
                <a:solidFill>
                  <a:srgbClr val="FE80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anchor="ctr"/>
                <a:lstStyle/>
                <a:p>
                  <a:pPr marL="284163" indent="-284163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EE7F00"/>
                    </a:buClr>
                    <a:defRPr/>
                  </a:pPr>
                  <a:endParaRPr lang="de-DE" sz="1600" dirty="0">
                    <a:solidFill>
                      <a:srgbClr val="000000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51" name="Kreis 50"/>
                <p:cNvSpPr/>
                <p:nvPr/>
              </p:nvSpPr>
              <p:spPr bwMode="auto">
                <a:xfrm>
                  <a:off x="2142134" y="3053141"/>
                  <a:ext cx="2984737" cy="2989756"/>
                </a:xfrm>
                <a:prstGeom prst="pie">
                  <a:avLst>
                    <a:gd name="adj1" fmla="val 10810713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anchor="ctr"/>
                <a:lstStyle/>
                <a:p>
                  <a:pPr marL="284163" indent="-284163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EE7F00"/>
                    </a:buClr>
                    <a:defRPr/>
                  </a:pPr>
                  <a:endParaRPr lang="de-DE" dirty="0">
                    <a:solidFill>
                      <a:srgbClr val="000000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52" name="Kreis 51"/>
                <p:cNvSpPr/>
                <p:nvPr/>
              </p:nvSpPr>
              <p:spPr bwMode="auto">
                <a:xfrm>
                  <a:off x="2499043" y="3414192"/>
                  <a:ext cx="2267420" cy="2267654"/>
                </a:xfrm>
                <a:prstGeom prst="pie">
                  <a:avLst>
                    <a:gd name="adj1" fmla="val 10810713"/>
                    <a:gd name="adj2" fmla="val 16200000"/>
                  </a:avLst>
                </a:prstGeom>
                <a:solidFill>
                  <a:schemeClr val="accent2">
                    <a:lumMod val="5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anchor="ctr"/>
                <a:lstStyle/>
                <a:p>
                  <a:pPr marL="284163" indent="-284163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EE7F00"/>
                    </a:buClr>
                    <a:defRPr/>
                  </a:pPr>
                  <a:endParaRPr lang="de-DE" dirty="0">
                    <a:solidFill>
                      <a:srgbClr val="000000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53" name="Kreis 52"/>
                <p:cNvSpPr/>
                <p:nvPr/>
              </p:nvSpPr>
              <p:spPr bwMode="auto">
                <a:xfrm>
                  <a:off x="2869948" y="3778411"/>
                  <a:ext cx="1546604" cy="1548718"/>
                </a:xfrm>
                <a:prstGeom prst="pie">
                  <a:avLst>
                    <a:gd name="adj1" fmla="val 10810713"/>
                    <a:gd name="adj2" fmla="val 16200000"/>
                  </a:avLst>
                </a:prstGeom>
                <a:solidFill>
                  <a:schemeClr val="bg1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anchor="ctr"/>
                <a:lstStyle/>
                <a:p>
                  <a:pPr marL="284163" indent="-284163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EE7F00"/>
                    </a:buClr>
                    <a:defRPr/>
                  </a:pPr>
                  <a:endParaRPr lang="de-DE" dirty="0">
                    <a:solidFill>
                      <a:srgbClr val="000000"/>
                    </a:solidFill>
                    <a:latin typeface="+mn-lt"/>
                    <a:cs typeface="+mn-cs"/>
                  </a:endParaRPr>
                </a:p>
              </p:txBody>
            </p:sp>
            <p:grpSp>
              <p:nvGrpSpPr>
                <p:cNvPr id="6" name="Gruppieren 53"/>
                <p:cNvGrpSpPr>
                  <a:grpSpLocks/>
                </p:cNvGrpSpPr>
                <p:nvPr/>
              </p:nvGrpSpPr>
              <p:grpSpPr bwMode="auto">
                <a:xfrm>
                  <a:off x="700503" y="1618439"/>
                  <a:ext cx="3517391" cy="3509078"/>
                  <a:chOff x="700503" y="1618439"/>
                  <a:chExt cx="3517391" cy="3509078"/>
                </a:xfrm>
              </p:grpSpPr>
              <p:sp>
                <p:nvSpPr>
                  <p:cNvPr id="32796" name="Rechteck 54"/>
                  <p:cNvSpPr>
                    <a:spLocks noChangeAspect="1"/>
                  </p:cNvSpPr>
                  <p:nvPr/>
                </p:nvSpPr>
                <p:spPr bwMode="auto">
                  <a:xfrm>
                    <a:off x="3629370" y="1618439"/>
                    <a:ext cx="588524" cy="2160000"/>
                  </a:xfrm>
                  <a:prstGeom prst="rect">
                    <a:avLst/>
                  </a:prstGeom>
                  <a:solidFill>
                    <a:srgbClr val="FE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algn="ctr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 anchorCtr="1"/>
                  <a:lstStyle>
                    <a:lvl1pPr marL="284163" indent="-284163" eaLnBrk="0" hangingPunct="0">
                      <a:spcAft>
                        <a:spcPts val="600"/>
                      </a:spcAft>
                      <a:buClr>
                        <a:schemeClr val="accent1"/>
                      </a:buClr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Aft>
                        <a:spcPts val="600"/>
                      </a:spcAft>
                      <a:buClr>
                        <a:srgbClr val="B4AF9B"/>
                      </a:buClr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Aft>
                        <a:spcPct val="0"/>
                      </a:spcAft>
                      <a:buClr>
                        <a:srgbClr val="EE7F00"/>
                      </a:buClr>
                      <a:buSzTx/>
                      <a:buFontTx/>
                      <a:buNone/>
                    </a:pPr>
                    <a:endParaRPr lang="de-DE" altLang="de-DE" sz="8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797" name="Rechteck 55"/>
                  <p:cNvSpPr>
                    <a:spLocks noChangeAspect="1"/>
                  </p:cNvSpPr>
                  <p:nvPr/>
                </p:nvSpPr>
                <p:spPr bwMode="auto">
                  <a:xfrm rot="5400000">
                    <a:off x="1486241" y="3753255"/>
                    <a:ext cx="588524" cy="2160000"/>
                  </a:xfrm>
                  <a:prstGeom prst="rect">
                    <a:avLst/>
                  </a:prstGeom>
                  <a:solidFill>
                    <a:srgbClr val="FE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algn="ctr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 anchorCtr="1"/>
                  <a:lstStyle>
                    <a:lvl1pPr marL="284163" indent="-284163" eaLnBrk="0" hangingPunct="0">
                      <a:spcAft>
                        <a:spcPts val="600"/>
                      </a:spcAft>
                      <a:buClr>
                        <a:schemeClr val="accent1"/>
                      </a:buClr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Aft>
                        <a:spcPts val="600"/>
                      </a:spcAft>
                      <a:buClr>
                        <a:srgbClr val="B4AF9B"/>
                      </a:buClr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Aft>
                        <a:spcPct val="0"/>
                      </a:spcAft>
                      <a:buClr>
                        <a:srgbClr val="EE7F00"/>
                      </a:buClr>
                      <a:buSzTx/>
                      <a:buFontTx/>
                      <a:buNone/>
                    </a:pPr>
                    <a:endParaRPr lang="de-DE" altLang="de-D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798" name="Textfeld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33675" y="2626720"/>
                    <a:ext cx="670448" cy="2455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>
                    <a:spAutoFit/>
                  </a:bodyPr>
                  <a:lstStyle>
                    <a:lvl1pPr eaLnBrk="0" hangingPunct="0">
                      <a:spcAft>
                        <a:spcPts val="600"/>
                      </a:spcAft>
                      <a:buClr>
                        <a:schemeClr val="accent1"/>
                      </a:buClr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Aft>
                        <a:spcPts val="600"/>
                      </a:spcAft>
                      <a:buClr>
                        <a:srgbClr val="B4AF9B"/>
                      </a:buClr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Aft>
                        <a:spcPct val="0"/>
                      </a:spcAft>
                      <a:buClr>
                        <a:srgbClr val="EE7F00"/>
                      </a:buClr>
                      <a:buSzTx/>
                      <a:buFontTx/>
                      <a:buNone/>
                    </a:pPr>
                    <a:r>
                      <a:rPr lang="de-DE" altLang="de-DE" sz="800" b="1">
                        <a:solidFill>
                          <a:srgbClr val="FFFFFF"/>
                        </a:solidFill>
                      </a:rPr>
                      <a:t>100 %</a:t>
                    </a:r>
                  </a:p>
                </p:txBody>
              </p:sp>
              <p:sp>
                <p:nvSpPr>
                  <p:cNvPr id="32799" name="Textfeld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96093" y="4764005"/>
                    <a:ext cx="925507" cy="2762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>
                    <a:spAutoFit/>
                  </a:bodyPr>
                  <a:lstStyle>
                    <a:lvl1pPr eaLnBrk="0" hangingPunct="0">
                      <a:spcAft>
                        <a:spcPts val="600"/>
                      </a:spcAft>
                      <a:buClr>
                        <a:schemeClr val="accent1"/>
                      </a:buClr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Aft>
                        <a:spcPts val="600"/>
                      </a:spcAft>
                      <a:buClr>
                        <a:srgbClr val="B4AF9B"/>
                      </a:buClr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SzPct val="100000"/>
                      <a:buFont typeface="Wingdings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Aft>
                        <a:spcPct val="0"/>
                      </a:spcAft>
                      <a:buClr>
                        <a:srgbClr val="EE7F00"/>
                      </a:buClr>
                      <a:buSzTx/>
                      <a:buFontTx/>
                      <a:buNone/>
                    </a:pPr>
                    <a:r>
                      <a:rPr lang="de-DE" altLang="de-DE" sz="900" b="1">
                        <a:solidFill>
                          <a:srgbClr val="FFFFFF"/>
                        </a:solidFill>
                      </a:rPr>
                      <a:t>100 %</a:t>
                    </a:r>
                  </a:p>
                </p:txBody>
              </p:sp>
              <p:sp>
                <p:nvSpPr>
                  <p:cNvPr id="59" name="Textfeld 58"/>
                  <p:cNvSpPr txBox="1"/>
                  <p:nvPr/>
                </p:nvSpPr>
                <p:spPr>
                  <a:xfrm>
                    <a:off x="2139416" y="3043296"/>
                    <a:ext cx="669855" cy="245564"/>
                  </a:xfrm>
                  <a:prstGeom prst="rect">
                    <a:avLst/>
                  </a:prstGeom>
                  <a:noFill/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spPr>
                <p:txBody>
                  <a:bodyPr lIns="0" tIns="0" rIns="0" bIns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EE7F00"/>
                      </a:buClr>
                      <a:defRPr/>
                    </a:pPr>
                    <a:r>
                      <a:rPr lang="de-DE" sz="800" b="1" dirty="0">
                        <a:solidFill>
                          <a:srgbClr val="FFFFFF"/>
                        </a:solidFill>
                        <a:latin typeface="+mn-lt"/>
                        <a:cs typeface="+mn-cs"/>
                      </a:rPr>
                      <a:t>100 %</a:t>
                    </a:r>
                  </a:p>
                </p:txBody>
              </p:sp>
              <p:sp>
                <p:nvSpPr>
                  <p:cNvPr id="60" name="Textfeld 59"/>
                  <p:cNvSpPr txBox="1"/>
                  <p:nvPr/>
                </p:nvSpPr>
                <p:spPr>
                  <a:xfrm>
                    <a:off x="2491085" y="3351624"/>
                    <a:ext cx="789198" cy="245564"/>
                  </a:xfrm>
                  <a:prstGeom prst="rect">
                    <a:avLst/>
                  </a:prstGeom>
                  <a:noFill/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spPr>
                <p:txBody>
                  <a:bodyPr lIns="0" tIns="0" rIns="0" bIns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EE7F00"/>
                      </a:buClr>
                      <a:defRPr/>
                    </a:pPr>
                    <a:r>
                      <a:rPr lang="de-DE" sz="800" b="1" dirty="0">
                        <a:solidFill>
                          <a:schemeClr val="bg1"/>
                        </a:solidFill>
                        <a:latin typeface="+mn-lt"/>
                        <a:cs typeface="+mn-cs"/>
                      </a:rPr>
                      <a:t>130 %</a:t>
                    </a:r>
                  </a:p>
                </p:txBody>
              </p:sp>
              <p:sp>
                <p:nvSpPr>
                  <p:cNvPr id="61" name="Textfeld 60"/>
                  <p:cNvSpPr txBox="1"/>
                  <p:nvPr/>
                </p:nvSpPr>
                <p:spPr>
                  <a:xfrm>
                    <a:off x="2715912" y="3594918"/>
                    <a:ext cx="877457" cy="245564"/>
                  </a:xfrm>
                  <a:prstGeom prst="rect">
                    <a:avLst/>
                  </a:prstGeom>
                  <a:noFill/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spPr>
                <p:txBody>
                  <a:bodyPr lIns="0" tIns="0" rIns="0" bIns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EE7F00"/>
                      </a:buClr>
                      <a:defRPr/>
                    </a:pPr>
                    <a:r>
                      <a:rPr lang="de-DE" sz="800" b="1" dirty="0">
                        <a:solidFill>
                          <a:schemeClr val="bg1"/>
                        </a:solidFill>
                        <a:latin typeface="+mn-lt"/>
                        <a:cs typeface="+mn-cs"/>
                      </a:rPr>
                      <a:t>160 %</a:t>
                    </a:r>
                  </a:p>
                </p:txBody>
              </p:sp>
              <p:sp>
                <p:nvSpPr>
                  <p:cNvPr id="62" name="Textfeld 61"/>
                  <p:cNvSpPr txBox="1"/>
                  <p:nvPr/>
                </p:nvSpPr>
                <p:spPr>
                  <a:xfrm>
                    <a:off x="1801978" y="2630241"/>
                    <a:ext cx="564371" cy="245564"/>
                  </a:xfrm>
                  <a:prstGeom prst="rect">
                    <a:avLst/>
                  </a:prstGeom>
                  <a:noFill/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spPr>
                <p:txBody>
                  <a:bodyPr lIns="0" tIns="0" rIns="0" bIns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EE7F00"/>
                      </a:buClr>
                      <a:defRPr/>
                    </a:pPr>
                    <a:r>
                      <a:rPr lang="de-DE" sz="800" b="1" dirty="0">
                        <a:solidFill>
                          <a:srgbClr val="FFFFFF">
                            <a:lumMod val="65000"/>
                          </a:srgbClr>
                        </a:solidFill>
                        <a:latin typeface="+mn-lt"/>
                        <a:cs typeface="+mn-cs"/>
                      </a:rPr>
                      <a:t>70 %</a:t>
                    </a:r>
                  </a:p>
                </p:txBody>
              </p:sp>
              <p:sp>
                <p:nvSpPr>
                  <p:cNvPr id="63" name="Textfeld 62"/>
                  <p:cNvSpPr txBox="1"/>
                  <p:nvPr/>
                </p:nvSpPr>
                <p:spPr>
                  <a:xfrm>
                    <a:off x="1540391" y="2357232"/>
                    <a:ext cx="564371" cy="245564"/>
                  </a:xfrm>
                  <a:prstGeom prst="rect">
                    <a:avLst/>
                  </a:prstGeom>
                  <a:noFill/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spPr>
                <p:txBody>
                  <a:bodyPr lIns="0" tIns="0" rIns="0" bIns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EE7F00"/>
                      </a:buClr>
                      <a:defRPr/>
                    </a:pPr>
                    <a:r>
                      <a:rPr lang="de-DE" sz="800" b="1" dirty="0">
                        <a:solidFill>
                          <a:srgbClr val="FFFFFF">
                            <a:lumMod val="50000"/>
                          </a:srgbClr>
                        </a:solidFill>
                        <a:latin typeface="+mn-lt"/>
                        <a:cs typeface="+mn-cs"/>
                      </a:rPr>
                      <a:t>40 %</a:t>
                    </a:r>
                  </a:p>
                </p:txBody>
              </p:sp>
            </p:grpSp>
          </p:grpSp>
        </p:grpSp>
        <p:grpSp>
          <p:nvGrpSpPr>
            <p:cNvPr id="7" name="Gruppieren 43"/>
            <p:cNvGrpSpPr>
              <a:grpSpLocks noChangeAspect="1"/>
            </p:cNvGrpSpPr>
            <p:nvPr/>
          </p:nvGrpSpPr>
          <p:grpSpPr bwMode="auto">
            <a:xfrm>
              <a:off x="1137766" y="3956749"/>
              <a:ext cx="1201923" cy="1230241"/>
              <a:chOff x="2785748" y="4373579"/>
              <a:chExt cx="1614442" cy="1652479"/>
            </a:xfrm>
          </p:grpSpPr>
          <p:sp>
            <p:nvSpPr>
              <p:cNvPr id="45" name="Flussdiagramm: Alternativer Prozess 44"/>
              <p:cNvSpPr/>
              <p:nvPr/>
            </p:nvSpPr>
            <p:spPr bwMode="auto">
              <a:xfrm>
                <a:off x="3275929" y="5251327"/>
                <a:ext cx="550446" cy="775008"/>
              </a:xfrm>
              <a:prstGeom prst="flowChartAlternateProcess">
                <a:avLst/>
              </a:prstGeom>
              <a:solidFill>
                <a:schemeClr val="bg2">
                  <a:lumMod val="50000"/>
                  <a:alpha val="38824"/>
                </a:schemeClr>
              </a:solidFill>
              <a:ln w="127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284163" indent="-284163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EE7F00"/>
                  </a:buClr>
                  <a:defRPr/>
                </a:pPr>
                <a:endParaRPr lang="de-DE" dirty="0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46" name="Diagonaler Streifen 45"/>
              <p:cNvSpPr/>
              <p:nvPr/>
            </p:nvSpPr>
            <p:spPr bwMode="auto">
              <a:xfrm rot="18939008" flipV="1">
                <a:off x="2786645" y="4372116"/>
                <a:ext cx="1611759" cy="1436045"/>
              </a:xfrm>
              <a:prstGeom prst="diagStripe">
                <a:avLst>
                  <a:gd name="adj" fmla="val 87647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284163" indent="-284163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EE7F00"/>
                  </a:buClr>
                  <a:defRPr/>
                </a:pPr>
                <a:endParaRPr lang="de-DE" dirty="0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2780" name="Textfeld 63"/>
          <p:cNvSpPr txBox="1">
            <a:spLocks noChangeArrowheads="1"/>
          </p:cNvSpPr>
          <p:nvPr/>
        </p:nvSpPr>
        <p:spPr bwMode="auto">
          <a:xfrm>
            <a:off x="928662" y="5286388"/>
            <a:ext cx="259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800" b="1" dirty="0" err="1" smtClean="0"/>
              <a:t>Aplicación</a:t>
            </a:r>
            <a:r>
              <a:rPr lang="en-US" altLang="de-DE" sz="2800" b="1" dirty="0" smtClean="0"/>
              <a:t> </a:t>
            </a:r>
            <a:r>
              <a:rPr lang="en-US" altLang="de-DE" sz="2800" b="1" dirty="0" err="1" smtClean="0"/>
              <a:t>en</a:t>
            </a:r>
            <a:r>
              <a:rPr lang="en-US" altLang="de-DE" sz="2800" b="1" dirty="0" smtClean="0"/>
              <a:t> </a:t>
            </a:r>
            <a:r>
              <a:rPr lang="en-US" altLang="de-DE" sz="2800" b="1" dirty="0" err="1" smtClean="0"/>
              <a:t>curvas</a:t>
            </a:r>
            <a:endParaRPr lang="en-US" altLang="de-DE" sz="2800" b="1" dirty="0"/>
          </a:p>
        </p:txBody>
      </p:sp>
      <p:sp>
        <p:nvSpPr>
          <p:cNvPr id="32781" name="Textfeld 64"/>
          <p:cNvSpPr txBox="1">
            <a:spLocks noChangeArrowheads="1"/>
          </p:cNvSpPr>
          <p:nvPr/>
        </p:nvSpPr>
        <p:spPr bwMode="auto">
          <a:xfrm>
            <a:off x="5072066" y="4929198"/>
            <a:ext cx="26479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800" b="1" dirty="0" err="1" smtClean="0">
                <a:solidFill>
                  <a:srgbClr val="000000"/>
                </a:solidFill>
              </a:rPr>
              <a:t>Surcos</a:t>
            </a:r>
            <a:r>
              <a:rPr lang="en-US" altLang="de-DE" sz="2800" b="1" dirty="0" smtClean="0">
                <a:solidFill>
                  <a:srgbClr val="000000"/>
                </a:solidFill>
              </a:rPr>
              <a:t> </a:t>
            </a:r>
            <a:r>
              <a:rPr lang="en-US" altLang="de-DE" sz="2800" b="1" dirty="0" err="1" smtClean="0">
                <a:solidFill>
                  <a:srgbClr val="000000"/>
                </a:solidFill>
              </a:rPr>
              <a:t>doblados</a:t>
            </a:r>
            <a:endParaRPr lang="en-US" altLang="de-DE" sz="28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800" b="1" dirty="0">
                <a:solidFill>
                  <a:srgbClr val="000000"/>
                </a:solidFill>
              </a:rPr>
              <a:t>o</a:t>
            </a:r>
            <a:r>
              <a:rPr lang="en-US" altLang="de-DE" sz="2800" b="1" dirty="0" smtClean="0">
                <a:solidFill>
                  <a:srgbClr val="000000"/>
                </a:solidFill>
              </a:rPr>
              <a:t> </a:t>
            </a:r>
            <a:r>
              <a:rPr lang="en-US" altLang="de-DE" sz="2800" b="1" dirty="0" err="1" smtClean="0">
                <a:solidFill>
                  <a:srgbClr val="000000"/>
                </a:solidFill>
              </a:rPr>
              <a:t>montados</a:t>
            </a:r>
            <a:endParaRPr lang="en-US" altLang="de-DE" sz="2800" b="1" dirty="0">
              <a:solidFill>
                <a:srgbClr val="000000"/>
              </a:solidFill>
            </a:endParaRPr>
          </a:p>
        </p:txBody>
      </p:sp>
      <p:sp>
        <p:nvSpPr>
          <p:cNvPr id="5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9750" y="6561348"/>
            <a:ext cx="3492190" cy="180020"/>
          </a:xfrm>
        </p:spPr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KWS </a:t>
            </a:r>
            <a:r>
              <a:rPr lang="en-GB" dirty="0" err="1" smtClean="0">
                <a:solidFill>
                  <a:prstClr val="black"/>
                </a:solidFill>
              </a:rPr>
              <a:t>Semillas</a:t>
            </a:r>
            <a:r>
              <a:rPr lang="en-GB" dirty="0" smtClean="0">
                <a:solidFill>
                  <a:prstClr val="black"/>
                </a:solidFill>
              </a:rPr>
              <a:t> Ibérica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6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2325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1332" y="152636"/>
            <a:ext cx="7561262" cy="900100"/>
          </a:xfrm>
        </p:spPr>
        <p:txBody>
          <a:bodyPr/>
          <a:lstStyle/>
          <a:p>
            <a:r>
              <a:rPr lang="en-GB" dirty="0" err="1" smtClean="0"/>
              <a:t>Comparativa</a:t>
            </a:r>
            <a:r>
              <a:rPr lang="en-GB" dirty="0" smtClean="0"/>
              <a:t> de </a:t>
            </a:r>
            <a:r>
              <a:rPr lang="en-GB" dirty="0" err="1" smtClean="0"/>
              <a:t>tratamientos</a:t>
            </a:r>
            <a:r>
              <a:rPr lang="en-GB" dirty="0" smtClean="0"/>
              <a:t> 2018</a:t>
            </a:r>
            <a:r>
              <a:rPr lang="en-GB" dirty="0"/>
              <a:t/>
            </a:r>
            <a:br>
              <a:rPr lang="en-GB" dirty="0"/>
            </a:br>
            <a:r>
              <a:rPr lang="en-GB" sz="2000" dirty="0" err="1" smtClean="0">
                <a:latin typeface="+mn-lt"/>
              </a:rPr>
              <a:t>herbicida</a:t>
            </a:r>
            <a:r>
              <a:rPr lang="en-GB" sz="2000" dirty="0" smtClean="0">
                <a:latin typeface="+mn-lt"/>
              </a:rPr>
              <a:t> </a:t>
            </a:r>
            <a:r>
              <a:rPr lang="en-GB" sz="2000" dirty="0" err="1" smtClean="0">
                <a:latin typeface="+mn-lt"/>
              </a:rPr>
              <a:t>convencional</a:t>
            </a:r>
            <a:r>
              <a:rPr lang="en-GB" sz="2000" dirty="0" smtClean="0">
                <a:latin typeface="+mn-lt"/>
              </a:rPr>
              <a:t> vs CONVISO</a:t>
            </a:r>
            <a:r>
              <a:rPr lang="en-GB" sz="2000" baseline="30000" dirty="0" smtClean="0">
                <a:latin typeface="+mn-lt"/>
                <a:cs typeface="Arial" panose="020B0604020202020204" pitchFamily="34" charset="0"/>
              </a:rPr>
              <a:t>®</a:t>
            </a:r>
            <a:r>
              <a:rPr lang="en-GB" sz="2000" dirty="0" smtClean="0">
                <a:latin typeface="+mn-lt"/>
                <a:cs typeface="Arial" panose="020B0604020202020204" pitchFamily="34" charset="0"/>
              </a:rPr>
              <a:t> ONE</a:t>
            </a:r>
            <a:endParaRPr lang="es-ES" sz="2000" dirty="0">
              <a:latin typeface="+mn-lt"/>
            </a:endParaRPr>
          </a:p>
        </p:txBody>
      </p:sp>
      <p:cxnSp>
        <p:nvCxnSpPr>
          <p:cNvPr id="8" name="Gerade Verbindung 8"/>
          <p:cNvCxnSpPr/>
          <p:nvPr/>
        </p:nvCxnSpPr>
        <p:spPr>
          <a:xfrm>
            <a:off x="358775" y="1412875"/>
            <a:ext cx="8426450" cy="784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9"/>
          <p:cNvSpPr txBox="1"/>
          <p:nvPr/>
        </p:nvSpPr>
        <p:spPr>
          <a:xfrm>
            <a:off x="358775" y="1486247"/>
            <a:ext cx="8245475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/>
            <a:r>
              <a:rPr lang="en-US" sz="1400" b="1" dirty="0" smtClean="0">
                <a:solidFill>
                  <a:prstClr val="black"/>
                </a:solidFill>
              </a:rPr>
              <a:t>Media</a:t>
            </a:r>
          </a:p>
          <a:p>
            <a:pPr lvl="0"/>
            <a:r>
              <a:rPr lang="en-US" sz="1400" b="1" dirty="0" smtClean="0">
                <a:solidFill>
                  <a:prstClr val="black"/>
                </a:solidFill>
              </a:rPr>
              <a:t> % IEA</a:t>
            </a:r>
            <a:endParaRPr lang="en-US" sz="1000" dirty="0">
              <a:solidFill>
                <a:prstClr val="black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97621933"/>
              </p:ext>
            </p:extLst>
          </p:nvPr>
        </p:nvGraphicFramePr>
        <p:xfrm>
          <a:off x="539552" y="1988840"/>
          <a:ext cx="770485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380312" y="2708920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err="1" smtClean="0"/>
              <a:t>Herb</a:t>
            </a:r>
            <a:r>
              <a:rPr lang="es-ES_tradnl" sz="1600" dirty="0" smtClean="0"/>
              <a:t>. CONVISO</a:t>
            </a:r>
            <a:endParaRPr lang="es-ES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7380312" y="321239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err="1" smtClean="0"/>
              <a:t>Herb</a:t>
            </a:r>
            <a:r>
              <a:rPr lang="es-ES_tradnl" sz="1600" dirty="0" smtClean="0"/>
              <a:t>. NORMAL</a:t>
            </a:r>
            <a:endParaRPr lang="es-ES" sz="1600" dirty="0"/>
          </a:p>
        </p:txBody>
      </p:sp>
      <p:pic>
        <p:nvPicPr>
          <p:cNvPr id="11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4500562" y="1538575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0000"/>
                </a:solidFill>
              </a:rPr>
              <a:t>Año 2018 Misma Variedad</a:t>
            </a:r>
            <a:endParaRPr lang="es-ES" sz="2400" dirty="0">
              <a:solidFill>
                <a:srgbClr val="FF0000"/>
              </a:solidFill>
            </a:endParaRPr>
          </a:p>
        </p:txBody>
      </p:sp>
      <p:grpSp>
        <p:nvGrpSpPr>
          <p:cNvPr id="4" name="23 Grupo"/>
          <p:cNvGrpSpPr/>
          <p:nvPr/>
        </p:nvGrpSpPr>
        <p:grpSpPr>
          <a:xfrm>
            <a:off x="4500562" y="2883622"/>
            <a:ext cx="3571900" cy="1947879"/>
            <a:chOff x="4500562" y="2883622"/>
            <a:chExt cx="3571900" cy="1947879"/>
          </a:xfrm>
        </p:grpSpPr>
        <p:sp>
          <p:nvSpPr>
            <p:cNvPr id="13" name="12 CuadroTexto"/>
            <p:cNvSpPr txBox="1"/>
            <p:nvPr/>
          </p:nvSpPr>
          <p:spPr>
            <a:xfrm>
              <a:off x="5438780" y="4000504"/>
              <a:ext cx="26336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smtClean="0">
                  <a:solidFill>
                    <a:srgbClr val="FF0000"/>
                  </a:solidFill>
                </a:rPr>
                <a:t>Hierbas </a:t>
              </a:r>
              <a:r>
                <a:rPr lang="es-ES" sz="2400" dirty="0" smtClean="0">
                  <a:solidFill>
                    <a:srgbClr val="FF0000"/>
                  </a:solidFill>
                </a:rPr>
                <a:t>Difíciles</a:t>
              </a:r>
            </a:p>
            <a:p>
              <a:r>
                <a:rPr lang="es-ES" sz="2400" dirty="0" smtClean="0">
                  <a:solidFill>
                    <a:srgbClr val="FF0000"/>
                  </a:solidFill>
                </a:rPr>
                <a:t>Recupera 12%</a:t>
              </a:r>
              <a:endParaRPr lang="es-ES" sz="2400" dirty="0">
                <a:solidFill>
                  <a:srgbClr val="FF0000"/>
                </a:solidFill>
              </a:endParaRPr>
            </a:p>
          </p:txBody>
        </p:sp>
        <p:sp>
          <p:nvSpPr>
            <p:cNvPr id="15" name="14 Flecha arriba y abajo"/>
            <p:cNvSpPr/>
            <p:nvPr/>
          </p:nvSpPr>
          <p:spPr>
            <a:xfrm>
              <a:off x="4500562" y="2883622"/>
              <a:ext cx="285752" cy="857256"/>
            </a:xfrm>
            <a:prstGeom prst="up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  <p:cxnSp>
          <p:nvCxnSpPr>
            <p:cNvPr id="17" name="16 Conector recto"/>
            <p:cNvCxnSpPr>
              <a:endCxn id="13" idx="1"/>
            </p:cNvCxnSpPr>
            <p:nvPr/>
          </p:nvCxnSpPr>
          <p:spPr>
            <a:xfrm>
              <a:off x="4786315" y="3357561"/>
              <a:ext cx="652465" cy="1058442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22 Grupo"/>
          <p:cNvGrpSpPr/>
          <p:nvPr/>
        </p:nvGrpSpPr>
        <p:grpSpPr>
          <a:xfrm>
            <a:off x="1480980" y="3201623"/>
            <a:ext cx="3474336" cy="1908719"/>
            <a:chOff x="1480980" y="3201623"/>
            <a:chExt cx="3474336" cy="1908719"/>
          </a:xfrm>
        </p:grpSpPr>
        <p:sp>
          <p:nvSpPr>
            <p:cNvPr id="20" name="19 CuadroTexto"/>
            <p:cNvSpPr txBox="1"/>
            <p:nvPr/>
          </p:nvSpPr>
          <p:spPr>
            <a:xfrm>
              <a:off x="2321634" y="4279345"/>
              <a:ext cx="26336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smtClean="0">
                  <a:solidFill>
                    <a:srgbClr val="FF0000"/>
                  </a:solidFill>
                </a:rPr>
                <a:t>Pocas </a:t>
              </a:r>
              <a:r>
                <a:rPr lang="es-ES" sz="2400" dirty="0" smtClean="0">
                  <a:solidFill>
                    <a:srgbClr val="FF0000"/>
                  </a:solidFill>
                </a:rPr>
                <a:t>Hierbas</a:t>
              </a:r>
            </a:p>
            <a:p>
              <a:r>
                <a:rPr lang="es-ES" sz="2400" dirty="0" smtClean="0">
                  <a:solidFill>
                    <a:srgbClr val="FF0000"/>
                  </a:solidFill>
                </a:rPr>
                <a:t>Recupera 5%</a:t>
              </a:r>
              <a:endParaRPr lang="es-ES" sz="2400" dirty="0">
                <a:solidFill>
                  <a:srgbClr val="FF0000"/>
                </a:solidFill>
              </a:endParaRPr>
            </a:p>
          </p:txBody>
        </p:sp>
        <p:sp>
          <p:nvSpPr>
            <p:cNvPr id="21" name="20 Flecha arriba y abajo"/>
            <p:cNvSpPr/>
            <p:nvPr/>
          </p:nvSpPr>
          <p:spPr>
            <a:xfrm>
              <a:off x="1480980" y="3201623"/>
              <a:ext cx="285752" cy="493154"/>
            </a:xfrm>
            <a:prstGeom prst="up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  <p:cxnSp>
          <p:nvCxnSpPr>
            <p:cNvPr id="22" name="21 Conector recto"/>
            <p:cNvCxnSpPr/>
            <p:nvPr/>
          </p:nvCxnSpPr>
          <p:spPr>
            <a:xfrm rot="16200000" flipH="1">
              <a:off x="1594301" y="3808887"/>
              <a:ext cx="873775" cy="652466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feld 60"/>
          <p:cNvSpPr txBox="1">
            <a:spLocks noChangeArrowheads="1"/>
          </p:cNvSpPr>
          <p:nvPr/>
        </p:nvSpPr>
        <p:spPr bwMode="auto">
          <a:xfrm>
            <a:off x="1763688" y="2074668"/>
            <a:ext cx="6696744" cy="1642364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s-ES" altLang="de-DE" sz="3400" dirty="0" smtClean="0">
                <a:solidFill>
                  <a:srgbClr val="FFFFFF"/>
                </a:solidFill>
              </a:rPr>
              <a:t>SMART NOURIA KWS, única Variedad </a:t>
            </a:r>
            <a:r>
              <a:rPr lang="es-ES" altLang="de-DE" sz="3400" dirty="0" err="1" smtClean="0">
                <a:solidFill>
                  <a:srgbClr val="FFFFFF"/>
                </a:solidFill>
              </a:rPr>
              <a:t>RegistradaTolerante</a:t>
            </a:r>
            <a:r>
              <a:rPr lang="es-ES" altLang="de-DE" sz="3400" dirty="0" smtClean="0">
                <a:solidFill>
                  <a:srgbClr val="FFFFFF"/>
                </a:solidFill>
              </a:rPr>
              <a:t> al CONVISO para el Sur de España</a:t>
            </a:r>
            <a:endParaRPr lang="de-DE" altLang="de-DE" sz="3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79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4377" y="188640"/>
            <a:ext cx="7658023" cy="864096"/>
          </a:xfrm>
        </p:spPr>
        <p:txBody>
          <a:bodyPr/>
          <a:lstStyle/>
          <a:p>
            <a:r>
              <a:rPr lang="es-ES" dirty="0" smtClean="0"/>
              <a:t>Campiña de Cádiz</a:t>
            </a:r>
            <a:endParaRPr lang="de-DE" sz="2000" dirty="0">
              <a:latin typeface="HelveticaNeueLT Pro 55 Roman"/>
            </a:endParaRPr>
          </a:p>
        </p:txBody>
      </p:sp>
      <p:pic>
        <p:nvPicPr>
          <p:cNvPr id="4" name="3 Imagen" descr="40745177721_5a0fe3e0c0_c Campiña Gadita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7" y="1268760"/>
            <a:ext cx="9144000" cy="4800600"/>
          </a:xfrm>
          <a:prstGeom prst="rect">
            <a:avLst/>
          </a:prstGeom>
        </p:spPr>
      </p:pic>
      <p:sp>
        <p:nvSpPr>
          <p:cNvPr id="9" name="Titel 5"/>
          <p:cNvSpPr txBox="1">
            <a:spLocks/>
          </p:cNvSpPr>
          <p:nvPr/>
        </p:nvSpPr>
        <p:spPr>
          <a:xfrm>
            <a:off x="971600" y="3212976"/>
            <a:ext cx="6840760" cy="22322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 un vergel para los cultivos pero también</a:t>
            </a:r>
            <a:r>
              <a:rPr kumimoji="0" lang="de-DE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para las malas hierbas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969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530052"/>
            <a:ext cx="78962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Azucarera</a:t>
            </a:r>
            <a:r>
              <a:rPr lang="en-GB" dirty="0" smtClean="0"/>
              <a:t>, </a:t>
            </a:r>
            <a:r>
              <a:rPr lang="en-GB" dirty="0" err="1" smtClean="0"/>
              <a:t>variedades</a:t>
            </a:r>
            <a:r>
              <a:rPr lang="en-GB" dirty="0" smtClean="0"/>
              <a:t> Sur 2018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23" name="CuadroTexto 22"/>
          <p:cNvSpPr txBox="1"/>
          <p:nvPr/>
        </p:nvSpPr>
        <p:spPr>
          <a:xfrm>
            <a:off x="395536" y="1124744"/>
            <a:ext cx="2043893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s-ES_tradnl" sz="1400" b="1" dirty="0" smtClean="0">
                <a:solidFill>
                  <a:schemeClr val="bg1"/>
                </a:solidFill>
              </a:rPr>
              <a:t>SMART NOURIA KWS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771800" y="1124744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smtClean="0"/>
              <a:t>Si</a:t>
            </a:r>
            <a:endParaRPr lang="es-ES" sz="1600" dirty="0"/>
          </a:p>
        </p:txBody>
      </p:sp>
      <p:pic>
        <p:nvPicPr>
          <p:cNvPr id="25" name="Imagen 24"/>
          <p:cNvPicPr preferRelativeResize="0">
            <a:picLocks noChangeAspect="1"/>
          </p:cNvPicPr>
          <p:nvPr/>
        </p:nvPicPr>
        <p:blipFill rotWithShape="1">
          <a:blip r:embed="rId3"/>
          <a:srcRect t="53693" r="80927"/>
          <a:stretch/>
        </p:blipFill>
        <p:spPr>
          <a:xfrm>
            <a:off x="3491880" y="1124744"/>
            <a:ext cx="287021" cy="354619"/>
          </a:xfrm>
          <a:prstGeom prst="rect">
            <a:avLst/>
          </a:prstGeom>
        </p:spPr>
      </p:pic>
      <p:pic>
        <p:nvPicPr>
          <p:cNvPr id="26" name="Imagen 25"/>
          <p:cNvPicPr preferRelativeResize="0">
            <a:picLocks noChangeAspect="1"/>
          </p:cNvPicPr>
          <p:nvPr/>
        </p:nvPicPr>
        <p:blipFill rotWithShape="1">
          <a:blip r:embed="rId3"/>
          <a:srcRect l="74136" b="64015"/>
          <a:stretch/>
        </p:blipFill>
        <p:spPr>
          <a:xfrm>
            <a:off x="4100763" y="1157563"/>
            <a:ext cx="385361" cy="272844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971600" y="149435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Media IEA (Rentabilidad Agricultor) es 100,91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788024" y="1052736"/>
            <a:ext cx="1935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IEA es 90,91</a:t>
            </a:r>
            <a:endParaRPr lang="es-ES" sz="2400" dirty="0"/>
          </a:p>
        </p:txBody>
      </p:sp>
    </p:spTree>
    <p:extLst>
      <p:ext uri="{BB962C8B-B14F-4D97-AF65-F5344CB8AC3E}">
        <p14:creationId xmlns="" xmlns:p14="http://schemas.microsoft.com/office/powerpoint/2010/main" val="1014657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893" y="1484784"/>
            <a:ext cx="4181315" cy="4176464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195736" y="4653136"/>
            <a:ext cx="6444207" cy="1114425"/>
          </a:xfrm>
        </p:spPr>
        <p:txBody>
          <a:bodyPr/>
          <a:lstStyle/>
          <a:p>
            <a:r>
              <a:rPr lang="de-DE" sz="3600" dirty="0"/>
              <a:t>MOMENTOS DE APLICACIÓN</a:t>
            </a:r>
          </a:p>
        </p:txBody>
      </p:sp>
    </p:spTree>
    <p:extLst>
      <p:ext uri="{BB962C8B-B14F-4D97-AF65-F5344CB8AC3E}">
        <p14:creationId xmlns="" xmlns:p14="http://schemas.microsoft.com/office/powerpoint/2010/main" val="294156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47490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 </a:t>
            </a:r>
            <a:r>
              <a:rPr lang="en-US" dirty="0"/>
              <a:t>ONE</a:t>
            </a:r>
            <a:br>
              <a:rPr lang="en-US" dirty="0"/>
            </a:br>
            <a:r>
              <a:rPr lang="en-US" dirty="0" smtClean="0"/>
              <a:t>IDEAL: </a:t>
            </a:r>
            <a:r>
              <a:rPr lang="en-US" sz="2000" dirty="0" smtClean="0"/>
              <a:t>2 </a:t>
            </a:r>
            <a:r>
              <a:rPr lang="en-US" sz="2000" dirty="0" err="1" smtClean="0"/>
              <a:t>A</a:t>
            </a:r>
            <a:r>
              <a:rPr lang="en-US" sz="2000" dirty="0" err="1" smtClean="0"/>
              <a:t>plicaciones</a:t>
            </a:r>
            <a:r>
              <a:rPr lang="en-US" sz="2000" dirty="0" smtClean="0"/>
              <a:t> 0,5 l/ha</a:t>
            </a:r>
            <a:endParaRPr lang="en-US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852E3-6050-4C44-B410-72DCF0D80D48}" type="datetime1">
              <a:rPr lang="en-US" smtClean="0"/>
              <a:pPr/>
              <a:t>10/23/2019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CONVISO® SMART</a:t>
            </a:r>
            <a:endParaRPr lang="de-DE" dirty="0">
              <a:latin typeface="+mj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590B-5238-475B-9534-39D5D4EF6247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358773" y="1628800"/>
            <a:ext cx="8460000" cy="4176464"/>
          </a:xfrm>
          <a:prstGeom prst="rect">
            <a:avLst/>
          </a:prstGeom>
          <a:solidFill>
            <a:srgbClr val="F7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grpSp>
        <p:nvGrpSpPr>
          <p:cNvPr id="3" name="Grupo 41"/>
          <p:cNvGrpSpPr/>
          <p:nvPr/>
        </p:nvGrpSpPr>
        <p:grpSpPr>
          <a:xfrm>
            <a:off x="2987824" y="4409467"/>
            <a:ext cx="458254" cy="820701"/>
            <a:chOff x="4572000" y="3148013"/>
            <a:chExt cx="258763" cy="461963"/>
          </a:xfrm>
        </p:grpSpPr>
        <p:sp>
          <p:nvSpPr>
            <p:cNvPr id="25" name="Freeform 17"/>
            <p:cNvSpPr>
              <a:spLocks noEditPoints="1"/>
            </p:cNvSpPr>
            <p:nvPr/>
          </p:nvSpPr>
          <p:spPr bwMode="auto">
            <a:xfrm>
              <a:off x="4652963" y="3284538"/>
              <a:ext cx="79375" cy="325438"/>
            </a:xfrm>
            <a:custGeom>
              <a:avLst/>
              <a:gdLst>
                <a:gd name="T0" fmla="*/ 22 w 50"/>
                <a:gd name="T1" fmla="*/ 11 h 205"/>
                <a:gd name="T2" fmla="*/ 22 w 50"/>
                <a:gd name="T3" fmla="*/ 28 h 205"/>
                <a:gd name="T4" fmla="*/ 22 w 50"/>
                <a:gd name="T5" fmla="*/ 45 h 205"/>
                <a:gd name="T6" fmla="*/ 28 w 50"/>
                <a:gd name="T7" fmla="*/ 80 h 205"/>
                <a:gd name="T8" fmla="*/ 28 w 50"/>
                <a:gd name="T9" fmla="*/ 102 h 205"/>
                <a:gd name="T10" fmla="*/ 22 w 50"/>
                <a:gd name="T11" fmla="*/ 125 h 205"/>
                <a:gd name="T12" fmla="*/ 22 w 50"/>
                <a:gd name="T13" fmla="*/ 154 h 205"/>
                <a:gd name="T14" fmla="*/ 22 w 50"/>
                <a:gd name="T15" fmla="*/ 182 h 205"/>
                <a:gd name="T16" fmla="*/ 28 w 50"/>
                <a:gd name="T17" fmla="*/ 205 h 205"/>
                <a:gd name="T18" fmla="*/ 28 w 50"/>
                <a:gd name="T19" fmla="*/ 205 h 205"/>
                <a:gd name="T20" fmla="*/ 28 w 50"/>
                <a:gd name="T21" fmla="*/ 194 h 205"/>
                <a:gd name="T22" fmla="*/ 28 w 50"/>
                <a:gd name="T23" fmla="*/ 171 h 205"/>
                <a:gd name="T24" fmla="*/ 28 w 50"/>
                <a:gd name="T25" fmla="*/ 148 h 205"/>
                <a:gd name="T26" fmla="*/ 34 w 50"/>
                <a:gd name="T27" fmla="*/ 142 h 205"/>
                <a:gd name="T28" fmla="*/ 34 w 50"/>
                <a:gd name="T29" fmla="*/ 148 h 205"/>
                <a:gd name="T30" fmla="*/ 39 w 50"/>
                <a:gd name="T31" fmla="*/ 165 h 205"/>
                <a:gd name="T32" fmla="*/ 39 w 50"/>
                <a:gd name="T33" fmla="*/ 171 h 205"/>
                <a:gd name="T34" fmla="*/ 39 w 50"/>
                <a:gd name="T35" fmla="*/ 165 h 205"/>
                <a:gd name="T36" fmla="*/ 39 w 50"/>
                <a:gd name="T37" fmla="*/ 159 h 205"/>
                <a:gd name="T38" fmla="*/ 39 w 50"/>
                <a:gd name="T39" fmla="*/ 148 h 205"/>
                <a:gd name="T40" fmla="*/ 34 w 50"/>
                <a:gd name="T41" fmla="*/ 125 h 205"/>
                <a:gd name="T42" fmla="*/ 39 w 50"/>
                <a:gd name="T43" fmla="*/ 108 h 205"/>
                <a:gd name="T44" fmla="*/ 39 w 50"/>
                <a:gd name="T45" fmla="*/ 102 h 205"/>
                <a:gd name="T46" fmla="*/ 39 w 50"/>
                <a:gd name="T47" fmla="*/ 108 h 205"/>
                <a:gd name="T48" fmla="*/ 45 w 50"/>
                <a:gd name="T49" fmla="*/ 120 h 205"/>
                <a:gd name="T50" fmla="*/ 45 w 50"/>
                <a:gd name="T51" fmla="*/ 131 h 205"/>
                <a:gd name="T52" fmla="*/ 50 w 50"/>
                <a:gd name="T53" fmla="*/ 131 h 205"/>
                <a:gd name="T54" fmla="*/ 50 w 50"/>
                <a:gd name="T55" fmla="*/ 131 h 205"/>
                <a:gd name="T56" fmla="*/ 50 w 50"/>
                <a:gd name="T57" fmla="*/ 120 h 205"/>
                <a:gd name="T58" fmla="*/ 45 w 50"/>
                <a:gd name="T59" fmla="*/ 85 h 205"/>
                <a:gd name="T60" fmla="*/ 39 w 50"/>
                <a:gd name="T61" fmla="*/ 51 h 205"/>
                <a:gd name="T62" fmla="*/ 39 w 50"/>
                <a:gd name="T63" fmla="*/ 23 h 205"/>
                <a:gd name="T64" fmla="*/ 39 w 50"/>
                <a:gd name="T65" fmla="*/ 11 h 205"/>
                <a:gd name="T66" fmla="*/ 34 w 50"/>
                <a:gd name="T67" fmla="*/ 6 h 205"/>
                <a:gd name="T68" fmla="*/ 28 w 50"/>
                <a:gd name="T69" fmla="*/ 0 h 205"/>
                <a:gd name="T70" fmla="*/ 22 w 50"/>
                <a:gd name="T71" fmla="*/ 11 h 205"/>
                <a:gd name="T72" fmla="*/ 22 w 50"/>
                <a:gd name="T73" fmla="*/ 11 h 205"/>
                <a:gd name="T74" fmla="*/ 17 w 50"/>
                <a:gd name="T75" fmla="*/ 34 h 205"/>
                <a:gd name="T76" fmla="*/ 11 w 50"/>
                <a:gd name="T77" fmla="*/ 45 h 205"/>
                <a:gd name="T78" fmla="*/ 5 w 50"/>
                <a:gd name="T79" fmla="*/ 57 h 205"/>
                <a:gd name="T80" fmla="*/ 0 w 50"/>
                <a:gd name="T81" fmla="*/ 68 h 205"/>
                <a:gd name="T82" fmla="*/ 0 w 50"/>
                <a:gd name="T83" fmla="*/ 74 h 205"/>
                <a:gd name="T84" fmla="*/ 5 w 50"/>
                <a:gd name="T85" fmla="*/ 63 h 205"/>
                <a:gd name="T86" fmla="*/ 17 w 50"/>
                <a:gd name="T87" fmla="*/ 51 h 205"/>
                <a:gd name="T88" fmla="*/ 22 w 50"/>
                <a:gd name="T89" fmla="*/ 40 h 205"/>
                <a:gd name="T90" fmla="*/ 17 w 50"/>
                <a:gd name="T91" fmla="*/ 34 h 205"/>
                <a:gd name="T92" fmla="*/ 17 w 50"/>
                <a:gd name="T93" fmla="*/ 34 h 205"/>
                <a:gd name="T94" fmla="*/ 17 w 50"/>
                <a:gd name="T95" fmla="*/ 114 h 205"/>
                <a:gd name="T96" fmla="*/ 17 w 50"/>
                <a:gd name="T97" fmla="*/ 114 h 205"/>
                <a:gd name="T98" fmla="*/ 11 w 50"/>
                <a:gd name="T99" fmla="*/ 125 h 205"/>
                <a:gd name="T100" fmla="*/ 5 w 50"/>
                <a:gd name="T101" fmla="*/ 131 h 205"/>
                <a:gd name="T102" fmla="*/ 5 w 50"/>
                <a:gd name="T103" fmla="*/ 131 h 205"/>
                <a:gd name="T104" fmla="*/ 11 w 50"/>
                <a:gd name="T105" fmla="*/ 125 h 205"/>
                <a:gd name="T106" fmla="*/ 17 w 50"/>
                <a:gd name="T107" fmla="*/ 114 h 205"/>
                <a:gd name="T108" fmla="*/ 17 w 50"/>
                <a:gd name="T109" fmla="*/ 11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" h="205">
                  <a:moveTo>
                    <a:pt x="22" y="11"/>
                  </a:moveTo>
                  <a:lnTo>
                    <a:pt x="22" y="28"/>
                  </a:lnTo>
                  <a:lnTo>
                    <a:pt x="22" y="45"/>
                  </a:lnTo>
                  <a:lnTo>
                    <a:pt x="28" y="80"/>
                  </a:lnTo>
                  <a:lnTo>
                    <a:pt x="28" y="102"/>
                  </a:lnTo>
                  <a:lnTo>
                    <a:pt x="22" y="125"/>
                  </a:lnTo>
                  <a:lnTo>
                    <a:pt x="22" y="154"/>
                  </a:lnTo>
                  <a:lnTo>
                    <a:pt x="22" y="182"/>
                  </a:lnTo>
                  <a:lnTo>
                    <a:pt x="28" y="205"/>
                  </a:lnTo>
                  <a:lnTo>
                    <a:pt x="28" y="205"/>
                  </a:lnTo>
                  <a:lnTo>
                    <a:pt x="28" y="194"/>
                  </a:lnTo>
                  <a:lnTo>
                    <a:pt x="28" y="171"/>
                  </a:lnTo>
                  <a:lnTo>
                    <a:pt x="28" y="148"/>
                  </a:lnTo>
                  <a:lnTo>
                    <a:pt x="34" y="142"/>
                  </a:lnTo>
                  <a:lnTo>
                    <a:pt x="34" y="148"/>
                  </a:lnTo>
                  <a:lnTo>
                    <a:pt x="39" y="165"/>
                  </a:lnTo>
                  <a:lnTo>
                    <a:pt x="39" y="171"/>
                  </a:lnTo>
                  <a:lnTo>
                    <a:pt x="39" y="165"/>
                  </a:lnTo>
                  <a:lnTo>
                    <a:pt x="39" y="159"/>
                  </a:lnTo>
                  <a:lnTo>
                    <a:pt x="39" y="148"/>
                  </a:lnTo>
                  <a:lnTo>
                    <a:pt x="34" y="125"/>
                  </a:lnTo>
                  <a:lnTo>
                    <a:pt x="39" y="108"/>
                  </a:lnTo>
                  <a:lnTo>
                    <a:pt x="39" y="102"/>
                  </a:lnTo>
                  <a:lnTo>
                    <a:pt x="39" y="108"/>
                  </a:lnTo>
                  <a:lnTo>
                    <a:pt x="45" y="120"/>
                  </a:lnTo>
                  <a:lnTo>
                    <a:pt x="45" y="131"/>
                  </a:lnTo>
                  <a:lnTo>
                    <a:pt x="50" y="131"/>
                  </a:lnTo>
                  <a:lnTo>
                    <a:pt x="50" y="131"/>
                  </a:lnTo>
                  <a:lnTo>
                    <a:pt x="50" y="120"/>
                  </a:lnTo>
                  <a:lnTo>
                    <a:pt x="45" y="85"/>
                  </a:lnTo>
                  <a:lnTo>
                    <a:pt x="39" y="51"/>
                  </a:lnTo>
                  <a:lnTo>
                    <a:pt x="39" y="23"/>
                  </a:lnTo>
                  <a:lnTo>
                    <a:pt x="39" y="11"/>
                  </a:lnTo>
                  <a:lnTo>
                    <a:pt x="34" y="6"/>
                  </a:lnTo>
                  <a:lnTo>
                    <a:pt x="28" y="0"/>
                  </a:lnTo>
                  <a:lnTo>
                    <a:pt x="22" y="11"/>
                  </a:lnTo>
                  <a:lnTo>
                    <a:pt x="22" y="11"/>
                  </a:lnTo>
                  <a:close/>
                  <a:moveTo>
                    <a:pt x="17" y="34"/>
                  </a:moveTo>
                  <a:lnTo>
                    <a:pt x="11" y="45"/>
                  </a:lnTo>
                  <a:lnTo>
                    <a:pt x="5" y="57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5" y="63"/>
                  </a:lnTo>
                  <a:lnTo>
                    <a:pt x="17" y="51"/>
                  </a:lnTo>
                  <a:lnTo>
                    <a:pt x="22" y="40"/>
                  </a:lnTo>
                  <a:lnTo>
                    <a:pt x="17" y="34"/>
                  </a:lnTo>
                  <a:lnTo>
                    <a:pt x="17" y="34"/>
                  </a:lnTo>
                  <a:close/>
                  <a:moveTo>
                    <a:pt x="17" y="114"/>
                  </a:moveTo>
                  <a:lnTo>
                    <a:pt x="17" y="114"/>
                  </a:lnTo>
                  <a:lnTo>
                    <a:pt x="11" y="125"/>
                  </a:lnTo>
                  <a:lnTo>
                    <a:pt x="5" y="131"/>
                  </a:lnTo>
                  <a:lnTo>
                    <a:pt x="5" y="131"/>
                  </a:lnTo>
                  <a:lnTo>
                    <a:pt x="11" y="125"/>
                  </a:lnTo>
                  <a:lnTo>
                    <a:pt x="17" y="114"/>
                  </a:lnTo>
                  <a:lnTo>
                    <a:pt x="17" y="114"/>
                  </a:lnTo>
                  <a:close/>
                </a:path>
              </a:pathLst>
            </a:custGeom>
            <a:solidFill>
              <a:srgbClr val="989898"/>
            </a:solidFill>
            <a:ln w="9525">
              <a:solidFill>
                <a:srgbClr val="98989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4572000" y="3148013"/>
              <a:ext cx="258763" cy="127000"/>
            </a:xfrm>
            <a:custGeom>
              <a:avLst/>
              <a:gdLst>
                <a:gd name="T0" fmla="*/ 73 w 163"/>
                <a:gd name="T1" fmla="*/ 80 h 80"/>
                <a:gd name="T2" fmla="*/ 56 w 163"/>
                <a:gd name="T3" fmla="*/ 69 h 80"/>
                <a:gd name="T4" fmla="*/ 39 w 163"/>
                <a:gd name="T5" fmla="*/ 57 h 80"/>
                <a:gd name="T6" fmla="*/ 28 w 163"/>
                <a:gd name="T7" fmla="*/ 52 h 80"/>
                <a:gd name="T8" fmla="*/ 23 w 163"/>
                <a:gd name="T9" fmla="*/ 46 h 80"/>
                <a:gd name="T10" fmla="*/ 11 w 163"/>
                <a:gd name="T11" fmla="*/ 40 h 80"/>
                <a:gd name="T12" fmla="*/ 0 w 163"/>
                <a:gd name="T13" fmla="*/ 35 h 80"/>
                <a:gd name="T14" fmla="*/ 0 w 163"/>
                <a:gd name="T15" fmla="*/ 23 h 80"/>
                <a:gd name="T16" fmla="*/ 0 w 163"/>
                <a:gd name="T17" fmla="*/ 12 h 80"/>
                <a:gd name="T18" fmla="*/ 6 w 163"/>
                <a:gd name="T19" fmla="*/ 6 h 80"/>
                <a:gd name="T20" fmla="*/ 23 w 163"/>
                <a:gd name="T21" fmla="*/ 6 h 80"/>
                <a:gd name="T22" fmla="*/ 34 w 163"/>
                <a:gd name="T23" fmla="*/ 12 h 80"/>
                <a:gd name="T24" fmla="*/ 51 w 163"/>
                <a:gd name="T25" fmla="*/ 29 h 80"/>
                <a:gd name="T26" fmla="*/ 62 w 163"/>
                <a:gd name="T27" fmla="*/ 46 h 80"/>
                <a:gd name="T28" fmla="*/ 68 w 163"/>
                <a:gd name="T29" fmla="*/ 57 h 80"/>
                <a:gd name="T30" fmla="*/ 73 w 163"/>
                <a:gd name="T31" fmla="*/ 63 h 80"/>
                <a:gd name="T32" fmla="*/ 79 w 163"/>
                <a:gd name="T33" fmla="*/ 57 h 80"/>
                <a:gd name="T34" fmla="*/ 85 w 163"/>
                <a:gd name="T35" fmla="*/ 46 h 80"/>
                <a:gd name="T36" fmla="*/ 90 w 163"/>
                <a:gd name="T37" fmla="*/ 35 h 80"/>
                <a:gd name="T38" fmla="*/ 101 w 163"/>
                <a:gd name="T39" fmla="*/ 17 h 80"/>
                <a:gd name="T40" fmla="*/ 113 w 163"/>
                <a:gd name="T41" fmla="*/ 6 h 80"/>
                <a:gd name="T42" fmla="*/ 124 w 163"/>
                <a:gd name="T43" fmla="*/ 6 h 80"/>
                <a:gd name="T44" fmla="*/ 135 w 163"/>
                <a:gd name="T45" fmla="*/ 0 h 80"/>
                <a:gd name="T46" fmla="*/ 158 w 163"/>
                <a:gd name="T47" fmla="*/ 0 h 80"/>
                <a:gd name="T48" fmla="*/ 163 w 163"/>
                <a:gd name="T49" fmla="*/ 0 h 80"/>
                <a:gd name="T50" fmla="*/ 163 w 163"/>
                <a:gd name="T51" fmla="*/ 6 h 80"/>
                <a:gd name="T52" fmla="*/ 152 w 163"/>
                <a:gd name="T53" fmla="*/ 12 h 80"/>
                <a:gd name="T54" fmla="*/ 141 w 163"/>
                <a:gd name="T55" fmla="*/ 17 h 80"/>
                <a:gd name="T56" fmla="*/ 118 w 163"/>
                <a:gd name="T57" fmla="*/ 35 h 80"/>
                <a:gd name="T58" fmla="*/ 107 w 163"/>
                <a:gd name="T59" fmla="*/ 52 h 80"/>
                <a:gd name="T60" fmla="*/ 90 w 163"/>
                <a:gd name="T61" fmla="*/ 74 h 80"/>
                <a:gd name="T62" fmla="*/ 85 w 163"/>
                <a:gd name="T63" fmla="*/ 80 h 80"/>
                <a:gd name="T64" fmla="*/ 73 w 163"/>
                <a:gd name="T65" fmla="*/ 80 h 80"/>
                <a:gd name="T66" fmla="*/ 73 w 163"/>
                <a:gd name="T6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3" h="80">
                  <a:moveTo>
                    <a:pt x="73" y="80"/>
                  </a:moveTo>
                  <a:lnTo>
                    <a:pt x="56" y="69"/>
                  </a:lnTo>
                  <a:lnTo>
                    <a:pt x="39" y="57"/>
                  </a:lnTo>
                  <a:lnTo>
                    <a:pt x="28" y="52"/>
                  </a:lnTo>
                  <a:lnTo>
                    <a:pt x="23" y="46"/>
                  </a:lnTo>
                  <a:lnTo>
                    <a:pt x="11" y="40"/>
                  </a:lnTo>
                  <a:lnTo>
                    <a:pt x="0" y="35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6" y="6"/>
                  </a:lnTo>
                  <a:lnTo>
                    <a:pt x="23" y="6"/>
                  </a:lnTo>
                  <a:lnTo>
                    <a:pt x="34" y="12"/>
                  </a:lnTo>
                  <a:lnTo>
                    <a:pt x="51" y="29"/>
                  </a:lnTo>
                  <a:lnTo>
                    <a:pt x="62" y="46"/>
                  </a:lnTo>
                  <a:lnTo>
                    <a:pt x="68" y="57"/>
                  </a:lnTo>
                  <a:lnTo>
                    <a:pt x="73" y="63"/>
                  </a:lnTo>
                  <a:lnTo>
                    <a:pt x="79" y="57"/>
                  </a:lnTo>
                  <a:lnTo>
                    <a:pt x="85" y="46"/>
                  </a:lnTo>
                  <a:lnTo>
                    <a:pt x="90" y="35"/>
                  </a:lnTo>
                  <a:lnTo>
                    <a:pt x="101" y="17"/>
                  </a:lnTo>
                  <a:lnTo>
                    <a:pt x="113" y="6"/>
                  </a:lnTo>
                  <a:lnTo>
                    <a:pt x="124" y="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63" y="0"/>
                  </a:lnTo>
                  <a:lnTo>
                    <a:pt x="163" y="6"/>
                  </a:lnTo>
                  <a:lnTo>
                    <a:pt x="152" y="12"/>
                  </a:lnTo>
                  <a:lnTo>
                    <a:pt x="141" y="17"/>
                  </a:lnTo>
                  <a:lnTo>
                    <a:pt x="118" y="35"/>
                  </a:lnTo>
                  <a:lnTo>
                    <a:pt x="107" y="52"/>
                  </a:lnTo>
                  <a:lnTo>
                    <a:pt x="90" y="74"/>
                  </a:lnTo>
                  <a:lnTo>
                    <a:pt x="85" y="80"/>
                  </a:lnTo>
                  <a:lnTo>
                    <a:pt x="73" y="80"/>
                  </a:lnTo>
                  <a:lnTo>
                    <a:pt x="73" y="80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572000" y="3184525"/>
              <a:ext cx="196850" cy="90488"/>
            </a:xfrm>
            <a:custGeom>
              <a:avLst/>
              <a:gdLst>
                <a:gd name="T0" fmla="*/ 68 w 124"/>
                <a:gd name="T1" fmla="*/ 46 h 57"/>
                <a:gd name="T2" fmla="*/ 56 w 124"/>
                <a:gd name="T3" fmla="*/ 34 h 57"/>
                <a:gd name="T4" fmla="*/ 45 w 124"/>
                <a:gd name="T5" fmla="*/ 23 h 57"/>
                <a:gd name="T6" fmla="*/ 28 w 124"/>
                <a:gd name="T7" fmla="*/ 12 h 57"/>
                <a:gd name="T8" fmla="*/ 11 w 124"/>
                <a:gd name="T9" fmla="*/ 6 h 57"/>
                <a:gd name="T10" fmla="*/ 0 w 124"/>
                <a:gd name="T11" fmla="*/ 0 h 57"/>
                <a:gd name="T12" fmla="*/ 0 w 124"/>
                <a:gd name="T13" fmla="*/ 6 h 57"/>
                <a:gd name="T14" fmla="*/ 0 w 124"/>
                <a:gd name="T15" fmla="*/ 12 h 57"/>
                <a:gd name="T16" fmla="*/ 6 w 124"/>
                <a:gd name="T17" fmla="*/ 17 h 57"/>
                <a:gd name="T18" fmla="*/ 23 w 124"/>
                <a:gd name="T19" fmla="*/ 29 h 57"/>
                <a:gd name="T20" fmla="*/ 45 w 124"/>
                <a:gd name="T21" fmla="*/ 40 h 57"/>
                <a:gd name="T22" fmla="*/ 62 w 124"/>
                <a:gd name="T23" fmla="*/ 51 h 57"/>
                <a:gd name="T24" fmla="*/ 73 w 124"/>
                <a:gd name="T25" fmla="*/ 57 h 57"/>
                <a:gd name="T26" fmla="*/ 79 w 124"/>
                <a:gd name="T27" fmla="*/ 57 h 57"/>
                <a:gd name="T28" fmla="*/ 85 w 124"/>
                <a:gd name="T29" fmla="*/ 51 h 57"/>
                <a:gd name="T30" fmla="*/ 96 w 124"/>
                <a:gd name="T31" fmla="*/ 46 h 57"/>
                <a:gd name="T32" fmla="*/ 107 w 124"/>
                <a:gd name="T33" fmla="*/ 34 h 57"/>
                <a:gd name="T34" fmla="*/ 118 w 124"/>
                <a:gd name="T35" fmla="*/ 17 h 57"/>
                <a:gd name="T36" fmla="*/ 124 w 124"/>
                <a:gd name="T37" fmla="*/ 12 h 57"/>
                <a:gd name="T38" fmla="*/ 124 w 124"/>
                <a:gd name="T39" fmla="*/ 6 h 57"/>
                <a:gd name="T40" fmla="*/ 124 w 124"/>
                <a:gd name="T41" fmla="*/ 6 h 57"/>
                <a:gd name="T42" fmla="*/ 113 w 124"/>
                <a:gd name="T43" fmla="*/ 12 h 57"/>
                <a:gd name="T44" fmla="*/ 101 w 124"/>
                <a:gd name="T45" fmla="*/ 23 h 57"/>
                <a:gd name="T46" fmla="*/ 85 w 124"/>
                <a:gd name="T47" fmla="*/ 40 h 57"/>
                <a:gd name="T48" fmla="*/ 79 w 124"/>
                <a:gd name="T49" fmla="*/ 46 h 57"/>
                <a:gd name="T50" fmla="*/ 68 w 124"/>
                <a:gd name="T51" fmla="*/ 46 h 57"/>
                <a:gd name="T52" fmla="*/ 68 w 124"/>
                <a:gd name="T53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4" h="57">
                  <a:moveTo>
                    <a:pt x="68" y="46"/>
                  </a:moveTo>
                  <a:lnTo>
                    <a:pt x="56" y="34"/>
                  </a:lnTo>
                  <a:lnTo>
                    <a:pt x="45" y="23"/>
                  </a:lnTo>
                  <a:lnTo>
                    <a:pt x="28" y="12"/>
                  </a:lnTo>
                  <a:lnTo>
                    <a:pt x="11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23" y="29"/>
                  </a:lnTo>
                  <a:lnTo>
                    <a:pt x="45" y="40"/>
                  </a:lnTo>
                  <a:lnTo>
                    <a:pt x="62" y="51"/>
                  </a:lnTo>
                  <a:lnTo>
                    <a:pt x="73" y="57"/>
                  </a:lnTo>
                  <a:lnTo>
                    <a:pt x="79" y="57"/>
                  </a:lnTo>
                  <a:lnTo>
                    <a:pt x="85" y="51"/>
                  </a:lnTo>
                  <a:lnTo>
                    <a:pt x="96" y="46"/>
                  </a:lnTo>
                  <a:lnTo>
                    <a:pt x="107" y="34"/>
                  </a:lnTo>
                  <a:lnTo>
                    <a:pt x="118" y="17"/>
                  </a:lnTo>
                  <a:lnTo>
                    <a:pt x="124" y="12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13" y="12"/>
                  </a:lnTo>
                  <a:lnTo>
                    <a:pt x="101" y="23"/>
                  </a:lnTo>
                  <a:lnTo>
                    <a:pt x="85" y="40"/>
                  </a:lnTo>
                  <a:lnTo>
                    <a:pt x="79" y="46"/>
                  </a:lnTo>
                  <a:lnTo>
                    <a:pt x="68" y="46"/>
                  </a:lnTo>
                  <a:lnTo>
                    <a:pt x="68" y="46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6" name="Grupo 39"/>
          <p:cNvGrpSpPr/>
          <p:nvPr/>
        </p:nvGrpSpPr>
        <p:grpSpPr>
          <a:xfrm>
            <a:off x="4272434" y="4315089"/>
            <a:ext cx="745014" cy="1043502"/>
            <a:chOff x="5359400" y="3103563"/>
            <a:chExt cx="420688" cy="587375"/>
          </a:xfrm>
        </p:grpSpPr>
        <p:sp>
          <p:nvSpPr>
            <p:cNvPr id="28" name="Freeform 20"/>
            <p:cNvSpPr>
              <a:spLocks noEditPoints="1"/>
            </p:cNvSpPr>
            <p:nvPr/>
          </p:nvSpPr>
          <p:spPr bwMode="auto">
            <a:xfrm>
              <a:off x="5537200" y="3275013"/>
              <a:ext cx="80963" cy="415925"/>
            </a:xfrm>
            <a:custGeom>
              <a:avLst/>
              <a:gdLst>
                <a:gd name="T0" fmla="*/ 23 w 51"/>
                <a:gd name="T1" fmla="*/ 12 h 262"/>
                <a:gd name="T2" fmla="*/ 23 w 51"/>
                <a:gd name="T3" fmla="*/ 34 h 262"/>
                <a:gd name="T4" fmla="*/ 23 w 51"/>
                <a:gd name="T5" fmla="*/ 57 h 262"/>
                <a:gd name="T6" fmla="*/ 29 w 51"/>
                <a:gd name="T7" fmla="*/ 80 h 262"/>
                <a:gd name="T8" fmla="*/ 29 w 51"/>
                <a:gd name="T9" fmla="*/ 103 h 262"/>
                <a:gd name="T10" fmla="*/ 29 w 51"/>
                <a:gd name="T11" fmla="*/ 131 h 262"/>
                <a:gd name="T12" fmla="*/ 23 w 51"/>
                <a:gd name="T13" fmla="*/ 160 h 262"/>
                <a:gd name="T14" fmla="*/ 23 w 51"/>
                <a:gd name="T15" fmla="*/ 194 h 262"/>
                <a:gd name="T16" fmla="*/ 23 w 51"/>
                <a:gd name="T17" fmla="*/ 234 h 262"/>
                <a:gd name="T18" fmla="*/ 29 w 51"/>
                <a:gd name="T19" fmla="*/ 257 h 262"/>
                <a:gd name="T20" fmla="*/ 29 w 51"/>
                <a:gd name="T21" fmla="*/ 262 h 262"/>
                <a:gd name="T22" fmla="*/ 29 w 51"/>
                <a:gd name="T23" fmla="*/ 262 h 262"/>
                <a:gd name="T24" fmla="*/ 34 w 51"/>
                <a:gd name="T25" fmla="*/ 257 h 262"/>
                <a:gd name="T26" fmla="*/ 34 w 51"/>
                <a:gd name="T27" fmla="*/ 245 h 262"/>
                <a:gd name="T28" fmla="*/ 34 w 51"/>
                <a:gd name="T29" fmla="*/ 217 h 262"/>
                <a:gd name="T30" fmla="*/ 34 w 51"/>
                <a:gd name="T31" fmla="*/ 188 h 262"/>
                <a:gd name="T32" fmla="*/ 34 w 51"/>
                <a:gd name="T33" fmla="*/ 183 h 262"/>
                <a:gd name="T34" fmla="*/ 34 w 51"/>
                <a:gd name="T35" fmla="*/ 183 h 262"/>
                <a:gd name="T36" fmla="*/ 34 w 51"/>
                <a:gd name="T37" fmla="*/ 183 h 262"/>
                <a:gd name="T38" fmla="*/ 34 w 51"/>
                <a:gd name="T39" fmla="*/ 188 h 262"/>
                <a:gd name="T40" fmla="*/ 40 w 51"/>
                <a:gd name="T41" fmla="*/ 205 h 262"/>
                <a:gd name="T42" fmla="*/ 40 w 51"/>
                <a:gd name="T43" fmla="*/ 211 h 262"/>
                <a:gd name="T44" fmla="*/ 40 w 51"/>
                <a:gd name="T45" fmla="*/ 211 h 262"/>
                <a:gd name="T46" fmla="*/ 40 w 51"/>
                <a:gd name="T47" fmla="*/ 200 h 262"/>
                <a:gd name="T48" fmla="*/ 40 w 51"/>
                <a:gd name="T49" fmla="*/ 188 h 262"/>
                <a:gd name="T50" fmla="*/ 40 w 51"/>
                <a:gd name="T51" fmla="*/ 154 h 262"/>
                <a:gd name="T52" fmla="*/ 40 w 51"/>
                <a:gd name="T53" fmla="*/ 143 h 262"/>
                <a:gd name="T54" fmla="*/ 40 w 51"/>
                <a:gd name="T55" fmla="*/ 131 h 262"/>
                <a:gd name="T56" fmla="*/ 46 w 51"/>
                <a:gd name="T57" fmla="*/ 137 h 262"/>
                <a:gd name="T58" fmla="*/ 46 w 51"/>
                <a:gd name="T59" fmla="*/ 148 h 262"/>
                <a:gd name="T60" fmla="*/ 46 w 51"/>
                <a:gd name="T61" fmla="*/ 165 h 262"/>
                <a:gd name="T62" fmla="*/ 51 w 51"/>
                <a:gd name="T63" fmla="*/ 165 h 262"/>
                <a:gd name="T64" fmla="*/ 51 w 51"/>
                <a:gd name="T65" fmla="*/ 165 h 262"/>
                <a:gd name="T66" fmla="*/ 51 w 51"/>
                <a:gd name="T67" fmla="*/ 148 h 262"/>
                <a:gd name="T68" fmla="*/ 51 w 51"/>
                <a:gd name="T69" fmla="*/ 108 h 262"/>
                <a:gd name="T70" fmla="*/ 46 w 51"/>
                <a:gd name="T71" fmla="*/ 86 h 262"/>
                <a:gd name="T72" fmla="*/ 40 w 51"/>
                <a:gd name="T73" fmla="*/ 63 h 262"/>
                <a:gd name="T74" fmla="*/ 40 w 51"/>
                <a:gd name="T75" fmla="*/ 29 h 262"/>
                <a:gd name="T76" fmla="*/ 40 w 51"/>
                <a:gd name="T77" fmla="*/ 12 h 262"/>
                <a:gd name="T78" fmla="*/ 34 w 51"/>
                <a:gd name="T79" fmla="*/ 6 h 262"/>
                <a:gd name="T80" fmla="*/ 29 w 51"/>
                <a:gd name="T81" fmla="*/ 0 h 262"/>
                <a:gd name="T82" fmla="*/ 23 w 51"/>
                <a:gd name="T83" fmla="*/ 12 h 262"/>
                <a:gd name="T84" fmla="*/ 23 w 51"/>
                <a:gd name="T85" fmla="*/ 12 h 262"/>
                <a:gd name="T86" fmla="*/ 17 w 51"/>
                <a:gd name="T87" fmla="*/ 46 h 262"/>
                <a:gd name="T88" fmla="*/ 17 w 51"/>
                <a:gd name="T89" fmla="*/ 57 h 262"/>
                <a:gd name="T90" fmla="*/ 12 w 51"/>
                <a:gd name="T91" fmla="*/ 74 h 262"/>
                <a:gd name="T92" fmla="*/ 6 w 51"/>
                <a:gd name="T93" fmla="*/ 91 h 262"/>
                <a:gd name="T94" fmla="*/ 0 w 51"/>
                <a:gd name="T95" fmla="*/ 91 h 262"/>
                <a:gd name="T96" fmla="*/ 12 w 51"/>
                <a:gd name="T97" fmla="*/ 80 h 262"/>
                <a:gd name="T98" fmla="*/ 17 w 51"/>
                <a:gd name="T99" fmla="*/ 63 h 262"/>
                <a:gd name="T100" fmla="*/ 23 w 51"/>
                <a:gd name="T101" fmla="*/ 51 h 262"/>
                <a:gd name="T102" fmla="*/ 17 w 51"/>
                <a:gd name="T103" fmla="*/ 46 h 262"/>
                <a:gd name="T104" fmla="*/ 17 w 51"/>
                <a:gd name="T105" fmla="*/ 46 h 262"/>
                <a:gd name="T106" fmla="*/ 17 w 51"/>
                <a:gd name="T107" fmla="*/ 143 h 262"/>
                <a:gd name="T108" fmla="*/ 17 w 51"/>
                <a:gd name="T109" fmla="*/ 143 h 262"/>
                <a:gd name="T110" fmla="*/ 12 w 51"/>
                <a:gd name="T111" fmla="*/ 154 h 262"/>
                <a:gd name="T112" fmla="*/ 6 w 51"/>
                <a:gd name="T113" fmla="*/ 165 h 262"/>
                <a:gd name="T114" fmla="*/ 6 w 51"/>
                <a:gd name="T115" fmla="*/ 171 h 262"/>
                <a:gd name="T116" fmla="*/ 17 w 51"/>
                <a:gd name="T117" fmla="*/ 154 h 262"/>
                <a:gd name="T118" fmla="*/ 17 w 51"/>
                <a:gd name="T119" fmla="*/ 143 h 262"/>
                <a:gd name="T120" fmla="*/ 17 w 51"/>
                <a:gd name="T121" fmla="*/ 14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" h="262">
                  <a:moveTo>
                    <a:pt x="23" y="12"/>
                  </a:moveTo>
                  <a:lnTo>
                    <a:pt x="23" y="34"/>
                  </a:lnTo>
                  <a:lnTo>
                    <a:pt x="23" y="57"/>
                  </a:lnTo>
                  <a:lnTo>
                    <a:pt x="29" y="80"/>
                  </a:lnTo>
                  <a:lnTo>
                    <a:pt x="29" y="103"/>
                  </a:lnTo>
                  <a:lnTo>
                    <a:pt x="29" y="131"/>
                  </a:lnTo>
                  <a:lnTo>
                    <a:pt x="23" y="160"/>
                  </a:lnTo>
                  <a:lnTo>
                    <a:pt x="23" y="194"/>
                  </a:lnTo>
                  <a:lnTo>
                    <a:pt x="23" y="234"/>
                  </a:lnTo>
                  <a:lnTo>
                    <a:pt x="29" y="257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34" y="257"/>
                  </a:lnTo>
                  <a:lnTo>
                    <a:pt x="34" y="245"/>
                  </a:lnTo>
                  <a:lnTo>
                    <a:pt x="34" y="217"/>
                  </a:lnTo>
                  <a:lnTo>
                    <a:pt x="34" y="188"/>
                  </a:lnTo>
                  <a:lnTo>
                    <a:pt x="34" y="183"/>
                  </a:lnTo>
                  <a:lnTo>
                    <a:pt x="34" y="183"/>
                  </a:lnTo>
                  <a:lnTo>
                    <a:pt x="34" y="183"/>
                  </a:lnTo>
                  <a:lnTo>
                    <a:pt x="34" y="188"/>
                  </a:lnTo>
                  <a:lnTo>
                    <a:pt x="40" y="205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0"/>
                  </a:lnTo>
                  <a:lnTo>
                    <a:pt x="40" y="188"/>
                  </a:lnTo>
                  <a:lnTo>
                    <a:pt x="40" y="154"/>
                  </a:lnTo>
                  <a:lnTo>
                    <a:pt x="40" y="143"/>
                  </a:lnTo>
                  <a:lnTo>
                    <a:pt x="40" y="131"/>
                  </a:lnTo>
                  <a:lnTo>
                    <a:pt x="46" y="137"/>
                  </a:lnTo>
                  <a:lnTo>
                    <a:pt x="46" y="148"/>
                  </a:lnTo>
                  <a:lnTo>
                    <a:pt x="46" y="165"/>
                  </a:lnTo>
                  <a:lnTo>
                    <a:pt x="51" y="165"/>
                  </a:lnTo>
                  <a:lnTo>
                    <a:pt x="51" y="165"/>
                  </a:lnTo>
                  <a:lnTo>
                    <a:pt x="51" y="148"/>
                  </a:lnTo>
                  <a:lnTo>
                    <a:pt x="51" y="108"/>
                  </a:lnTo>
                  <a:lnTo>
                    <a:pt x="46" y="86"/>
                  </a:lnTo>
                  <a:lnTo>
                    <a:pt x="40" y="63"/>
                  </a:lnTo>
                  <a:lnTo>
                    <a:pt x="40" y="29"/>
                  </a:lnTo>
                  <a:lnTo>
                    <a:pt x="40" y="12"/>
                  </a:lnTo>
                  <a:lnTo>
                    <a:pt x="34" y="6"/>
                  </a:lnTo>
                  <a:lnTo>
                    <a:pt x="29" y="0"/>
                  </a:lnTo>
                  <a:lnTo>
                    <a:pt x="23" y="12"/>
                  </a:lnTo>
                  <a:lnTo>
                    <a:pt x="23" y="12"/>
                  </a:lnTo>
                  <a:close/>
                  <a:moveTo>
                    <a:pt x="17" y="46"/>
                  </a:moveTo>
                  <a:lnTo>
                    <a:pt x="17" y="57"/>
                  </a:lnTo>
                  <a:lnTo>
                    <a:pt x="12" y="74"/>
                  </a:lnTo>
                  <a:lnTo>
                    <a:pt x="6" y="91"/>
                  </a:lnTo>
                  <a:lnTo>
                    <a:pt x="0" y="91"/>
                  </a:lnTo>
                  <a:lnTo>
                    <a:pt x="12" y="80"/>
                  </a:lnTo>
                  <a:lnTo>
                    <a:pt x="17" y="63"/>
                  </a:lnTo>
                  <a:lnTo>
                    <a:pt x="23" y="51"/>
                  </a:lnTo>
                  <a:lnTo>
                    <a:pt x="17" y="46"/>
                  </a:lnTo>
                  <a:lnTo>
                    <a:pt x="17" y="46"/>
                  </a:lnTo>
                  <a:close/>
                  <a:moveTo>
                    <a:pt x="17" y="143"/>
                  </a:moveTo>
                  <a:lnTo>
                    <a:pt x="17" y="143"/>
                  </a:lnTo>
                  <a:lnTo>
                    <a:pt x="12" y="154"/>
                  </a:lnTo>
                  <a:lnTo>
                    <a:pt x="6" y="165"/>
                  </a:lnTo>
                  <a:lnTo>
                    <a:pt x="6" y="171"/>
                  </a:lnTo>
                  <a:lnTo>
                    <a:pt x="17" y="154"/>
                  </a:lnTo>
                  <a:lnTo>
                    <a:pt x="17" y="143"/>
                  </a:lnTo>
                  <a:lnTo>
                    <a:pt x="17" y="143"/>
                  </a:lnTo>
                  <a:close/>
                </a:path>
              </a:pathLst>
            </a:custGeom>
            <a:solidFill>
              <a:srgbClr val="989898"/>
            </a:solidFill>
            <a:ln w="9525">
              <a:solidFill>
                <a:srgbClr val="98989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5359400" y="3103563"/>
              <a:ext cx="420688" cy="180975"/>
            </a:xfrm>
            <a:custGeom>
              <a:avLst/>
              <a:gdLst>
                <a:gd name="T0" fmla="*/ 141 w 265"/>
                <a:gd name="T1" fmla="*/ 114 h 114"/>
                <a:gd name="T2" fmla="*/ 118 w 265"/>
                <a:gd name="T3" fmla="*/ 97 h 114"/>
                <a:gd name="T4" fmla="*/ 96 w 265"/>
                <a:gd name="T5" fmla="*/ 68 h 114"/>
                <a:gd name="T6" fmla="*/ 62 w 265"/>
                <a:gd name="T7" fmla="*/ 45 h 114"/>
                <a:gd name="T8" fmla="*/ 34 w 265"/>
                <a:gd name="T9" fmla="*/ 28 h 114"/>
                <a:gd name="T10" fmla="*/ 11 w 265"/>
                <a:gd name="T11" fmla="*/ 17 h 114"/>
                <a:gd name="T12" fmla="*/ 0 w 265"/>
                <a:gd name="T13" fmla="*/ 17 h 114"/>
                <a:gd name="T14" fmla="*/ 5 w 265"/>
                <a:gd name="T15" fmla="*/ 11 h 114"/>
                <a:gd name="T16" fmla="*/ 17 w 265"/>
                <a:gd name="T17" fmla="*/ 6 h 114"/>
                <a:gd name="T18" fmla="*/ 34 w 265"/>
                <a:gd name="T19" fmla="*/ 6 h 114"/>
                <a:gd name="T20" fmla="*/ 56 w 265"/>
                <a:gd name="T21" fmla="*/ 11 h 114"/>
                <a:gd name="T22" fmla="*/ 84 w 265"/>
                <a:gd name="T23" fmla="*/ 34 h 114"/>
                <a:gd name="T24" fmla="*/ 107 w 265"/>
                <a:gd name="T25" fmla="*/ 57 h 114"/>
                <a:gd name="T26" fmla="*/ 124 w 265"/>
                <a:gd name="T27" fmla="*/ 80 h 114"/>
                <a:gd name="T28" fmla="*/ 129 w 265"/>
                <a:gd name="T29" fmla="*/ 85 h 114"/>
                <a:gd name="T30" fmla="*/ 129 w 265"/>
                <a:gd name="T31" fmla="*/ 85 h 114"/>
                <a:gd name="T32" fmla="*/ 129 w 265"/>
                <a:gd name="T33" fmla="*/ 80 h 114"/>
                <a:gd name="T34" fmla="*/ 129 w 265"/>
                <a:gd name="T35" fmla="*/ 68 h 114"/>
                <a:gd name="T36" fmla="*/ 118 w 265"/>
                <a:gd name="T37" fmla="*/ 45 h 114"/>
                <a:gd name="T38" fmla="*/ 112 w 265"/>
                <a:gd name="T39" fmla="*/ 17 h 114"/>
                <a:gd name="T40" fmla="*/ 118 w 265"/>
                <a:gd name="T41" fmla="*/ 6 h 114"/>
                <a:gd name="T42" fmla="*/ 129 w 265"/>
                <a:gd name="T43" fmla="*/ 0 h 114"/>
                <a:gd name="T44" fmla="*/ 141 w 265"/>
                <a:gd name="T45" fmla="*/ 6 h 114"/>
                <a:gd name="T46" fmla="*/ 152 w 265"/>
                <a:gd name="T47" fmla="*/ 23 h 114"/>
                <a:gd name="T48" fmla="*/ 158 w 265"/>
                <a:gd name="T49" fmla="*/ 45 h 114"/>
                <a:gd name="T50" fmla="*/ 158 w 265"/>
                <a:gd name="T51" fmla="*/ 68 h 114"/>
                <a:gd name="T52" fmla="*/ 158 w 265"/>
                <a:gd name="T53" fmla="*/ 85 h 114"/>
                <a:gd name="T54" fmla="*/ 163 w 265"/>
                <a:gd name="T55" fmla="*/ 80 h 114"/>
                <a:gd name="T56" fmla="*/ 174 w 265"/>
                <a:gd name="T57" fmla="*/ 68 h 114"/>
                <a:gd name="T58" fmla="*/ 186 w 265"/>
                <a:gd name="T59" fmla="*/ 51 h 114"/>
                <a:gd name="T60" fmla="*/ 197 w 265"/>
                <a:gd name="T61" fmla="*/ 34 h 114"/>
                <a:gd name="T62" fmla="*/ 214 w 265"/>
                <a:gd name="T63" fmla="*/ 28 h 114"/>
                <a:gd name="T64" fmla="*/ 231 w 265"/>
                <a:gd name="T65" fmla="*/ 23 h 114"/>
                <a:gd name="T66" fmla="*/ 253 w 265"/>
                <a:gd name="T67" fmla="*/ 34 h 114"/>
                <a:gd name="T68" fmla="*/ 265 w 265"/>
                <a:gd name="T69" fmla="*/ 40 h 114"/>
                <a:gd name="T70" fmla="*/ 265 w 265"/>
                <a:gd name="T71" fmla="*/ 51 h 114"/>
                <a:gd name="T72" fmla="*/ 259 w 265"/>
                <a:gd name="T73" fmla="*/ 57 h 114"/>
                <a:gd name="T74" fmla="*/ 242 w 265"/>
                <a:gd name="T75" fmla="*/ 68 h 114"/>
                <a:gd name="T76" fmla="*/ 208 w 265"/>
                <a:gd name="T77" fmla="*/ 85 h 114"/>
                <a:gd name="T78" fmla="*/ 180 w 265"/>
                <a:gd name="T79" fmla="*/ 102 h 114"/>
                <a:gd name="T80" fmla="*/ 163 w 265"/>
                <a:gd name="T81" fmla="*/ 114 h 114"/>
                <a:gd name="T82" fmla="*/ 141 w 265"/>
                <a:gd name="T83" fmla="*/ 114 h 114"/>
                <a:gd name="T84" fmla="*/ 141 w 265"/>
                <a:gd name="T8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5" h="114">
                  <a:moveTo>
                    <a:pt x="141" y="114"/>
                  </a:moveTo>
                  <a:lnTo>
                    <a:pt x="118" y="97"/>
                  </a:lnTo>
                  <a:lnTo>
                    <a:pt x="96" y="68"/>
                  </a:lnTo>
                  <a:lnTo>
                    <a:pt x="62" y="45"/>
                  </a:lnTo>
                  <a:lnTo>
                    <a:pt x="34" y="28"/>
                  </a:lnTo>
                  <a:lnTo>
                    <a:pt x="11" y="17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17" y="6"/>
                  </a:lnTo>
                  <a:lnTo>
                    <a:pt x="34" y="6"/>
                  </a:lnTo>
                  <a:lnTo>
                    <a:pt x="56" y="11"/>
                  </a:lnTo>
                  <a:lnTo>
                    <a:pt x="84" y="34"/>
                  </a:lnTo>
                  <a:lnTo>
                    <a:pt x="107" y="57"/>
                  </a:lnTo>
                  <a:lnTo>
                    <a:pt x="124" y="80"/>
                  </a:lnTo>
                  <a:lnTo>
                    <a:pt x="129" y="85"/>
                  </a:lnTo>
                  <a:lnTo>
                    <a:pt x="129" y="85"/>
                  </a:lnTo>
                  <a:lnTo>
                    <a:pt x="129" y="80"/>
                  </a:lnTo>
                  <a:lnTo>
                    <a:pt x="129" y="68"/>
                  </a:lnTo>
                  <a:lnTo>
                    <a:pt x="118" y="45"/>
                  </a:lnTo>
                  <a:lnTo>
                    <a:pt x="112" y="17"/>
                  </a:lnTo>
                  <a:lnTo>
                    <a:pt x="118" y="6"/>
                  </a:lnTo>
                  <a:lnTo>
                    <a:pt x="129" y="0"/>
                  </a:lnTo>
                  <a:lnTo>
                    <a:pt x="141" y="6"/>
                  </a:lnTo>
                  <a:lnTo>
                    <a:pt x="152" y="23"/>
                  </a:lnTo>
                  <a:lnTo>
                    <a:pt x="158" y="45"/>
                  </a:lnTo>
                  <a:lnTo>
                    <a:pt x="158" y="68"/>
                  </a:lnTo>
                  <a:lnTo>
                    <a:pt x="158" y="85"/>
                  </a:lnTo>
                  <a:lnTo>
                    <a:pt x="163" y="80"/>
                  </a:lnTo>
                  <a:lnTo>
                    <a:pt x="174" y="68"/>
                  </a:lnTo>
                  <a:lnTo>
                    <a:pt x="186" y="51"/>
                  </a:lnTo>
                  <a:lnTo>
                    <a:pt x="197" y="34"/>
                  </a:lnTo>
                  <a:lnTo>
                    <a:pt x="214" y="28"/>
                  </a:lnTo>
                  <a:lnTo>
                    <a:pt x="231" y="23"/>
                  </a:lnTo>
                  <a:lnTo>
                    <a:pt x="253" y="34"/>
                  </a:lnTo>
                  <a:lnTo>
                    <a:pt x="265" y="40"/>
                  </a:lnTo>
                  <a:lnTo>
                    <a:pt x="265" y="51"/>
                  </a:lnTo>
                  <a:lnTo>
                    <a:pt x="259" y="57"/>
                  </a:lnTo>
                  <a:lnTo>
                    <a:pt x="242" y="68"/>
                  </a:lnTo>
                  <a:lnTo>
                    <a:pt x="208" y="85"/>
                  </a:lnTo>
                  <a:lnTo>
                    <a:pt x="180" y="102"/>
                  </a:lnTo>
                  <a:lnTo>
                    <a:pt x="163" y="114"/>
                  </a:lnTo>
                  <a:lnTo>
                    <a:pt x="141" y="114"/>
                  </a:lnTo>
                  <a:lnTo>
                    <a:pt x="141" y="114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5448300" y="3167063"/>
              <a:ext cx="312738" cy="107950"/>
            </a:xfrm>
            <a:custGeom>
              <a:avLst/>
              <a:gdLst>
                <a:gd name="T0" fmla="*/ 0 w 197"/>
                <a:gd name="T1" fmla="*/ 0 h 68"/>
                <a:gd name="T2" fmla="*/ 0 w 197"/>
                <a:gd name="T3" fmla="*/ 5 h 68"/>
                <a:gd name="T4" fmla="*/ 11 w 197"/>
                <a:gd name="T5" fmla="*/ 11 h 68"/>
                <a:gd name="T6" fmla="*/ 34 w 197"/>
                <a:gd name="T7" fmla="*/ 28 h 68"/>
                <a:gd name="T8" fmla="*/ 51 w 197"/>
                <a:gd name="T9" fmla="*/ 51 h 68"/>
                <a:gd name="T10" fmla="*/ 68 w 197"/>
                <a:gd name="T11" fmla="*/ 62 h 68"/>
                <a:gd name="T12" fmla="*/ 79 w 197"/>
                <a:gd name="T13" fmla="*/ 68 h 68"/>
                <a:gd name="T14" fmla="*/ 96 w 197"/>
                <a:gd name="T15" fmla="*/ 68 h 68"/>
                <a:gd name="T16" fmla="*/ 135 w 197"/>
                <a:gd name="T17" fmla="*/ 57 h 68"/>
                <a:gd name="T18" fmla="*/ 175 w 197"/>
                <a:gd name="T19" fmla="*/ 28 h 68"/>
                <a:gd name="T20" fmla="*/ 186 w 197"/>
                <a:gd name="T21" fmla="*/ 23 h 68"/>
                <a:gd name="T22" fmla="*/ 197 w 197"/>
                <a:gd name="T23" fmla="*/ 17 h 68"/>
                <a:gd name="T24" fmla="*/ 197 w 197"/>
                <a:gd name="T25" fmla="*/ 5 h 68"/>
                <a:gd name="T26" fmla="*/ 192 w 197"/>
                <a:gd name="T27" fmla="*/ 0 h 68"/>
                <a:gd name="T28" fmla="*/ 180 w 197"/>
                <a:gd name="T29" fmla="*/ 0 h 68"/>
                <a:gd name="T30" fmla="*/ 164 w 197"/>
                <a:gd name="T31" fmla="*/ 11 h 68"/>
                <a:gd name="T32" fmla="*/ 141 w 197"/>
                <a:gd name="T33" fmla="*/ 23 h 68"/>
                <a:gd name="T34" fmla="*/ 124 w 197"/>
                <a:gd name="T35" fmla="*/ 40 h 68"/>
                <a:gd name="T36" fmla="*/ 107 w 197"/>
                <a:gd name="T37" fmla="*/ 45 h 68"/>
                <a:gd name="T38" fmla="*/ 102 w 197"/>
                <a:gd name="T39" fmla="*/ 34 h 68"/>
                <a:gd name="T40" fmla="*/ 102 w 197"/>
                <a:gd name="T41" fmla="*/ 17 h 68"/>
                <a:gd name="T42" fmla="*/ 102 w 197"/>
                <a:gd name="T43" fmla="*/ 5 h 68"/>
                <a:gd name="T44" fmla="*/ 96 w 197"/>
                <a:gd name="T45" fmla="*/ 5 h 68"/>
                <a:gd name="T46" fmla="*/ 96 w 197"/>
                <a:gd name="T47" fmla="*/ 17 h 68"/>
                <a:gd name="T48" fmla="*/ 90 w 197"/>
                <a:gd name="T49" fmla="*/ 34 h 68"/>
                <a:gd name="T50" fmla="*/ 85 w 197"/>
                <a:gd name="T51" fmla="*/ 45 h 68"/>
                <a:gd name="T52" fmla="*/ 79 w 197"/>
                <a:gd name="T53" fmla="*/ 51 h 68"/>
                <a:gd name="T54" fmla="*/ 68 w 197"/>
                <a:gd name="T55" fmla="*/ 45 h 68"/>
                <a:gd name="T56" fmla="*/ 45 w 197"/>
                <a:gd name="T57" fmla="*/ 28 h 68"/>
                <a:gd name="T58" fmla="*/ 17 w 197"/>
                <a:gd name="T59" fmla="*/ 11 h 68"/>
                <a:gd name="T60" fmla="*/ 6 w 197"/>
                <a:gd name="T61" fmla="*/ 5 h 68"/>
                <a:gd name="T62" fmla="*/ 0 w 197"/>
                <a:gd name="T63" fmla="*/ 0 h 68"/>
                <a:gd name="T64" fmla="*/ 0 w 197"/>
                <a:gd name="T6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7" h="68">
                  <a:moveTo>
                    <a:pt x="0" y="0"/>
                  </a:moveTo>
                  <a:lnTo>
                    <a:pt x="0" y="5"/>
                  </a:lnTo>
                  <a:lnTo>
                    <a:pt x="11" y="11"/>
                  </a:lnTo>
                  <a:lnTo>
                    <a:pt x="34" y="28"/>
                  </a:lnTo>
                  <a:lnTo>
                    <a:pt x="51" y="51"/>
                  </a:lnTo>
                  <a:lnTo>
                    <a:pt x="68" y="62"/>
                  </a:lnTo>
                  <a:lnTo>
                    <a:pt x="79" y="68"/>
                  </a:lnTo>
                  <a:lnTo>
                    <a:pt x="96" y="68"/>
                  </a:lnTo>
                  <a:lnTo>
                    <a:pt x="135" y="57"/>
                  </a:lnTo>
                  <a:lnTo>
                    <a:pt x="175" y="28"/>
                  </a:lnTo>
                  <a:lnTo>
                    <a:pt x="186" y="23"/>
                  </a:lnTo>
                  <a:lnTo>
                    <a:pt x="197" y="17"/>
                  </a:lnTo>
                  <a:lnTo>
                    <a:pt x="197" y="5"/>
                  </a:lnTo>
                  <a:lnTo>
                    <a:pt x="192" y="0"/>
                  </a:lnTo>
                  <a:lnTo>
                    <a:pt x="180" y="0"/>
                  </a:lnTo>
                  <a:lnTo>
                    <a:pt x="164" y="11"/>
                  </a:lnTo>
                  <a:lnTo>
                    <a:pt x="141" y="23"/>
                  </a:lnTo>
                  <a:lnTo>
                    <a:pt x="124" y="40"/>
                  </a:lnTo>
                  <a:lnTo>
                    <a:pt x="107" y="45"/>
                  </a:lnTo>
                  <a:lnTo>
                    <a:pt x="102" y="34"/>
                  </a:lnTo>
                  <a:lnTo>
                    <a:pt x="102" y="17"/>
                  </a:lnTo>
                  <a:lnTo>
                    <a:pt x="102" y="5"/>
                  </a:lnTo>
                  <a:lnTo>
                    <a:pt x="96" y="5"/>
                  </a:lnTo>
                  <a:lnTo>
                    <a:pt x="96" y="17"/>
                  </a:lnTo>
                  <a:lnTo>
                    <a:pt x="90" y="34"/>
                  </a:lnTo>
                  <a:lnTo>
                    <a:pt x="85" y="45"/>
                  </a:lnTo>
                  <a:lnTo>
                    <a:pt x="79" y="51"/>
                  </a:lnTo>
                  <a:lnTo>
                    <a:pt x="68" y="45"/>
                  </a:lnTo>
                  <a:lnTo>
                    <a:pt x="45" y="28"/>
                  </a:lnTo>
                  <a:lnTo>
                    <a:pt x="17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9" name="Grupo 40"/>
          <p:cNvGrpSpPr/>
          <p:nvPr/>
        </p:nvGrpSpPr>
        <p:grpSpPr>
          <a:xfrm>
            <a:off x="4985190" y="4413334"/>
            <a:ext cx="522914" cy="386378"/>
            <a:chOff x="5091113" y="3184525"/>
            <a:chExt cx="295275" cy="217488"/>
          </a:xfrm>
        </p:grpSpPr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5091113" y="3230563"/>
              <a:ext cx="98425" cy="26988"/>
            </a:xfrm>
            <a:custGeom>
              <a:avLst/>
              <a:gdLst>
                <a:gd name="T0" fmla="*/ 34 w 62"/>
                <a:gd name="T1" fmla="*/ 11 h 17"/>
                <a:gd name="T2" fmla="*/ 17 w 62"/>
                <a:gd name="T3" fmla="*/ 5 h 17"/>
                <a:gd name="T4" fmla="*/ 0 w 62"/>
                <a:gd name="T5" fmla="*/ 5 h 17"/>
                <a:gd name="T6" fmla="*/ 0 w 62"/>
                <a:gd name="T7" fmla="*/ 11 h 17"/>
                <a:gd name="T8" fmla="*/ 0 w 62"/>
                <a:gd name="T9" fmla="*/ 17 h 17"/>
                <a:gd name="T10" fmla="*/ 5 w 62"/>
                <a:gd name="T11" fmla="*/ 17 h 17"/>
                <a:gd name="T12" fmla="*/ 17 w 62"/>
                <a:gd name="T13" fmla="*/ 17 h 17"/>
                <a:gd name="T14" fmla="*/ 34 w 62"/>
                <a:gd name="T15" fmla="*/ 11 h 17"/>
                <a:gd name="T16" fmla="*/ 45 w 62"/>
                <a:gd name="T17" fmla="*/ 5 h 17"/>
                <a:gd name="T18" fmla="*/ 50 w 62"/>
                <a:gd name="T19" fmla="*/ 5 h 17"/>
                <a:gd name="T20" fmla="*/ 50 w 62"/>
                <a:gd name="T21" fmla="*/ 0 h 17"/>
                <a:gd name="T22" fmla="*/ 62 w 62"/>
                <a:gd name="T23" fmla="*/ 5 h 17"/>
                <a:gd name="T24" fmla="*/ 62 w 62"/>
                <a:gd name="T25" fmla="*/ 11 h 17"/>
                <a:gd name="T26" fmla="*/ 56 w 62"/>
                <a:gd name="T27" fmla="*/ 17 h 17"/>
                <a:gd name="T28" fmla="*/ 34 w 62"/>
                <a:gd name="T29" fmla="*/ 11 h 17"/>
                <a:gd name="T30" fmla="*/ 34 w 62"/>
                <a:gd name="T3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17">
                  <a:moveTo>
                    <a:pt x="34" y="11"/>
                  </a:moveTo>
                  <a:lnTo>
                    <a:pt x="17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17" y="17"/>
                  </a:lnTo>
                  <a:lnTo>
                    <a:pt x="34" y="11"/>
                  </a:lnTo>
                  <a:lnTo>
                    <a:pt x="45" y="5"/>
                  </a:lnTo>
                  <a:lnTo>
                    <a:pt x="50" y="5"/>
                  </a:lnTo>
                  <a:lnTo>
                    <a:pt x="50" y="0"/>
                  </a:lnTo>
                  <a:lnTo>
                    <a:pt x="62" y="5"/>
                  </a:lnTo>
                  <a:lnTo>
                    <a:pt x="62" y="11"/>
                  </a:lnTo>
                  <a:lnTo>
                    <a:pt x="56" y="17"/>
                  </a:lnTo>
                  <a:lnTo>
                    <a:pt x="34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5135563" y="3248025"/>
              <a:ext cx="17463" cy="107950"/>
            </a:xfrm>
            <a:custGeom>
              <a:avLst/>
              <a:gdLst>
                <a:gd name="T0" fmla="*/ 6 w 11"/>
                <a:gd name="T1" fmla="*/ 0 h 68"/>
                <a:gd name="T2" fmla="*/ 0 w 11"/>
                <a:gd name="T3" fmla="*/ 11 h 68"/>
                <a:gd name="T4" fmla="*/ 6 w 11"/>
                <a:gd name="T5" fmla="*/ 29 h 68"/>
                <a:gd name="T6" fmla="*/ 11 w 11"/>
                <a:gd name="T7" fmla="*/ 46 h 68"/>
                <a:gd name="T8" fmla="*/ 11 w 11"/>
                <a:gd name="T9" fmla="*/ 51 h 68"/>
                <a:gd name="T10" fmla="*/ 6 w 11"/>
                <a:gd name="T11" fmla="*/ 63 h 68"/>
                <a:gd name="T12" fmla="*/ 6 w 11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8">
                  <a:moveTo>
                    <a:pt x="6" y="0"/>
                  </a:moveTo>
                  <a:lnTo>
                    <a:pt x="0" y="11"/>
                  </a:lnTo>
                  <a:lnTo>
                    <a:pt x="6" y="29"/>
                  </a:lnTo>
                  <a:lnTo>
                    <a:pt x="11" y="46"/>
                  </a:lnTo>
                  <a:lnTo>
                    <a:pt x="11" y="51"/>
                  </a:lnTo>
                  <a:lnTo>
                    <a:pt x="6" y="63"/>
                  </a:lnTo>
                  <a:lnTo>
                    <a:pt x="6" y="6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5251450" y="3211513"/>
              <a:ext cx="134938" cy="26988"/>
            </a:xfrm>
            <a:custGeom>
              <a:avLst/>
              <a:gdLst>
                <a:gd name="T0" fmla="*/ 51 w 85"/>
                <a:gd name="T1" fmla="*/ 12 h 17"/>
                <a:gd name="T2" fmla="*/ 28 w 85"/>
                <a:gd name="T3" fmla="*/ 6 h 17"/>
                <a:gd name="T4" fmla="*/ 6 w 85"/>
                <a:gd name="T5" fmla="*/ 6 h 17"/>
                <a:gd name="T6" fmla="*/ 0 w 85"/>
                <a:gd name="T7" fmla="*/ 12 h 17"/>
                <a:gd name="T8" fmla="*/ 0 w 85"/>
                <a:gd name="T9" fmla="*/ 17 h 17"/>
                <a:gd name="T10" fmla="*/ 11 w 85"/>
                <a:gd name="T11" fmla="*/ 17 h 17"/>
                <a:gd name="T12" fmla="*/ 23 w 85"/>
                <a:gd name="T13" fmla="*/ 17 h 17"/>
                <a:gd name="T14" fmla="*/ 45 w 85"/>
                <a:gd name="T15" fmla="*/ 12 h 17"/>
                <a:gd name="T16" fmla="*/ 62 w 85"/>
                <a:gd name="T17" fmla="*/ 6 h 17"/>
                <a:gd name="T18" fmla="*/ 68 w 85"/>
                <a:gd name="T19" fmla="*/ 0 h 17"/>
                <a:gd name="T20" fmla="*/ 73 w 85"/>
                <a:gd name="T21" fmla="*/ 0 h 17"/>
                <a:gd name="T22" fmla="*/ 85 w 85"/>
                <a:gd name="T23" fmla="*/ 6 h 17"/>
                <a:gd name="T24" fmla="*/ 85 w 85"/>
                <a:gd name="T25" fmla="*/ 12 h 17"/>
                <a:gd name="T26" fmla="*/ 73 w 85"/>
                <a:gd name="T27" fmla="*/ 17 h 17"/>
                <a:gd name="T28" fmla="*/ 51 w 85"/>
                <a:gd name="T29" fmla="*/ 12 h 17"/>
                <a:gd name="T30" fmla="*/ 51 w 85"/>
                <a:gd name="T3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7">
                  <a:moveTo>
                    <a:pt x="51" y="12"/>
                  </a:moveTo>
                  <a:lnTo>
                    <a:pt x="28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1" y="17"/>
                  </a:lnTo>
                  <a:lnTo>
                    <a:pt x="23" y="17"/>
                  </a:lnTo>
                  <a:lnTo>
                    <a:pt x="45" y="12"/>
                  </a:lnTo>
                  <a:lnTo>
                    <a:pt x="62" y="6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85" y="6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51" y="12"/>
                  </a:lnTo>
                  <a:lnTo>
                    <a:pt x="51" y="12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5322888" y="3230563"/>
              <a:ext cx="9525" cy="171450"/>
            </a:xfrm>
            <a:custGeom>
              <a:avLst/>
              <a:gdLst>
                <a:gd name="T0" fmla="*/ 0 w 6"/>
                <a:gd name="T1" fmla="*/ 0 h 108"/>
                <a:gd name="T2" fmla="*/ 0 w 6"/>
                <a:gd name="T3" fmla="*/ 22 h 108"/>
                <a:gd name="T4" fmla="*/ 0 w 6"/>
                <a:gd name="T5" fmla="*/ 45 h 108"/>
                <a:gd name="T6" fmla="*/ 6 w 6"/>
                <a:gd name="T7" fmla="*/ 74 h 108"/>
                <a:gd name="T8" fmla="*/ 6 w 6"/>
                <a:gd name="T9" fmla="*/ 91 h 108"/>
                <a:gd name="T10" fmla="*/ 6 w 6"/>
                <a:gd name="T11" fmla="*/ 102 h 108"/>
                <a:gd name="T12" fmla="*/ 6 w 6"/>
                <a:gd name="T13" fmla="*/ 108 h 108"/>
                <a:gd name="T14" fmla="*/ 6 w 6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8">
                  <a:moveTo>
                    <a:pt x="0" y="0"/>
                  </a:moveTo>
                  <a:lnTo>
                    <a:pt x="0" y="22"/>
                  </a:lnTo>
                  <a:lnTo>
                    <a:pt x="0" y="45"/>
                  </a:lnTo>
                  <a:lnTo>
                    <a:pt x="6" y="74"/>
                  </a:lnTo>
                  <a:lnTo>
                    <a:pt x="6" y="91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6" y="10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5295900" y="3184525"/>
              <a:ext cx="46038" cy="90488"/>
            </a:xfrm>
            <a:custGeom>
              <a:avLst/>
              <a:gdLst>
                <a:gd name="T0" fmla="*/ 17 w 29"/>
                <a:gd name="T1" fmla="*/ 29 h 57"/>
                <a:gd name="T2" fmla="*/ 17 w 29"/>
                <a:gd name="T3" fmla="*/ 12 h 57"/>
                <a:gd name="T4" fmla="*/ 23 w 29"/>
                <a:gd name="T5" fmla="*/ 0 h 57"/>
                <a:gd name="T6" fmla="*/ 29 w 29"/>
                <a:gd name="T7" fmla="*/ 0 h 57"/>
                <a:gd name="T8" fmla="*/ 29 w 29"/>
                <a:gd name="T9" fmla="*/ 6 h 57"/>
                <a:gd name="T10" fmla="*/ 23 w 29"/>
                <a:gd name="T11" fmla="*/ 17 h 57"/>
                <a:gd name="T12" fmla="*/ 6 w 29"/>
                <a:gd name="T13" fmla="*/ 40 h 57"/>
                <a:gd name="T14" fmla="*/ 0 w 29"/>
                <a:gd name="T15" fmla="*/ 51 h 57"/>
                <a:gd name="T16" fmla="*/ 0 w 29"/>
                <a:gd name="T17" fmla="*/ 57 h 57"/>
                <a:gd name="T18" fmla="*/ 0 w 29"/>
                <a:gd name="T19" fmla="*/ 57 h 57"/>
                <a:gd name="T20" fmla="*/ 6 w 29"/>
                <a:gd name="T21" fmla="*/ 51 h 57"/>
                <a:gd name="T22" fmla="*/ 12 w 29"/>
                <a:gd name="T23" fmla="*/ 46 h 57"/>
                <a:gd name="T24" fmla="*/ 17 w 29"/>
                <a:gd name="T25" fmla="*/ 40 h 57"/>
                <a:gd name="T26" fmla="*/ 17 w 29"/>
                <a:gd name="T27" fmla="*/ 29 h 57"/>
                <a:gd name="T28" fmla="*/ 17 w 29"/>
                <a:gd name="T29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57">
                  <a:moveTo>
                    <a:pt x="17" y="29"/>
                  </a:moveTo>
                  <a:lnTo>
                    <a:pt x="17" y="1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3" y="17"/>
                  </a:lnTo>
                  <a:lnTo>
                    <a:pt x="6" y="40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6" y="51"/>
                  </a:lnTo>
                  <a:lnTo>
                    <a:pt x="12" y="46"/>
                  </a:lnTo>
                  <a:lnTo>
                    <a:pt x="17" y="40"/>
                  </a:lnTo>
                  <a:lnTo>
                    <a:pt x="17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rgbClr val="67A979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46" name="Elipse 45"/>
          <p:cNvSpPr/>
          <p:nvPr/>
        </p:nvSpPr>
        <p:spPr>
          <a:xfrm>
            <a:off x="971600" y="4701569"/>
            <a:ext cx="80966" cy="812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grpSp>
        <p:nvGrpSpPr>
          <p:cNvPr id="21" name="Grupo 43"/>
          <p:cNvGrpSpPr/>
          <p:nvPr/>
        </p:nvGrpSpPr>
        <p:grpSpPr>
          <a:xfrm>
            <a:off x="2339341" y="4461278"/>
            <a:ext cx="504467" cy="338433"/>
            <a:chOff x="3311525" y="3184525"/>
            <a:chExt cx="295276" cy="217488"/>
          </a:xfrm>
        </p:grpSpPr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3311525" y="3230563"/>
              <a:ext cx="98425" cy="26988"/>
            </a:xfrm>
            <a:custGeom>
              <a:avLst/>
              <a:gdLst>
                <a:gd name="T0" fmla="*/ 33 w 62"/>
                <a:gd name="T1" fmla="*/ 11 h 17"/>
                <a:gd name="T2" fmla="*/ 17 w 62"/>
                <a:gd name="T3" fmla="*/ 5 h 17"/>
                <a:gd name="T4" fmla="*/ 0 w 62"/>
                <a:gd name="T5" fmla="*/ 5 h 17"/>
                <a:gd name="T6" fmla="*/ 0 w 62"/>
                <a:gd name="T7" fmla="*/ 17 h 17"/>
                <a:gd name="T8" fmla="*/ 5 w 62"/>
                <a:gd name="T9" fmla="*/ 17 h 17"/>
                <a:gd name="T10" fmla="*/ 17 w 62"/>
                <a:gd name="T11" fmla="*/ 17 h 17"/>
                <a:gd name="T12" fmla="*/ 28 w 62"/>
                <a:gd name="T13" fmla="*/ 11 h 17"/>
                <a:gd name="T14" fmla="*/ 39 w 62"/>
                <a:gd name="T15" fmla="*/ 5 h 17"/>
                <a:gd name="T16" fmla="*/ 45 w 62"/>
                <a:gd name="T17" fmla="*/ 5 h 17"/>
                <a:gd name="T18" fmla="*/ 50 w 62"/>
                <a:gd name="T19" fmla="*/ 0 h 17"/>
                <a:gd name="T20" fmla="*/ 62 w 62"/>
                <a:gd name="T21" fmla="*/ 5 h 17"/>
                <a:gd name="T22" fmla="*/ 62 w 62"/>
                <a:gd name="T23" fmla="*/ 11 h 17"/>
                <a:gd name="T24" fmla="*/ 50 w 62"/>
                <a:gd name="T25" fmla="*/ 17 h 17"/>
                <a:gd name="T26" fmla="*/ 33 w 62"/>
                <a:gd name="T27" fmla="*/ 11 h 17"/>
                <a:gd name="T28" fmla="*/ 33 w 62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7">
                  <a:moveTo>
                    <a:pt x="33" y="11"/>
                  </a:moveTo>
                  <a:lnTo>
                    <a:pt x="17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17" y="17"/>
                  </a:lnTo>
                  <a:lnTo>
                    <a:pt x="28" y="11"/>
                  </a:lnTo>
                  <a:lnTo>
                    <a:pt x="39" y="5"/>
                  </a:lnTo>
                  <a:lnTo>
                    <a:pt x="45" y="5"/>
                  </a:lnTo>
                  <a:lnTo>
                    <a:pt x="50" y="0"/>
                  </a:lnTo>
                  <a:lnTo>
                    <a:pt x="62" y="5"/>
                  </a:lnTo>
                  <a:lnTo>
                    <a:pt x="62" y="11"/>
                  </a:lnTo>
                  <a:lnTo>
                    <a:pt x="50" y="17"/>
                  </a:lnTo>
                  <a:lnTo>
                    <a:pt x="33" y="11"/>
                  </a:lnTo>
                  <a:lnTo>
                    <a:pt x="33" y="11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3355975" y="3248025"/>
              <a:ext cx="7938" cy="107950"/>
            </a:xfrm>
            <a:custGeom>
              <a:avLst/>
              <a:gdLst>
                <a:gd name="T0" fmla="*/ 5 w 5"/>
                <a:gd name="T1" fmla="*/ 0 h 68"/>
                <a:gd name="T2" fmla="*/ 0 w 5"/>
                <a:gd name="T3" fmla="*/ 11 h 68"/>
                <a:gd name="T4" fmla="*/ 5 w 5"/>
                <a:gd name="T5" fmla="*/ 29 h 68"/>
                <a:gd name="T6" fmla="*/ 5 w 5"/>
                <a:gd name="T7" fmla="*/ 46 h 68"/>
                <a:gd name="T8" fmla="*/ 5 w 5"/>
                <a:gd name="T9" fmla="*/ 51 h 68"/>
                <a:gd name="T10" fmla="*/ 5 w 5"/>
                <a:gd name="T11" fmla="*/ 63 h 68"/>
                <a:gd name="T12" fmla="*/ 5 w 5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8">
                  <a:moveTo>
                    <a:pt x="5" y="0"/>
                  </a:moveTo>
                  <a:lnTo>
                    <a:pt x="0" y="11"/>
                  </a:lnTo>
                  <a:lnTo>
                    <a:pt x="5" y="29"/>
                  </a:lnTo>
                  <a:lnTo>
                    <a:pt x="5" y="46"/>
                  </a:lnTo>
                  <a:lnTo>
                    <a:pt x="5" y="51"/>
                  </a:lnTo>
                  <a:lnTo>
                    <a:pt x="5" y="63"/>
                  </a:lnTo>
                  <a:lnTo>
                    <a:pt x="5" y="6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462338" y="3211513"/>
              <a:ext cx="144463" cy="26988"/>
            </a:xfrm>
            <a:custGeom>
              <a:avLst/>
              <a:gdLst>
                <a:gd name="T0" fmla="*/ 51 w 91"/>
                <a:gd name="T1" fmla="*/ 12 h 17"/>
                <a:gd name="T2" fmla="*/ 29 w 91"/>
                <a:gd name="T3" fmla="*/ 6 h 17"/>
                <a:gd name="T4" fmla="*/ 6 w 91"/>
                <a:gd name="T5" fmla="*/ 6 h 17"/>
                <a:gd name="T6" fmla="*/ 0 w 91"/>
                <a:gd name="T7" fmla="*/ 12 h 17"/>
                <a:gd name="T8" fmla="*/ 6 w 91"/>
                <a:gd name="T9" fmla="*/ 17 h 17"/>
                <a:gd name="T10" fmla="*/ 12 w 91"/>
                <a:gd name="T11" fmla="*/ 17 h 17"/>
                <a:gd name="T12" fmla="*/ 29 w 91"/>
                <a:gd name="T13" fmla="*/ 17 h 17"/>
                <a:gd name="T14" fmla="*/ 51 w 91"/>
                <a:gd name="T15" fmla="*/ 12 h 17"/>
                <a:gd name="T16" fmla="*/ 62 w 91"/>
                <a:gd name="T17" fmla="*/ 6 h 17"/>
                <a:gd name="T18" fmla="*/ 74 w 91"/>
                <a:gd name="T19" fmla="*/ 0 h 17"/>
                <a:gd name="T20" fmla="*/ 74 w 91"/>
                <a:gd name="T21" fmla="*/ 0 h 17"/>
                <a:gd name="T22" fmla="*/ 91 w 91"/>
                <a:gd name="T23" fmla="*/ 6 h 17"/>
                <a:gd name="T24" fmla="*/ 91 w 91"/>
                <a:gd name="T25" fmla="*/ 6 h 17"/>
                <a:gd name="T26" fmla="*/ 91 w 91"/>
                <a:gd name="T27" fmla="*/ 12 h 17"/>
                <a:gd name="T28" fmla="*/ 79 w 91"/>
                <a:gd name="T29" fmla="*/ 17 h 17"/>
                <a:gd name="T30" fmla="*/ 51 w 91"/>
                <a:gd name="T31" fmla="*/ 12 h 17"/>
                <a:gd name="T32" fmla="*/ 51 w 91"/>
                <a:gd name="T3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7">
                  <a:moveTo>
                    <a:pt x="51" y="12"/>
                  </a:moveTo>
                  <a:lnTo>
                    <a:pt x="29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12" y="17"/>
                  </a:lnTo>
                  <a:lnTo>
                    <a:pt x="29" y="17"/>
                  </a:lnTo>
                  <a:lnTo>
                    <a:pt x="51" y="12"/>
                  </a:lnTo>
                  <a:lnTo>
                    <a:pt x="62" y="6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12"/>
                  </a:lnTo>
                  <a:lnTo>
                    <a:pt x="79" y="17"/>
                  </a:lnTo>
                  <a:lnTo>
                    <a:pt x="51" y="12"/>
                  </a:lnTo>
                  <a:lnTo>
                    <a:pt x="51" y="12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3533775" y="3230563"/>
              <a:ext cx="19050" cy="171450"/>
            </a:xfrm>
            <a:custGeom>
              <a:avLst/>
              <a:gdLst>
                <a:gd name="T0" fmla="*/ 6 w 12"/>
                <a:gd name="T1" fmla="*/ 0 h 108"/>
                <a:gd name="T2" fmla="*/ 0 w 12"/>
                <a:gd name="T3" fmla="*/ 22 h 108"/>
                <a:gd name="T4" fmla="*/ 6 w 12"/>
                <a:gd name="T5" fmla="*/ 45 h 108"/>
                <a:gd name="T6" fmla="*/ 12 w 12"/>
                <a:gd name="T7" fmla="*/ 74 h 108"/>
                <a:gd name="T8" fmla="*/ 12 w 12"/>
                <a:gd name="T9" fmla="*/ 91 h 108"/>
                <a:gd name="T10" fmla="*/ 12 w 12"/>
                <a:gd name="T11" fmla="*/ 102 h 108"/>
                <a:gd name="T12" fmla="*/ 12 w 12"/>
                <a:gd name="T13" fmla="*/ 108 h 108"/>
                <a:gd name="T14" fmla="*/ 12 w 12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08">
                  <a:moveTo>
                    <a:pt x="6" y="0"/>
                  </a:moveTo>
                  <a:lnTo>
                    <a:pt x="0" y="22"/>
                  </a:lnTo>
                  <a:lnTo>
                    <a:pt x="6" y="45"/>
                  </a:lnTo>
                  <a:lnTo>
                    <a:pt x="12" y="74"/>
                  </a:lnTo>
                  <a:lnTo>
                    <a:pt x="12" y="91"/>
                  </a:lnTo>
                  <a:lnTo>
                    <a:pt x="12" y="102"/>
                  </a:lnTo>
                  <a:lnTo>
                    <a:pt x="12" y="108"/>
                  </a:lnTo>
                  <a:lnTo>
                    <a:pt x="12" y="10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3508375" y="3184525"/>
              <a:ext cx="52388" cy="90488"/>
            </a:xfrm>
            <a:custGeom>
              <a:avLst/>
              <a:gdLst>
                <a:gd name="T0" fmla="*/ 22 w 33"/>
                <a:gd name="T1" fmla="*/ 29 h 57"/>
                <a:gd name="T2" fmla="*/ 22 w 33"/>
                <a:gd name="T3" fmla="*/ 12 h 57"/>
                <a:gd name="T4" fmla="*/ 28 w 33"/>
                <a:gd name="T5" fmla="*/ 0 h 57"/>
                <a:gd name="T6" fmla="*/ 33 w 33"/>
                <a:gd name="T7" fmla="*/ 0 h 57"/>
                <a:gd name="T8" fmla="*/ 33 w 33"/>
                <a:gd name="T9" fmla="*/ 6 h 57"/>
                <a:gd name="T10" fmla="*/ 28 w 33"/>
                <a:gd name="T11" fmla="*/ 17 h 57"/>
                <a:gd name="T12" fmla="*/ 11 w 33"/>
                <a:gd name="T13" fmla="*/ 40 h 57"/>
                <a:gd name="T14" fmla="*/ 0 w 33"/>
                <a:gd name="T15" fmla="*/ 51 h 57"/>
                <a:gd name="T16" fmla="*/ 5 w 33"/>
                <a:gd name="T17" fmla="*/ 57 h 57"/>
                <a:gd name="T18" fmla="*/ 5 w 33"/>
                <a:gd name="T19" fmla="*/ 57 h 57"/>
                <a:gd name="T20" fmla="*/ 11 w 33"/>
                <a:gd name="T21" fmla="*/ 51 h 57"/>
                <a:gd name="T22" fmla="*/ 16 w 33"/>
                <a:gd name="T23" fmla="*/ 46 h 57"/>
                <a:gd name="T24" fmla="*/ 22 w 33"/>
                <a:gd name="T25" fmla="*/ 40 h 57"/>
                <a:gd name="T26" fmla="*/ 22 w 33"/>
                <a:gd name="T27" fmla="*/ 29 h 57"/>
                <a:gd name="T28" fmla="*/ 22 w 33"/>
                <a:gd name="T29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7">
                  <a:moveTo>
                    <a:pt x="22" y="29"/>
                  </a:moveTo>
                  <a:lnTo>
                    <a:pt x="22" y="12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3" y="6"/>
                  </a:lnTo>
                  <a:lnTo>
                    <a:pt x="28" y="17"/>
                  </a:lnTo>
                  <a:lnTo>
                    <a:pt x="11" y="40"/>
                  </a:lnTo>
                  <a:lnTo>
                    <a:pt x="0" y="51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11" y="51"/>
                  </a:lnTo>
                  <a:lnTo>
                    <a:pt x="16" y="46"/>
                  </a:lnTo>
                  <a:lnTo>
                    <a:pt x="22" y="40"/>
                  </a:lnTo>
                  <a:lnTo>
                    <a:pt x="22" y="29"/>
                  </a:lnTo>
                  <a:lnTo>
                    <a:pt x="22" y="29"/>
                  </a:lnTo>
                  <a:close/>
                </a:path>
              </a:pathLst>
            </a:custGeom>
            <a:solidFill>
              <a:srgbClr val="67A979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22" name="Grupo 47"/>
          <p:cNvGrpSpPr/>
          <p:nvPr/>
        </p:nvGrpSpPr>
        <p:grpSpPr>
          <a:xfrm>
            <a:off x="2123728" y="4524382"/>
            <a:ext cx="155755" cy="372276"/>
            <a:chOff x="3024188" y="3265488"/>
            <a:chExt cx="87950" cy="209550"/>
          </a:xfrm>
        </p:grpSpPr>
        <p:grpSp>
          <p:nvGrpSpPr>
            <p:cNvPr id="23" name="Grupo 44"/>
            <p:cNvGrpSpPr/>
            <p:nvPr/>
          </p:nvGrpSpPr>
          <p:grpSpPr>
            <a:xfrm>
              <a:off x="3024188" y="3265488"/>
              <a:ext cx="80963" cy="209550"/>
              <a:chOff x="3024188" y="3265488"/>
              <a:chExt cx="80963" cy="209550"/>
            </a:xfrm>
          </p:grpSpPr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3087688" y="3375025"/>
                <a:ext cx="17463" cy="100013"/>
              </a:xfrm>
              <a:custGeom>
                <a:avLst/>
                <a:gdLst>
                  <a:gd name="T0" fmla="*/ 5 w 11"/>
                  <a:gd name="T1" fmla="*/ 0 h 63"/>
                  <a:gd name="T2" fmla="*/ 5 w 11"/>
                  <a:gd name="T3" fmla="*/ 17 h 63"/>
                  <a:gd name="T4" fmla="*/ 0 w 11"/>
                  <a:gd name="T5" fmla="*/ 34 h 63"/>
                  <a:gd name="T6" fmla="*/ 0 w 11"/>
                  <a:gd name="T7" fmla="*/ 51 h 63"/>
                  <a:gd name="T8" fmla="*/ 5 w 11"/>
                  <a:gd name="T9" fmla="*/ 63 h 63"/>
                  <a:gd name="T10" fmla="*/ 5 w 11"/>
                  <a:gd name="T11" fmla="*/ 63 h 63"/>
                  <a:gd name="T12" fmla="*/ 5 w 11"/>
                  <a:gd name="T13" fmla="*/ 63 h 63"/>
                  <a:gd name="T14" fmla="*/ 5 w 11"/>
                  <a:gd name="T15" fmla="*/ 51 h 63"/>
                  <a:gd name="T16" fmla="*/ 5 w 11"/>
                  <a:gd name="T17" fmla="*/ 34 h 63"/>
                  <a:gd name="T18" fmla="*/ 11 w 11"/>
                  <a:gd name="T19" fmla="*/ 11 h 63"/>
                  <a:gd name="T20" fmla="*/ 11 w 11"/>
                  <a:gd name="T21" fmla="*/ 6 h 63"/>
                  <a:gd name="T22" fmla="*/ 11 w 11"/>
                  <a:gd name="T23" fmla="*/ 0 h 63"/>
                  <a:gd name="T24" fmla="*/ 11 w 11"/>
                  <a:gd name="T25" fmla="*/ 0 h 63"/>
                  <a:gd name="T26" fmla="*/ 5 w 11"/>
                  <a:gd name="T27" fmla="*/ 0 h 63"/>
                  <a:gd name="T28" fmla="*/ 5 w 11"/>
                  <a:gd name="T2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63">
                    <a:moveTo>
                      <a:pt x="5" y="0"/>
                    </a:moveTo>
                    <a:lnTo>
                      <a:pt x="5" y="17"/>
                    </a:lnTo>
                    <a:lnTo>
                      <a:pt x="0" y="34"/>
                    </a:lnTo>
                    <a:lnTo>
                      <a:pt x="0" y="51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5" y="51"/>
                    </a:lnTo>
                    <a:lnTo>
                      <a:pt x="5" y="34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9525">
                <a:solidFill>
                  <a:srgbClr val="AEAFB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3024188" y="3265488"/>
                <a:ext cx="80963" cy="109538"/>
              </a:xfrm>
              <a:custGeom>
                <a:avLst/>
                <a:gdLst>
                  <a:gd name="T0" fmla="*/ 51 w 51"/>
                  <a:gd name="T1" fmla="*/ 69 h 69"/>
                  <a:gd name="T2" fmla="*/ 51 w 51"/>
                  <a:gd name="T3" fmla="*/ 46 h 69"/>
                  <a:gd name="T4" fmla="*/ 51 w 51"/>
                  <a:gd name="T5" fmla="*/ 29 h 69"/>
                  <a:gd name="T6" fmla="*/ 51 w 51"/>
                  <a:gd name="T7" fmla="*/ 18 h 69"/>
                  <a:gd name="T8" fmla="*/ 45 w 51"/>
                  <a:gd name="T9" fmla="*/ 12 h 69"/>
                  <a:gd name="T10" fmla="*/ 34 w 51"/>
                  <a:gd name="T11" fmla="*/ 0 h 69"/>
                  <a:gd name="T12" fmla="*/ 17 w 51"/>
                  <a:gd name="T13" fmla="*/ 6 h 69"/>
                  <a:gd name="T14" fmla="*/ 6 w 51"/>
                  <a:gd name="T15" fmla="*/ 18 h 69"/>
                  <a:gd name="T16" fmla="*/ 0 w 51"/>
                  <a:gd name="T17" fmla="*/ 29 h 69"/>
                  <a:gd name="T18" fmla="*/ 6 w 51"/>
                  <a:gd name="T19" fmla="*/ 35 h 69"/>
                  <a:gd name="T20" fmla="*/ 6 w 51"/>
                  <a:gd name="T21" fmla="*/ 29 h 69"/>
                  <a:gd name="T22" fmla="*/ 17 w 51"/>
                  <a:gd name="T23" fmla="*/ 18 h 69"/>
                  <a:gd name="T24" fmla="*/ 28 w 51"/>
                  <a:gd name="T2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69">
                    <a:moveTo>
                      <a:pt x="51" y="69"/>
                    </a:moveTo>
                    <a:lnTo>
                      <a:pt x="51" y="46"/>
                    </a:lnTo>
                    <a:lnTo>
                      <a:pt x="51" y="29"/>
                    </a:lnTo>
                    <a:lnTo>
                      <a:pt x="51" y="18"/>
                    </a:lnTo>
                    <a:lnTo>
                      <a:pt x="45" y="12"/>
                    </a:lnTo>
                    <a:lnTo>
                      <a:pt x="34" y="0"/>
                    </a:lnTo>
                    <a:lnTo>
                      <a:pt x="17" y="6"/>
                    </a:lnTo>
                    <a:lnTo>
                      <a:pt x="6" y="18"/>
                    </a:lnTo>
                    <a:lnTo>
                      <a:pt x="0" y="29"/>
                    </a:lnTo>
                    <a:lnTo>
                      <a:pt x="6" y="35"/>
                    </a:lnTo>
                    <a:lnTo>
                      <a:pt x="6" y="29"/>
                    </a:lnTo>
                    <a:lnTo>
                      <a:pt x="17" y="18"/>
                    </a:lnTo>
                    <a:lnTo>
                      <a:pt x="28" y="0"/>
                    </a:lnTo>
                  </a:path>
                </a:pathLst>
              </a:custGeom>
              <a:noFill/>
              <a:ln w="9525">
                <a:solidFill>
                  <a:srgbClr val="2170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0" name="Line 12"/>
              <p:cNvSpPr>
                <a:spLocks noChangeShapeType="1"/>
              </p:cNvSpPr>
              <p:nvPr/>
            </p:nvSpPr>
            <p:spPr bwMode="auto">
              <a:xfrm flipV="1">
                <a:off x="3033713" y="3275013"/>
                <a:ext cx="26988" cy="26988"/>
              </a:xfrm>
              <a:prstGeom prst="line">
                <a:avLst/>
              </a:prstGeom>
              <a:noFill/>
              <a:ln w="9525">
                <a:solidFill>
                  <a:srgbClr val="2170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47" name="Elipse 46"/>
            <p:cNvSpPr/>
            <p:nvPr/>
          </p:nvSpPr>
          <p:spPr>
            <a:xfrm>
              <a:off x="3066419" y="335629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</p:grpSp>
      <p:cxnSp>
        <p:nvCxnSpPr>
          <p:cNvPr id="53" name="Conector recto 52"/>
          <p:cNvCxnSpPr/>
          <p:nvPr/>
        </p:nvCxnSpPr>
        <p:spPr>
          <a:xfrm flipV="1">
            <a:off x="360000" y="4648423"/>
            <a:ext cx="8485420" cy="6594"/>
          </a:xfrm>
          <a:prstGeom prst="line">
            <a:avLst/>
          </a:prstGeom>
          <a:ln w="38100" cmpd="sng">
            <a:solidFill>
              <a:srgbClr val="5A636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upo 5"/>
          <p:cNvGrpSpPr/>
          <p:nvPr/>
        </p:nvGrpSpPr>
        <p:grpSpPr>
          <a:xfrm>
            <a:off x="2447880" y="2266072"/>
            <a:ext cx="1044000" cy="1992900"/>
            <a:chOff x="2555775" y="2276872"/>
            <a:chExt cx="1044000" cy="1992900"/>
          </a:xfrm>
        </p:grpSpPr>
        <p:sp>
          <p:nvSpPr>
            <p:cNvPr id="56" name="Rectángulo 55"/>
            <p:cNvSpPr/>
            <p:nvPr/>
          </p:nvSpPr>
          <p:spPr>
            <a:xfrm>
              <a:off x="2555775" y="2280437"/>
              <a:ext cx="1021889" cy="510945"/>
            </a:xfrm>
            <a:prstGeom prst="rect">
              <a:avLst/>
            </a:prstGeom>
            <a:solidFill>
              <a:srgbClr val="257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1200" b="1" dirty="0" smtClean="0"/>
                <a:t>0,5 l/ha</a:t>
              </a:r>
            </a:p>
            <a:p>
              <a:pPr algn="ctr">
                <a:spcAft>
                  <a:spcPts val="400"/>
                </a:spcAft>
                <a:buSzPct val="100000"/>
              </a:pPr>
              <a:r>
                <a:rPr lang="es-ES" sz="1000" dirty="0" smtClean="0"/>
                <a:t>CONVISO</a:t>
              </a:r>
              <a:r>
                <a:rPr lang="es-ES" sz="10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s-ES" sz="1000" dirty="0" smtClean="0"/>
                <a:t> ONE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2555775" y="2276872"/>
              <a:ext cx="1021889" cy="1490256"/>
            </a:xfrm>
            <a:prstGeom prst="rect">
              <a:avLst/>
            </a:prstGeom>
            <a:noFill/>
            <a:ln w="28575">
              <a:solidFill>
                <a:srgbClr val="2570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endParaRPr lang="es-ES" sz="80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31" name="Grupo 63"/>
            <p:cNvGrpSpPr/>
            <p:nvPr/>
          </p:nvGrpSpPr>
          <p:grpSpPr>
            <a:xfrm>
              <a:off x="2593325" y="3202975"/>
              <a:ext cx="298051" cy="298051"/>
              <a:chOff x="2000094" y="1598508"/>
              <a:chExt cx="226453" cy="231844"/>
            </a:xfrm>
          </p:grpSpPr>
          <p:sp>
            <p:nvSpPr>
              <p:cNvPr id="61" name="Freeform 6"/>
              <p:cNvSpPr>
                <a:spLocks/>
              </p:cNvSpPr>
              <p:nvPr/>
            </p:nvSpPr>
            <p:spPr bwMode="auto">
              <a:xfrm>
                <a:off x="2000094" y="1640813"/>
                <a:ext cx="226453" cy="42305"/>
              </a:xfrm>
              <a:custGeom>
                <a:avLst/>
                <a:gdLst>
                  <a:gd name="T0" fmla="*/ 51 w 91"/>
                  <a:gd name="T1" fmla="*/ 12 h 17"/>
                  <a:gd name="T2" fmla="*/ 29 w 91"/>
                  <a:gd name="T3" fmla="*/ 6 h 17"/>
                  <a:gd name="T4" fmla="*/ 6 w 91"/>
                  <a:gd name="T5" fmla="*/ 6 h 17"/>
                  <a:gd name="T6" fmla="*/ 0 w 91"/>
                  <a:gd name="T7" fmla="*/ 12 h 17"/>
                  <a:gd name="T8" fmla="*/ 6 w 91"/>
                  <a:gd name="T9" fmla="*/ 17 h 17"/>
                  <a:gd name="T10" fmla="*/ 12 w 91"/>
                  <a:gd name="T11" fmla="*/ 17 h 17"/>
                  <a:gd name="T12" fmla="*/ 29 w 91"/>
                  <a:gd name="T13" fmla="*/ 17 h 17"/>
                  <a:gd name="T14" fmla="*/ 51 w 91"/>
                  <a:gd name="T15" fmla="*/ 12 h 17"/>
                  <a:gd name="T16" fmla="*/ 62 w 91"/>
                  <a:gd name="T17" fmla="*/ 6 h 17"/>
                  <a:gd name="T18" fmla="*/ 74 w 91"/>
                  <a:gd name="T19" fmla="*/ 0 h 17"/>
                  <a:gd name="T20" fmla="*/ 74 w 91"/>
                  <a:gd name="T21" fmla="*/ 0 h 17"/>
                  <a:gd name="T22" fmla="*/ 91 w 91"/>
                  <a:gd name="T23" fmla="*/ 6 h 17"/>
                  <a:gd name="T24" fmla="*/ 91 w 91"/>
                  <a:gd name="T25" fmla="*/ 6 h 17"/>
                  <a:gd name="T26" fmla="*/ 91 w 91"/>
                  <a:gd name="T27" fmla="*/ 12 h 17"/>
                  <a:gd name="T28" fmla="*/ 79 w 91"/>
                  <a:gd name="T29" fmla="*/ 17 h 17"/>
                  <a:gd name="T30" fmla="*/ 51 w 91"/>
                  <a:gd name="T31" fmla="*/ 12 h 17"/>
                  <a:gd name="T32" fmla="*/ 51 w 91"/>
                  <a:gd name="T3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17">
                    <a:moveTo>
                      <a:pt x="51" y="12"/>
                    </a:moveTo>
                    <a:lnTo>
                      <a:pt x="29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29" y="17"/>
                    </a:lnTo>
                    <a:lnTo>
                      <a:pt x="51" y="12"/>
                    </a:lnTo>
                    <a:lnTo>
                      <a:pt x="62" y="6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91" y="6"/>
                    </a:lnTo>
                    <a:lnTo>
                      <a:pt x="91" y="6"/>
                    </a:lnTo>
                    <a:lnTo>
                      <a:pt x="91" y="12"/>
                    </a:lnTo>
                    <a:lnTo>
                      <a:pt x="79" y="17"/>
                    </a:lnTo>
                    <a:lnTo>
                      <a:pt x="51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BD700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2" name="Freeform 7"/>
              <p:cNvSpPr>
                <a:spLocks/>
              </p:cNvSpPr>
              <p:nvPr/>
            </p:nvSpPr>
            <p:spPr bwMode="auto">
              <a:xfrm>
                <a:off x="2124519" y="1650352"/>
                <a:ext cx="29862" cy="180000"/>
              </a:xfrm>
              <a:custGeom>
                <a:avLst/>
                <a:gdLst>
                  <a:gd name="T0" fmla="*/ 6 w 12"/>
                  <a:gd name="T1" fmla="*/ 0 h 108"/>
                  <a:gd name="T2" fmla="*/ 0 w 12"/>
                  <a:gd name="T3" fmla="*/ 22 h 108"/>
                  <a:gd name="T4" fmla="*/ 6 w 12"/>
                  <a:gd name="T5" fmla="*/ 45 h 108"/>
                  <a:gd name="T6" fmla="*/ 12 w 12"/>
                  <a:gd name="T7" fmla="*/ 74 h 108"/>
                  <a:gd name="T8" fmla="*/ 12 w 12"/>
                  <a:gd name="T9" fmla="*/ 91 h 108"/>
                  <a:gd name="T10" fmla="*/ 12 w 12"/>
                  <a:gd name="T11" fmla="*/ 102 h 108"/>
                  <a:gd name="T12" fmla="*/ 12 w 12"/>
                  <a:gd name="T13" fmla="*/ 108 h 108"/>
                  <a:gd name="T14" fmla="*/ 12 w 12"/>
                  <a:gd name="T1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8">
                    <a:moveTo>
                      <a:pt x="6" y="0"/>
                    </a:moveTo>
                    <a:lnTo>
                      <a:pt x="0" y="22"/>
                    </a:lnTo>
                    <a:lnTo>
                      <a:pt x="6" y="45"/>
                    </a:lnTo>
                    <a:lnTo>
                      <a:pt x="12" y="74"/>
                    </a:lnTo>
                    <a:lnTo>
                      <a:pt x="12" y="91"/>
                    </a:lnTo>
                    <a:lnTo>
                      <a:pt x="12" y="102"/>
                    </a:lnTo>
                    <a:lnTo>
                      <a:pt x="12" y="108"/>
                    </a:lnTo>
                    <a:lnTo>
                      <a:pt x="12" y="108"/>
                    </a:lnTo>
                  </a:path>
                </a:pathLst>
              </a:custGeom>
              <a:noFill/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3" name="Freeform 8"/>
              <p:cNvSpPr>
                <a:spLocks/>
              </p:cNvSpPr>
              <p:nvPr/>
            </p:nvSpPr>
            <p:spPr bwMode="auto">
              <a:xfrm>
                <a:off x="2072260" y="1598508"/>
                <a:ext cx="82121" cy="141844"/>
              </a:xfrm>
              <a:custGeom>
                <a:avLst/>
                <a:gdLst>
                  <a:gd name="T0" fmla="*/ 22 w 33"/>
                  <a:gd name="T1" fmla="*/ 29 h 57"/>
                  <a:gd name="T2" fmla="*/ 22 w 33"/>
                  <a:gd name="T3" fmla="*/ 12 h 57"/>
                  <a:gd name="T4" fmla="*/ 28 w 33"/>
                  <a:gd name="T5" fmla="*/ 0 h 57"/>
                  <a:gd name="T6" fmla="*/ 33 w 33"/>
                  <a:gd name="T7" fmla="*/ 0 h 57"/>
                  <a:gd name="T8" fmla="*/ 33 w 33"/>
                  <a:gd name="T9" fmla="*/ 6 h 57"/>
                  <a:gd name="T10" fmla="*/ 28 w 33"/>
                  <a:gd name="T11" fmla="*/ 17 h 57"/>
                  <a:gd name="T12" fmla="*/ 11 w 33"/>
                  <a:gd name="T13" fmla="*/ 40 h 57"/>
                  <a:gd name="T14" fmla="*/ 0 w 33"/>
                  <a:gd name="T15" fmla="*/ 51 h 57"/>
                  <a:gd name="T16" fmla="*/ 5 w 33"/>
                  <a:gd name="T17" fmla="*/ 57 h 57"/>
                  <a:gd name="T18" fmla="*/ 5 w 33"/>
                  <a:gd name="T19" fmla="*/ 57 h 57"/>
                  <a:gd name="T20" fmla="*/ 11 w 33"/>
                  <a:gd name="T21" fmla="*/ 51 h 57"/>
                  <a:gd name="T22" fmla="*/ 16 w 33"/>
                  <a:gd name="T23" fmla="*/ 46 h 57"/>
                  <a:gd name="T24" fmla="*/ 22 w 33"/>
                  <a:gd name="T25" fmla="*/ 40 h 57"/>
                  <a:gd name="T26" fmla="*/ 22 w 33"/>
                  <a:gd name="T27" fmla="*/ 29 h 57"/>
                  <a:gd name="T28" fmla="*/ 22 w 33"/>
                  <a:gd name="T29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57">
                    <a:moveTo>
                      <a:pt x="22" y="29"/>
                    </a:moveTo>
                    <a:lnTo>
                      <a:pt x="22" y="12"/>
                    </a:lnTo>
                    <a:lnTo>
                      <a:pt x="28" y="0"/>
                    </a:lnTo>
                    <a:lnTo>
                      <a:pt x="33" y="0"/>
                    </a:lnTo>
                    <a:lnTo>
                      <a:pt x="33" y="6"/>
                    </a:lnTo>
                    <a:lnTo>
                      <a:pt x="28" y="17"/>
                    </a:lnTo>
                    <a:lnTo>
                      <a:pt x="11" y="40"/>
                    </a:lnTo>
                    <a:lnTo>
                      <a:pt x="0" y="51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11" y="51"/>
                    </a:lnTo>
                    <a:lnTo>
                      <a:pt x="16" y="46"/>
                    </a:lnTo>
                    <a:lnTo>
                      <a:pt x="22" y="40"/>
                    </a:lnTo>
                    <a:lnTo>
                      <a:pt x="22" y="29"/>
                    </a:lnTo>
                    <a:lnTo>
                      <a:pt x="22" y="29"/>
                    </a:lnTo>
                    <a:close/>
                  </a:path>
                </a:pathLst>
              </a:custGeom>
              <a:solidFill>
                <a:srgbClr val="67A979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65" name="Rectángulo 64"/>
            <p:cNvSpPr/>
            <p:nvPr/>
          </p:nvSpPr>
          <p:spPr>
            <a:xfrm>
              <a:off x="2555775" y="2783081"/>
              <a:ext cx="104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ct val="100000"/>
              </a:pPr>
              <a:r>
                <a:rPr lang="es-ES" sz="1000" dirty="0"/>
                <a:t>Máx.2 </a:t>
              </a:r>
              <a:r>
                <a:rPr lang="es-ES" sz="1000" dirty="0" smtClean="0"/>
                <a:t>hojas</a:t>
              </a:r>
            </a:p>
            <a:p>
              <a:pPr algn="r">
                <a:buSzPct val="100000"/>
              </a:pPr>
              <a:r>
                <a:rPr lang="es-ES" sz="1000" dirty="0" smtClean="0"/>
                <a:t> </a:t>
              </a:r>
              <a:r>
                <a:rPr lang="es-ES" sz="1000" dirty="0"/>
                <a:t>verdaderas</a:t>
              </a:r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2647712" y="3323314"/>
              <a:ext cx="9410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ct val="100000"/>
              </a:pPr>
              <a:r>
                <a:rPr lang="es-ES" sz="1000" dirty="0"/>
                <a:t>o mejor</a:t>
              </a:r>
            </a:p>
            <a:p>
              <a:pPr algn="r">
                <a:buSzPct val="100000"/>
              </a:pPr>
              <a:r>
                <a:rPr lang="es-ES" sz="1000" dirty="0"/>
                <a:t>cotiledones</a:t>
              </a:r>
            </a:p>
          </p:txBody>
        </p:sp>
        <p:sp>
          <p:nvSpPr>
            <p:cNvPr id="71" name="Forma libre 70"/>
            <p:cNvSpPr/>
            <p:nvPr/>
          </p:nvSpPr>
          <p:spPr>
            <a:xfrm>
              <a:off x="2654123" y="3410003"/>
              <a:ext cx="126065" cy="218954"/>
            </a:xfrm>
            <a:custGeom>
              <a:avLst/>
              <a:gdLst>
                <a:gd name="connsiteX0" fmla="*/ 0 w 106587"/>
                <a:gd name="connsiteY0" fmla="*/ 0 h 185124"/>
                <a:gd name="connsiteX1" fmla="*/ 0 w 106587"/>
                <a:gd name="connsiteY1" fmla="*/ 185124 h 185124"/>
                <a:gd name="connsiteX2" fmla="*/ 106587 w 106587"/>
                <a:gd name="connsiteY2" fmla="*/ 185124 h 18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587" h="185124">
                  <a:moveTo>
                    <a:pt x="0" y="0"/>
                  </a:moveTo>
                  <a:lnTo>
                    <a:pt x="0" y="185124"/>
                  </a:lnTo>
                  <a:lnTo>
                    <a:pt x="106587" y="185124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Forma libre 71"/>
            <p:cNvSpPr/>
            <p:nvPr/>
          </p:nvSpPr>
          <p:spPr>
            <a:xfrm>
              <a:off x="2932791" y="3171145"/>
              <a:ext cx="199049" cy="119429"/>
            </a:xfrm>
            <a:custGeom>
              <a:avLst/>
              <a:gdLst>
                <a:gd name="connsiteX0" fmla="*/ 0 w 168295"/>
                <a:gd name="connsiteY0" fmla="*/ 100976 h 100976"/>
                <a:gd name="connsiteX1" fmla="*/ 168295 w 168295"/>
                <a:gd name="connsiteY1" fmla="*/ 100976 h 100976"/>
                <a:gd name="connsiteX2" fmla="*/ 168295 w 168295"/>
                <a:gd name="connsiteY2" fmla="*/ 0 h 10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295" h="100976">
                  <a:moveTo>
                    <a:pt x="0" y="100976"/>
                  </a:moveTo>
                  <a:lnTo>
                    <a:pt x="168295" y="100976"/>
                  </a:lnTo>
                  <a:lnTo>
                    <a:pt x="168295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Conector recto de flecha 73"/>
            <p:cNvCxnSpPr/>
            <p:nvPr/>
          </p:nvCxnSpPr>
          <p:spPr>
            <a:xfrm>
              <a:off x="2555775" y="3760139"/>
              <a:ext cx="11175" cy="509633"/>
            </a:xfrm>
            <a:prstGeom prst="straightConnector1">
              <a:avLst/>
            </a:prstGeom>
            <a:ln w="28575" cmpd="sng">
              <a:solidFill>
                <a:srgbClr val="25704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ángulo 90"/>
          <p:cNvSpPr/>
          <p:nvPr/>
        </p:nvSpPr>
        <p:spPr>
          <a:xfrm>
            <a:off x="358772" y="1268760"/>
            <a:ext cx="8460000" cy="360040"/>
          </a:xfrm>
          <a:prstGeom prst="rect">
            <a:avLst/>
          </a:prstGeom>
          <a:solidFill>
            <a:srgbClr val="267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n-US" sz="1600" dirty="0"/>
              <a:t>CONVISO</a:t>
            </a:r>
            <a:r>
              <a:rPr lang="en-US" sz="1600" baseline="30000" dirty="0"/>
              <a:t>® </a:t>
            </a:r>
            <a:r>
              <a:rPr lang="en-US" sz="1600" dirty="0" smtClean="0"/>
              <a:t>ONE, 2 </a:t>
            </a:r>
            <a:r>
              <a:rPr lang="en-US" sz="1600" dirty="0" err="1" smtClean="0"/>
              <a:t>aplicaciones</a:t>
            </a:r>
            <a:r>
              <a:rPr lang="en-US" sz="1600" dirty="0" smtClean="0"/>
              <a:t> </a:t>
            </a:r>
            <a:r>
              <a:rPr lang="en-US" sz="1600" dirty="0" err="1" smtClean="0"/>
              <a:t>en</a:t>
            </a:r>
            <a:r>
              <a:rPr lang="en-US" sz="1600" dirty="0" smtClean="0"/>
              <a:t> </a:t>
            </a:r>
            <a:r>
              <a:rPr lang="en-US" sz="1600" dirty="0" err="1" smtClean="0"/>
              <a:t>postemergencia</a:t>
            </a:r>
            <a:endParaRPr lang="es-ES" sz="1600" dirty="0" err="1" smtClean="0"/>
          </a:p>
        </p:txBody>
      </p:sp>
      <p:grpSp>
        <p:nvGrpSpPr>
          <p:cNvPr id="39" name="Grupo 74"/>
          <p:cNvGrpSpPr/>
          <p:nvPr/>
        </p:nvGrpSpPr>
        <p:grpSpPr>
          <a:xfrm>
            <a:off x="4176072" y="2266072"/>
            <a:ext cx="1044000" cy="2002630"/>
            <a:chOff x="2555775" y="2276872"/>
            <a:chExt cx="1044000" cy="2002630"/>
          </a:xfrm>
        </p:grpSpPr>
        <p:sp>
          <p:nvSpPr>
            <p:cNvPr id="90" name="Rectángulo 89"/>
            <p:cNvSpPr/>
            <p:nvPr/>
          </p:nvSpPr>
          <p:spPr>
            <a:xfrm>
              <a:off x="2555775" y="2280437"/>
              <a:ext cx="1021889" cy="510945"/>
            </a:xfrm>
            <a:prstGeom prst="rect">
              <a:avLst/>
            </a:prstGeom>
            <a:solidFill>
              <a:srgbClr val="257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1200" b="1" dirty="0" smtClean="0"/>
                <a:t>0,5 l/ha</a:t>
              </a:r>
            </a:p>
            <a:p>
              <a:pPr algn="ctr">
                <a:spcAft>
                  <a:spcPts val="400"/>
                </a:spcAft>
                <a:buSzPct val="100000"/>
              </a:pPr>
              <a:r>
                <a:rPr lang="es-ES" sz="1000" dirty="0" smtClean="0"/>
                <a:t>CONVISO</a:t>
              </a:r>
              <a:r>
                <a:rPr lang="es-ES" sz="10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s-ES" sz="1000" dirty="0" smtClean="0"/>
                <a:t> ONE</a:t>
              </a:r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2555775" y="2276872"/>
              <a:ext cx="1021889" cy="1490256"/>
            </a:xfrm>
            <a:prstGeom prst="rect">
              <a:avLst/>
            </a:prstGeom>
            <a:noFill/>
            <a:ln w="28575">
              <a:solidFill>
                <a:srgbClr val="2570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endParaRPr lang="es-ES" sz="80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40" name="Grupo 94"/>
            <p:cNvGrpSpPr/>
            <p:nvPr/>
          </p:nvGrpSpPr>
          <p:grpSpPr>
            <a:xfrm>
              <a:off x="2593325" y="3202975"/>
              <a:ext cx="298051" cy="298051"/>
              <a:chOff x="2000094" y="1598508"/>
              <a:chExt cx="226453" cy="231844"/>
            </a:xfrm>
          </p:grpSpPr>
          <p:sp>
            <p:nvSpPr>
              <p:cNvPr id="101" name="Freeform 6"/>
              <p:cNvSpPr>
                <a:spLocks/>
              </p:cNvSpPr>
              <p:nvPr/>
            </p:nvSpPr>
            <p:spPr bwMode="auto">
              <a:xfrm>
                <a:off x="2000094" y="1640813"/>
                <a:ext cx="226453" cy="42305"/>
              </a:xfrm>
              <a:custGeom>
                <a:avLst/>
                <a:gdLst>
                  <a:gd name="T0" fmla="*/ 51 w 91"/>
                  <a:gd name="T1" fmla="*/ 12 h 17"/>
                  <a:gd name="T2" fmla="*/ 29 w 91"/>
                  <a:gd name="T3" fmla="*/ 6 h 17"/>
                  <a:gd name="T4" fmla="*/ 6 w 91"/>
                  <a:gd name="T5" fmla="*/ 6 h 17"/>
                  <a:gd name="T6" fmla="*/ 0 w 91"/>
                  <a:gd name="T7" fmla="*/ 12 h 17"/>
                  <a:gd name="T8" fmla="*/ 6 w 91"/>
                  <a:gd name="T9" fmla="*/ 17 h 17"/>
                  <a:gd name="T10" fmla="*/ 12 w 91"/>
                  <a:gd name="T11" fmla="*/ 17 h 17"/>
                  <a:gd name="T12" fmla="*/ 29 w 91"/>
                  <a:gd name="T13" fmla="*/ 17 h 17"/>
                  <a:gd name="T14" fmla="*/ 51 w 91"/>
                  <a:gd name="T15" fmla="*/ 12 h 17"/>
                  <a:gd name="T16" fmla="*/ 62 w 91"/>
                  <a:gd name="T17" fmla="*/ 6 h 17"/>
                  <a:gd name="T18" fmla="*/ 74 w 91"/>
                  <a:gd name="T19" fmla="*/ 0 h 17"/>
                  <a:gd name="T20" fmla="*/ 74 w 91"/>
                  <a:gd name="T21" fmla="*/ 0 h 17"/>
                  <a:gd name="T22" fmla="*/ 91 w 91"/>
                  <a:gd name="T23" fmla="*/ 6 h 17"/>
                  <a:gd name="T24" fmla="*/ 91 w 91"/>
                  <a:gd name="T25" fmla="*/ 6 h 17"/>
                  <a:gd name="T26" fmla="*/ 91 w 91"/>
                  <a:gd name="T27" fmla="*/ 12 h 17"/>
                  <a:gd name="T28" fmla="*/ 79 w 91"/>
                  <a:gd name="T29" fmla="*/ 17 h 17"/>
                  <a:gd name="T30" fmla="*/ 51 w 91"/>
                  <a:gd name="T31" fmla="*/ 12 h 17"/>
                  <a:gd name="T32" fmla="*/ 51 w 91"/>
                  <a:gd name="T3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17">
                    <a:moveTo>
                      <a:pt x="51" y="12"/>
                    </a:moveTo>
                    <a:lnTo>
                      <a:pt x="29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29" y="17"/>
                    </a:lnTo>
                    <a:lnTo>
                      <a:pt x="51" y="12"/>
                    </a:lnTo>
                    <a:lnTo>
                      <a:pt x="62" y="6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91" y="6"/>
                    </a:lnTo>
                    <a:lnTo>
                      <a:pt x="91" y="6"/>
                    </a:lnTo>
                    <a:lnTo>
                      <a:pt x="91" y="12"/>
                    </a:lnTo>
                    <a:lnTo>
                      <a:pt x="79" y="17"/>
                    </a:lnTo>
                    <a:lnTo>
                      <a:pt x="51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BD700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2" name="Freeform 7"/>
              <p:cNvSpPr>
                <a:spLocks/>
              </p:cNvSpPr>
              <p:nvPr/>
            </p:nvSpPr>
            <p:spPr bwMode="auto">
              <a:xfrm>
                <a:off x="2124519" y="1650352"/>
                <a:ext cx="29862" cy="180000"/>
              </a:xfrm>
              <a:custGeom>
                <a:avLst/>
                <a:gdLst>
                  <a:gd name="T0" fmla="*/ 6 w 12"/>
                  <a:gd name="T1" fmla="*/ 0 h 108"/>
                  <a:gd name="T2" fmla="*/ 0 w 12"/>
                  <a:gd name="T3" fmla="*/ 22 h 108"/>
                  <a:gd name="T4" fmla="*/ 6 w 12"/>
                  <a:gd name="T5" fmla="*/ 45 h 108"/>
                  <a:gd name="T6" fmla="*/ 12 w 12"/>
                  <a:gd name="T7" fmla="*/ 74 h 108"/>
                  <a:gd name="T8" fmla="*/ 12 w 12"/>
                  <a:gd name="T9" fmla="*/ 91 h 108"/>
                  <a:gd name="T10" fmla="*/ 12 w 12"/>
                  <a:gd name="T11" fmla="*/ 102 h 108"/>
                  <a:gd name="T12" fmla="*/ 12 w 12"/>
                  <a:gd name="T13" fmla="*/ 108 h 108"/>
                  <a:gd name="T14" fmla="*/ 12 w 12"/>
                  <a:gd name="T1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8">
                    <a:moveTo>
                      <a:pt x="6" y="0"/>
                    </a:moveTo>
                    <a:lnTo>
                      <a:pt x="0" y="22"/>
                    </a:lnTo>
                    <a:lnTo>
                      <a:pt x="6" y="45"/>
                    </a:lnTo>
                    <a:lnTo>
                      <a:pt x="12" y="74"/>
                    </a:lnTo>
                    <a:lnTo>
                      <a:pt x="12" y="91"/>
                    </a:lnTo>
                    <a:lnTo>
                      <a:pt x="12" y="102"/>
                    </a:lnTo>
                    <a:lnTo>
                      <a:pt x="12" y="108"/>
                    </a:lnTo>
                    <a:lnTo>
                      <a:pt x="12" y="108"/>
                    </a:lnTo>
                  </a:path>
                </a:pathLst>
              </a:custGeom>
              <a:noFill/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3" name="Freeform 8"/>
              <p:cNvSpPr>
                <a:spLocks/>
              </p:cNvSpPr>
              <p:nvPr/>
            </p:nvSpPr>
            <p:spPr bwMode="auto">
              <a:xfrm>
                <a:off x="2072260" y="1598508"/>
                <a:ext cx="82121" cy="141844"/>
              </a:xfrm>
              <a:custGeom>
                <a:avLst/>
                <a:gdLst>
                  <a:gd name="T0" fmla="*/ 22 w 33"/>
                  <a:gd name="T1" fmla="*/ 29 h 57"/>
                  <a:gd name="T2" fmla="*/ 22 w 33"/>
                  <a:gd name="T3" fmla="*/ 12 h 57"/>
                  <a:gd name="T4" fmla="*/ 28 w 33"/>
                  <a:gd name="T5" fmla="*/ 0 h 57"/>
                  <a:gd name="T6" fmla="*/ 33 w 33"/>
                  <a:gd name="T7" fmla="*/ 0 h 57"/>
                  <a:gd name="T8" fmla="*/ 33 w 33"/>
                  <a:gd name="T9" fmla="*/ 6 h 57"/>
                  <a:gd name="T10" fmla="*/ 28 w 33"/>
                  <a:gd name="T11" fmla="*/ 17 h 57"/>
                  <a:gd name="T12" fmla="*/ 11 w 33"/>
                  <a:gd name="T13" fmla="*/ 40 h 57"/>
                  <a:gd name="T14" fmla="*/ 0 w 33"/>
                  <a:gd name="T15" fmla="*/ 51 h 57"/>
                  <a:gd name="T16" fmla="*/ 5 w 33"/>
                  <a:gd name="T17" fmla="*/ 57 h 57"/>
                  <a:gd name="T18" fmla="*/ 5 w 33"/>
                  <a:gd name="T19" fmla="*/ 57 h 57"/>
                  <a:gd name="T20" fmla="*/ 11 w 33"/>
                  <a:gd name="T21" fmla="*/ 51 h 57"/>
                  <a:gd name="T22" fmla="*/ 16 w 33"/>
                  <a:gd name="T23" fmla="*/ 46 h 57"/>
                  <a:gd name="T24" fmla="*/ 22 w 33"/>
                  <a:gd name="T25" fmla="*/ 40 h 57"/>
                  <a:gd name="T26" fmla="*/ 22 w 33"/>
                  <a:gd name="T27" fmla="*/ 29 h 57"/>
                  <a:gd name="T28" fmla="*/ 22 w 33"/>
                  <a:gd name="T29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57">
                    <a:moveTo>
                      <a:pt x="22" y="29"/>
                    </a:moveTo>
                    <a:lnTo>
                      <a:pt x="22" y="12"/>
                    </a:lnTo>
                    <a:lnTo>
                      <a:pt x="28" y="0"/>
                    </a:lnTo>
                    <a:lnTo>
                      <a:pt x="33" y="0"/>
                    </a:lnTo>
                    <a:lnTo>
                      <a:pt x="33" y="6"/>
                    </a:lnTo>
                    <a:lnTo>
                      <a:pt x="28" y="17"/>
                    </a:lnTo>
                    <a:lnTo>
                      <a:pt x="11" y="40"/>
                    </a:lnTo>
                    <a:lnTo>
                      <a:pt x="0" y="51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11" y="51"/>
                    </a:lnTo>
                    <a:lnTo>
                      <a:pt x="16" y="46"/>
                    </a:lnTo>
                    <a:lnTo>
                      <a:pt x="22" y="40"/>
                    </a:lnTo>
                    <a:lnTo>
                      <a:pt x="22" y="29"/>
                    </a:lnTo>
                    <a:lnTo>
                      <a:pt x="22" y="29"/>
                    </a:lnTo>
                    <a:close/>
                  </a:path>
                </a:pathLst>
              </a:custGeom>
              <a:solidFill>
                <a:srgbClr val="67A979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96" name="Rectángulo 95"/>
            <p:cNvSpPr/>
            <p:nvPr/>
          </p:nvSpPr>
          <p:spPr>
            <a:xfrm>
              <a:off x="2555775" y="2783081"/>
              <a:ext cx="104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ct val="100000"/>
              </a:pPr>
              <a:r>
                <a:rPr lang="es-ES" sz="1000" dirty="0"/>
                <a:t>Máx.2 </a:t>
              </a:r>
              <a:r>
                <a:rPr lang="es-ES" sz="1000" dirty="0" smtClean="0"/>
                <a:t>hojas</a:t>
              </a:r>
            </a:p>
            <a:p>
              <a:pPr algn="r">
                <a:buSzPct val="100000"/>
              </a:pPr>
              <a:r>
                <a:rPr lang="es-ES" sz="1000" dirty="0" smtClean="0"/>
                <a:t> </a:t>
              </a:r>
              <a:r>
                <a:rPr lang="es-ES" sz="1000" dirty="0"/>
                <a:t>verdaderas</a:t>
              </a:r>
            </a:p>
          </p:txBody>
        </p:sp>
        <p:sp>
          <p:nvSpPr>
            <p:cNvPr id="97" name="Rectángulo 96"/>
            <p:cNvSpPr/>
            <p:nvPr/>
          </p:nvSpPr>
          <p:spPr>
            <a:xfrm>
              <a:off x="2647712" y="3323314"/>
              <a:ext cx="9410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ct val="100000"/>
              </a:pPr>
              <a:r>
                <a:rPr lang="es-ES" sz="1000" dirty="0"/>
                <a:t>o mejor</a:t>
              </a:r>
            </a:p>
            <a:p>
              <a:pPr algn="r">
                <a:buSzPct val="100000"/>
              </a:pPr>
              <a:r>
                <a:rPr lang="es-ES" sz="1000" dirty="0"/>
                <a:t>cotiledones</a:t>
              </a:r>
            </a:p>
          </p:txBody>
        </p:sp>
        <p:sp>
          <p:nvSpPr>
            <p:cNvPr id="98" name="Forma libre 97"/>
            <p:cNvSpPr/>
            <p:nvPr/>
          </p:nvSpPr>
          <p:spPr>
            <a:xfrm>
              <a:off x="2654123" y="3410003"/>
              <a:ext cx="126065" cy="218954"/>
            </a:xfrm>
            <a:custGeom>
              <a:avLst/>
              <a:gdLst>
                <a:gd name="connsiteX0" fmla="*/ 0 w 106587"/>
                <a:gd name="connsiteY0" fmla="*/ 0 h 185124"/>
                <a:gd name="connsiteX1" fmla="*/ 0 w 106587"/>
                <a:gd name="connsiteY1" fmla="*/ 185124 h 185124"/>
                <a:gd name="connsiteX2" fmla="*/ 106587 w 106587"/>
                <a:gd name="connsiteY2" fmla="*/ 185124 h 18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587" h="185124">
                  <a:moveTo>
                    <a:pt x="0" y="0"/>
                  </a:moveTo>
                  <a:lnTo>
                    <a:pt x="0" y="185124"/>
                  </a:lnTo>
                  <a:lnTo>
                    <a:pt x="106587" y="185124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9" name="Forma libre 98"/>
            <p:cNvSpPr/>
            <p:nvPr/>
          </p:nvSpPr>
          <p:spPr>
            <a:xfrm>
              <a:off x="2932791" y="3171145"/>
              <a:ext cx="199049" cy="119429"/>
            </a:xfrm>
            <a:custGeom>
              <a:avLst/>
              <a:gdLst>
                <a:gd name="connsiteX0" fmla="*/ 0 w 168295"/>
                <a:gd name="connsiteY0" fmla="*/ 100976 h 100976"/>
                <a:gd name="connsiteX1" fmla="*/ 168295 w 168295"/>
                <a:gd name="connsiteY1" fmla="*/ 100976 h 100976"/>
                <a:gd name="connsiteX2" fmla="*/ 168295 w 168295"/>
                <a:gd name="connsiteY2" fmla="*/ 0 h 10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295" h="100976">
                  <a:moveTo>
                    <a:pt x="0" y="100976"/>
                  </a:moveTo>
                  <a:lnTo>
                    <a:pt x="168295" y="100976"/>
                  </a:lnTo>
                  <a:lnTo>
                    <a:pt x="168295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00" name="Conector recto de flecha 99"/>
            <p:cNvCxnSpPr/>
            <p:nvPr/>
          </p:nvCxnSpPr>
          <p:spPr>
            <a:xfrm>
              <a:off x="3572017" y="3769869"/>
              <a:ext cx="11175" cy="509633"/>
            </a:xfrm>
            <a:prstGeom prst="straightConnector1">
              <a:avLst/>
            </a:prstGeom>
            <a:ln w="28575" cmpd="sng">
              <a:solidFill>
                <a:srgbClr val="25704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o 8"/>
          <p:cNvGrpSpPr/>
          <p:nvPr/>
        </p:nvGrpSpPr>
        <p:grpSpPr>
          <a:xfrm>
            <a:off x="7092280" y="4282296"/>
            <a:ext cx="1476920" cy="1296144"/>
            <a:chOff x="7308304" y="3861048"/>
            <a:chExt cx="1476920" cy="1296144"/>
          </a:xfrm>
        </p:grpSpPr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7308304" y="3861048"/>
              <a:ext cx="1476920" cy="372276"/>
            </a:xfrm>
            <a:custGeom>
              <a:avLst/>
              <a:gdLst>
                <a:gd name="T0" fmla="*/ 158 w 288"/>
                <a:gd name="T1" fmla="*/ 132 h 132"/>
                <a:gd name="T2" fmla="*/ 130 w 288"/>
                <a:gd name="T3" fmla="*/ 126 h 132"/>
                <a:gd name="T4" fmla="*/ 107 w 288"/>
                <a:gd name="T5" fmla="*/ 114 h 132"/>
                <a:gd name="T6" fmla="*/ 62 w 288"/>
                <a:gd name="T7" fmla="*/ 92 h 132"/>
                <a:gd name="T8" fmla="*/ 40 w 288"/>
                <a:gd name="T9" fmla="*/ 86 h 132"/>
                <a:gd name="T10" fmla="*/ 17 w 288"/>
                <a:gd name="T11" fmla="*/ 80 h 132"/>
                <a:gd name="T12" fmla="*/ 6 w 288"/>
                <a:gd name="T13" fmla="*/ 80 h 132"/>
                <a:gd name="T14" fmla="*/ 0 w 288"/>
                <a:gd name="T15" fmla="*/ 75 h 132"/>
                <a:gd name="T16" fmla="*/ 6 w 288"/>
                <a:gd name="T17" fmla="*/ 69 h 132"/>
                <a:gd name="T18" fmla="*/ 23 w 288"/>
                <a:gd name="T19" fmla="*/ 57 h 132"/>
                <a:gd name="T20" fmla="*/ 40 w 288"/>
                <a:gd name="T21" fmla="*/ 52 h 132"/>
                <a:gd name="T22" fmla="*/ 62 w 288"/>
                <a:gd name="T23" fmla="*/ 57 h 132"/>
                <a:gd name="T24" fmla="*/ 85 w 288"/>
                <a:gd name="T25" fmla="*/ 69 h 132"/>
                <a:gd name="T26" fmla="*/ 107 w 288"/>
                <a:gd name="T27" fmla="*/ 80 h 132"/>
                <a:gd name="T28" fmla="*/ 130 w 288"/>
                <a:gd name="T29" fmla="*/ 97 h 132"/>
                <a:gd name="T30" fmla="*/ 130 w 288"/>
                <a:gd name="T31" fmla="*/ 97 h 132"/>
                <a:gd name="T32" fmla="*/ 130 w 288"/>
                <a:gd name="T33" fmla="*/ 97 h 132"/>
                <a:gd name="T34" fmla="*/ 119 w 288"/>
                <a:gd name="T35" fmla="*/ 86 h 132"/>
                <a:gd name="T36" fmla="*/ 102 w 288"/>
                <a:gd name="T37" fmla="*/ 75 h 132"/>
                <a:gd name="T38" fmla="*/ 62 w 288"/>
                <a:gd name="T39" fmla="*/ 46 h 132"/>
                <a:gd name="T40" fmla="*/ 40 w 288"/>
                <a:gd name="T41" fmla="*/ 23 h 132"/>
                <a:gd name="T42" fmla="*/ 34 w 288"/>
                <a:gd name="T43" fmla="*/ 12 h 132"/>
                <a:gd name="T44" fmla="*/ 45 w 288"/>
                <a:gd name="T45" fmla="*/ 6 h 132"/>
                <a:gd name="T46" fmla="*/ 62 w 288"/>
                <a:gd name="T47" fmla="*/ 6 h 132"/>
                <a:gd name="T48" fmla="*/ 79 w 288"/>
                <a:gd name="T49" fmla="*/ 6 h 132"/>
                <a:gd name="T50" fmla="*/ 96 w 288"/>
                <a:gd name="T51" fmla="*/ 12 h 132"/>
                <a:gd name="T52" fmla="*/ 113 w 288"/>
                <a:gd name="T53" fmla="*/ 35 h 132"/>
                <a:gd name="T54" fmla="*/ 124 w 288"/>
                <a:gd name="T55" fmla="*/ 57 h 132"/>
                <a:gd name="T56" fmla="*/ 136 w 288"/>
                <a:gd name="T57" fmla="*/ 75 h 132"/>
                <a:gd name="T58" fmla="*/ 141 w 288"/>
                <a:gd name="T59" fmla="*/ 75 h 132"/>
                <a:gd name="T60" fmla="*/ 136 w 288"/>
                <a:gd name="T61" fmla="*/ 63 h 132"/>
                <a:gd name="T62" fmla="*/ 136 w 288"/>
                <a:gd name="T63" fmla="*/ 46 h 132"/>
                <a:gd name="T64" fmla="*/ 136 w 288"/>
                <a:gd name="T65" fmla="*/ 29 h 132"/>
                <a:gd name="T66" fmla="*/ 141 w 288"/>
                <a:gd name="T67" fmla="*/ 18 h 132"/>
                <a:gd name="T68" fmla="*/ 153 w 288"/>
                <a:gd name="T69" fmla="*/ 6 h 132"/>
                <a:gd name="T70" fmla="*/ 164 w 288"/>
                <a:gd name="T71" fmla="*/ 0 h 132"/>
                <a:gd name="T72" fmla="*/ 175 w 288"/>
                <a:gd name="T73" fmla="*/ 12 h 132"/>
                <a:gd name="T74" fmla="*/ 186 w 288"/>
                <a:gd name="T75" fmla="*/ 23 h 132"/>
                <a:gd name="T76" fmla="*/ 192 w 288"/>
                <a:gd name="T77" fmla="*/ 35 h 132"/>
                <a:gd name="T78" fmla="*/ 198 w 288"/>
                <a:gd name="T79" fmla="*/ 35 h 132"/>
                <a:gd name="T80" fmla="*/ 209 w 288"/>
                <a:gd name="T81" fmla="*/ 29 h 132"/>
                <a:gd name="T82" fmla="*/ 220 w 288"/>
                <a:gd name="T83" fmla="*/ 18 h 132"/>
                <a:gd name="T84" fmla="*/ 237 w 288"/>
                <a:gd name="T85" fmla="*/ 12 h 132"/>
                <a:gd name="T86" fmla="*/ 248 w 288"/>
                <a:gd name="T87" fmla="*/ 12 h 132"/>
                <a:gd name="T88" fmla="*/ 254 w 288"/>
                <a:gd name="T89" fmla="*/ 18 h 132"/>
                <a:gd name="T90" fmla="*/ 254 w 288"/>
                <a:gd name="T91" fmla="*/ 29 h 132"/>
                <a:gd name="T92" fmla="*/ 243 w 288"/>
                <a:gd name="T93" fmla="*/ 52 h 132"/>
                <a:gd name="T94" fmla="*/ 237 w 288"/>
                <a:gd name="T95" fmla="*/ 63 h 132"/>
                <a:gd name="T96" fmla="*/ 237 w 288"/>
                <a:gd name="T97" fmla="*/ 69 h 132"/>
                <a:gd name="T98" fmla="*/ 254 w 288"/>
                <a:gd name="T99" fmla="*/ 63 h 132"/>
                <a:gd name="T100" fmla="*/ 271 w 288"/>
                <a:gd name="T101" fmla="*/ 57 h 132"/>
                <a:gd name="T102" fmla="*/ 288 w 288"/>
                <a:gd name="T103" fmla="*/ 57 h 132"/>
                <a:gd name="T104" fmla="*/ 288 w 288"/>
                <a:gd name="T105" fmla="*/ 63 h 132"/>
                <a:gd name="T106" fmla="*/ 282 w 288"/>
                <a:gd name="T107" fmla="*/ 69 h 132"/>
                <a:gd name="T108" fmla="*/ 271 w 288"/>
                <a:gd name="T109" fmla="*/ 80 h 132"/>
                <a:gd name="T110" fmla="*/ 237 w 288"/>
                <a:gd name="T111" fmla="*/ 97 h 132"/>
                <a:gd name="T112" fmla="*/ 214 w 288"/>
                <a:gd name="T113" fmla="*/ 114 h 132"/>
                <a:gd name="T114" fmla="*/ 192 w 288"/>
                <a:gd name="T115" fmla="*/ 126 h 132"/>
                <a:gd name="T116" fmla="*/ 175 w 288"/>
                <a:gd name="T117" fmla="*/ 132 h 132"/>
                <a:gd name="T118" fmla="*/ 158 w 288"/>
                <a:gd name="T119" fmla="*/ 132 h 132"/>
                <a:gd name="T120" fmla="*/ 158 w 288"/>
                <a:gd name="T1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8" h="132">
                  <a:moveTo>
                    <a:pt x="158" y="132"/>
                  </a:moveTo>
                  <a:lnTo>
                    <a:pt x="130" y="126"/>
                  </a:lnTo>
                  <a:lnTo>
                    <a:pt x="107" y="114"/>
                  </a:lnTo>
                  <a:lnTo>
                    <a:pt x="62" y="92"/>
                  </a:lnTo>
                  <a:lnTo>
                    <a:pt x="40" y="86"/>
                  </a:lnTo>
                  <a:lnTo>
                    <a:pt x="17" y="80"/>
                  </a:lnTo>
                  <a:lnTo>
                    <a:pt x="6" y="80"/>
                  </a:lnTo>
                  <a:lnTo>
                    <a:pt x="0" y="75"/>
                  </a:lnTo>
                  <a:lnTo>
                    <a:pt x="6" y="69"/>
                  </a:lnTo>
                  <a:lnTo>
                    <a:pt x="23" y="57"/>
                  </a:lnTo>
                  <a:lnTo>
                    <a:pt x="40" y="52"/>
                  </a:lnTo>
                  <a:lnTo>
                    <a:pt x="62" y="57"/>
                  </a:lnTo>
                  <a:lnTo>
                    <a:pt x="85" y="69"/>
                  </a:lnTo>
                  <a:lnTo>
                    <a:pt x="107" y="80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19" y="86"/>
                  </a:lnTo>
                  <a:lnTo>
                    <a:pt x="102" y="75"/>
                  </a:lnTo>
                  <a:lnTo>
                    <a:pt x="62" y="46"/>
                  </a:lnTo>
                  <a:lnTo>
                    <a:pt x="40" y="23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62" y="6"/>
                  </a:lnTo>
                  <a:lnTo>
                    <a:pt x="79" y="6"/>
                  </a:lnTo>
                  <a:lnTo>
                    <a:pt x="96" y="12"/>
                  </a:lnTo>
                  <a:lnTo>
                    <a:pt x="113" y="35"/>
                  </a:lnTo>
                  <a:lnTo>
                    <a:pt x="124" y="57"/>
                  </a:lnTo>
                  <a:lnTo>
                    <a:pt x="136" y="75"/>
                  </a:lnTo>
                  <a:lnTo>
                    <a:pt x="141" y="75"/>
                  </a:lnTo>
                  <a:lnTo>
                    <a:pt x="136" y="63"/>
                  </a:lnTo>
                  <a:lnTo>
                    <a:pt x="136" y="46"/>
                  </a:lnTo>
                  <a:lnTo>
                    <a:pt x="136" y="29"/>
                  </a:lnTo>
                  <a:lnTo>
                    <a:pt x="141" y="18"/>
                  </a:lnTo>
                  <a:lnTo>
                    <a:pt x="153" y="6"/>
                  </a:lnTo>
                  <a:lnTo>
                    <a:pt x="164" y="0"/>
                  </a:lnTo>
                  <a:lnTo>
                    <a:pt x="175" y="12"/>
                  </a:lnTo>
                  <a:lnTo>
                    <a:pt x="186" y="23"/>
                  </a:lnTo>
                  <a:lnTo>
                    <a:pt x="192" y="35"/>
                  </a:lnTo>
                  <a:lnTo>
                    <a:pt x="198" y="35"/>
                  </a:lnTo>
                  <a:lnTo>
                    <a:pt x="209" y="29"/>
                  </a:lnTo>
                  <a:lnTo>
                    <a:pt x="220" y="18"/>
                  </a:lnTo>
                  <a:lnTo>
                    <a:pt x="237" y="12"/>
                  </a:lnTo>
                  <a:lnTo>
                    <a:pt x="248" y="12"/>
                  </a:lnTo>
                  <a:lnTo>
                    <a:pt x="254" y="18"/>
                  </a:lnTo>
                  <a:lnTo>
                    <a:pt x="254" y="29"/>
                  </a:lnTo>
                  <a:lnTo>
                    <a:pt x="243" y="52"/>
                  </a:lnTo>
                  <a:lnTo>
                    <a:pt x="237" y="63"/>
                  </a:lnTo>
                  <a:lnTo>
                    <a:pt x="237" y="69"/>
                  </a:lnTo>
                  <a:lnTo>
                    <a:pt x="254" y="63"/>
                  </a:lnTo>
                  <a:lnTo>
                    <a:pt x="271" y="57"/>
                  </a:lnTo>
                  <a:lnTo>
                    <a:pt x="288" y="57"/>
                  </a:lnTo>
                  <a:lnTo>
                    <a:pt x="288" y="63"/>
                  </a:lnTo>
                  <a:lnTo>
                    <a:pt x="282" y="69"/>
                  </a:lnTo>
                  <a:lnTo>
                    <a:pt x="271" y="80"/>
                  </a:lnTo>
                  <a:lnTo>
                    <a:pt x="237" y="97"/>
                  </a:lnTo>
                  <a:lnTo>
                    <a:pt x="214" y="114"/>
                  </a:lnTo>
                  <a:lnTo>
                    <a:pt x="192" y="126"/>
                  </a:lnTo>
                  <a:lnTo>
                    <a:pt x="175" y="132"/>
                  </a:lnTo>
                  <a:lnTo>
                    <a:pt x="158" y="132"/>
                  </a:lnTo>
                  <a:lnTo>
                    <a:pt x="158" y="132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7457020" y="3925913"/>
              <a:ext cx="1184615" cy="354408"/>
            </a:xfrm>
            <a:custGeom>
              <a:avLst/>
              <a:gdLst>
                <a:gd name="T0" fmla="*/ 5 w 231"/>
                <a:gd name="T1" fmla="*/ 57 h 109"/>
                <a:gd name="T2" fmla="*/ 0 w 231"/>
                <a:gd name="T3" fmla="*/ 52 h 109"/>
                <a:gd name="T4" fmla="*/ 5 w 231"/>
                <a:gd name="T5" fmla="*/ 57 h 109"/>
                <a:gd name="T6" fmla="*/ 22 w 231"/>
                <a:gd name="T7" fmla="*/ 63 h 109"/>
                <a:gd name="T8" fmla="*/ 45 w 231"/>
                <a:gd name="T9" fmla="*/ 69 h 109"/>
                <a:gd name="T10" fmla="*/ 67 w 231"/>
                <a:gd name="T11" fmla="*/ 80 h 109"/>
                <a:gd name="T12" fmla="*/ 78 w 231"/>
                <a:gd name="T13" fmla="*/ 91 h 109"/>
                <a:gd name="T14" fmla="*/ 95 w 231"/>
                <a:gd name="T15" fmla="*/ 97 h 109"/>
                <a:gd name="T16" fmla="*/ 129 w 231"/>
                <a:gd name="T17" fmla="*/ 109 h 109"/>
                <a:gd name="T18" fmla="*/ 163 w 231"/>
                <a:gd name="T19" fmla="*/ 103 h 109"/>
                <a:gd name="T20" fmla="*/ 191 w 231"/>
                <a:gd name="T21" fmla="*/ 80 h 109"/>
                <a:gd name="T22" fmla="*/ 219 w 231"/>
                <a:gd name="T23" fmla="*/ 63 h 109"/>
                <a:gd name="T24" fmla="*/ 231 w 231"/>
                <a:gd name="T25" fmla="*/ 57 h 109"/>
                <a:gd name="T26" fmla="*/ 231 w 231"/>
                <a:gd name="T27" fmla="*/ 57 h 109"/>
                <a:gd name="T28" fmla="*/ 214 w 231"/>
                <a:gd name="T29" fmla="*/ 57 h 109"/>
                <a:gd name="T30" fmla="*/ 191 w 231"/>
                <a:gd name="T31" fmla="*/ 63 h 109"/>
                <a:gd name="T32" fmla="*/ 174 w 231"/>
                <a:gd name="T33" fmla="*/ 69 h 109"/>
                <a:gd name="T34" fmla="*/ 174 w 231"/>
                <a:gd name="T35" fmla="*/ 69 h 109"/>
                <a:gd name="T36" fmla="*/ 180 w 231"/>
                <a:gd name="T37" fmla="*/ 63 h 109"/>
                <a:gd name="T38" fmla="*/ 191 w 231"/>
                <a:gd name="T39" fmla="*/ 46 h 109"/>
                <a:gd name="T40" fmla="*/ 197 w 231"/>
                <a:gd name="T41" fmla="*/ 40 h 109"/>
                <a:gd name="T42" fmla="*/ 208 w 231"/>
                <a:gd name="T43" fmla="*/ 34 h 109"/>
                <a:gd name="T44" fmla="*/ 214 w 231"/>
                <a:gd name="T45" fmla="*/ 23 h 109"/>
                <a:gd name="T46" fmla="*/ 219 w 231"/>
                <a:gd name="T47" fmla="*/ 12 h 109"/>
                <a:gd name="T48" fmla="*/ 225 w 231"/>
                <a:gd name="T49" fmla="*/ 0 h 109"/>
                <a:gd name="T50" fmla="*/ 219 w 231"/>
                <a:gd name="T51" fmla="*/ 0 h 109"/>
                <a:gd name="T52" fmla="*/ 214 w 231"/>
                <a:gd name="T53" fmla="*/ 0 h 109"/>
                <a:gd name="T54" fmla="*/ 202 w 231"/>
                <a:gd name="T55" fmla="*/ 6 h 109"/>
                <a:gd name="T56" fmla="*/ 185 w 231"/>
                <a:gd name="T57" fmla="*/ 23 h 109"/>
                <a:gd name="T58" fmla="*/ 169 w 231"/>
                <a:gd name="T59" fmla="*/ 40 h 109"/>
                <a:gd name="T60" fmla="*/ 157 w 231"/>
                <a:gd name="T61" fmla="*/ 46 h 109"/>
                <a:gd name="T62" fmla="*/ 152 w 231"/>
                <a:gd name="T63" fmla="*/ 40 h 109"/>
                <a:gd name="T64" fmla="*/ 152 w 231"/>
                <a:gd name="T65" fmla="*/ 29 h 109"/>
                <a:gd name="T66" fmla="*/ 152 w 231"/>
                <a:gd name="T67" fmla="*/ 23 h 109"/>
                <a:gd name="T68" fmla="*/ 146 w 231"/>
                <a:gd name="T69" fmla="*/ 34 h 109"/>
                <a:gd name="T70" fmla="*/ 146 w 231"/>
                <a:gd name="T71" fmla="*/ 52 h 109"/>
                <a:gd name="T72" fmla="*/ 140 w 231"/>
                <a:gd name="T73" fmla="*/ 52 h 109"/>
                <a:gd name="T74" fmla="*/ 129 w 231"/>
                <a:gd name="T75" fmla="*/ 46 h 109"/>
                <a:gd name="T76" fmla="*/ 112 w 231"/>
                <a:gd name="T77" fmla="*/ 29 h 109"/>
                <a:gd name="T78" fmla="*/ 107 w 231"/>
                <a:gd name="T79" fmla="*/ 29 h 109"/>
                <a:gd name="T80" fmla="*/ 107 w 231"/>
                <a:gd name="T81" fmla="*/ 29 h 109"/>
                <a:gd name="T82" fmla="*/ 112 w 231"/>
                <a:gd name="T83" fmla="*/ 40 h 109"/>
                <a:gd name="T84" fmla="*/ 112 w 231"/>
                <a:gd name="T85" fmla="*/ 57 h 109"/>
                <a:gd name="T86" fmla="*/ 112 w 231"/>
                <a:gd name="T87" fmla="*/ 69 h 109"/>
                <a:gd name="T88" fmla="*/ 112 w 231"/>
                <a:gd name="T89" fmla="*/ 74 h 109"/>
                <a:gd name="T90" fmla="*/ 95 w 231"/>
                <a:gd name="T91" fmla="*/ 69 h 109"/>
                <a:gd name="T92" fmla="*/ 84 w 231"/>
                <a:gd name="T93" fmla="*/ 63 h 109"/>
                <a:gd name="T94" fmla="*/ 78 w 231"/>
                <a:gd name="T95" fmla="*/ 52 h 109"/>
                <a:gd name="T96" fmla="*/ 78 w 231"/>
                <a:gd name="T97" fmla="*/ 46 h 109"/>
                <a:gd name="T98" fmla="*/ 78 w 231"/>
                <a:gd name="T99" fmla="*/ 52 h 109"/>
                <a:gd name="T100" fmla="*/ 73 w 231"/>
                <a:gd name="T101" fmla="*/ 57 h 109"/>
                <a:gd name="T102" fmla="*/ 62 w 231"/>
                <a:gd name="T103" fmla="*/ 63 h 109"/>
                <a:gd name="T104" fmla="*/ 50 w 231"/>
                <a:gd name="T105" fmla="*/ 63 h 109"/>
                <a:gd name="T106" fmla="*/ 33 w 231"/>
                <a:gd name="T107" fmla="*/ 57 h 109"/>
                <a:gd name="T108" fmla="*/ 16 w 231"/>
                <a:gd name="T109" fmla="*/ 57 h 109"/>
                <a:gd name="T110" fmla="*/ 5 w 231"/>
                <a:gd name="T111" fmla="*/ 57 h 109"/>
                <a:gd name="T112" fmla="*/ 5 w 231"/>
                <a:gd name="T113" fmla="*/ 5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109">
                  <a:moveTo>
                    <a:pt x="5" y="57"/>
                  </a:moveTo>
                  <a:lnTo>
                    <a:pt x="0" y="52"/>
                  </a:lnTo>
                  <a:lnTo>
                    <a:pt x="5" y="57"/>
                  </a:lnTo>
                  <a:lnTo>
                    <a:pt x="22" y="63"/>
                  </a:lnTo>
                  <a:lnTo>
                    <a:pt x="45" y="69"/>
                  </a:lnTo>
                  <a:lnTo>
                    <a:pt x="67" y="80"/>
                  </a:lnTo>
                  <a:lnTo>
                    <a:pt x="78" y="91"/>
                  </a:lnTo>
                  <a:lnTo>
                    <a:pt x="95" y="97"/>
                  </a:lnTo>
                  <a:lnTo>
                    <a:pt x="129" y="109"/>
                  </a:lnTo>
                  <a:lnTo>
                    <a:pt x="163" y="103"/>
                  </a:lnTo>
                  <a:lnTo>
                    <a:pt x="191" y="80"/>
                  </a:lnTo>
                  <a:lnTo>
                    <a:pt x="219" y="63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14" y="57"/>
                  </a:lnTo>
                  <a:lnTo>
                    <a:pt x="191" y="63"/>
                  </a:lnTo>
                  <a:lnTo>
                    <a:pt x="174" y="69"/>
                  </a:lnTo>
                  <a:lnTo>
                    <a:pt x="174" y="69"/>
                  </a:lnTo>
                  <a:lnTo>
                    <a:pt x="180" y="63"/>
                  </a:lnTo>
                  <a:lnTo>
                    <a:pt x="191" y="46"/>
                  </a:lnTo>
                  <a:lnTo>
                    <a:pt x="197" y="40"/>
                  </a:lnTo>
                  <a:lnTo>
                    <a:pt x="208" y="34"/>
                  </a:lnTo>
                  <a:lnTo>
                    <a:pt x="214" y="23"/>
                  </a:lnTo>
                  <a:lnTo>
                    <a:pt x="219" y="12"/>
                  </a:lnTo>
                  <a:lnTo>
                    <a:pt x="225" y="0"/>
                  </a:lnTo>
                  <a:lnTo>
                    <a:pt x="219" y="0"/>
                  </a:lnTo>
                  <a:lnTo>
                    <a:pt x="214" y="0"/>
                  </a:lnTo>
                  <a:lnTo>
                    <a:pt x="202" y="6"/>
                  </a:lnTo>
                  <a:lnTo>
                    <a:pt x="185" y="23"/>
                  </a:lnTo>
                  <a:lnTo>
                    <a:pt x="169" y="40"/>
                  </a:lnTo>
                  <a:lnTo>
                    <a:pt x="157" y="46"/>
                  </a:lnTo>
                  <a:lnTo>
                    <a:pt x="152" y="40"/>
                  </a:lnTo>
                  <a:lnTo>
                    <a:pt x="152" y="29"/>
                  </a:lnTo>
                  <a:lnTo>
                    <a:pt x="152" y="23"/>
                  </a:lnTo>
                  <a:lnTo>
                    <a:pt x="146" y="34"/>
                  </a:lnTo>
                  <a:lnTo>
                    <a:pt x="146" y="52"/>
                  </a:lnTo>
                  <a:lnTo>
                    <a:pt x="140" y="52"/>
                  </a:lnTo>
                  <a:lnTo>
                    <a:pt x="129" y="46"/>
                  </a:lnTo>
                  <a:lnTo>
                    <a:pt x="112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12" y="40"/>
                  </a:lnTo>
                  <a:lnTo>
                    <a:pt x="112" y="57"/>
                  </a:lnTo>
                  <a:lnTo>
                    <a:pt x="112" y="69"/>
                  </a:lnTo>
                  <a:lnTo>
                    <a:pt x="112" y="74"/>
                  </a:lnTo>
                  <a:lnTo>
                    <a:pt x="95" y="69"/>
                  </a:lnTo>
                  <a:lnTo>
                    <a:pt x="84" y="63"/>
                  </a:lnTo>
                  <a:lnTo>
                    <a:pt x="78" y="52"/>
                  </a:lnTo>
                  <a:lnTo>
                    <a:pt x="78" y="46"/>
                  </a:lnTo>
                  <a:lnTo>
                    <a:pt x="78" y="52"/>
                  </a:lnTo>
                  <a:lnTo>
                    <a:pt x="73" y="57"/>
                  </a:lnTo>
                  <a:lnTo>
                    <a:pt x="62" y="63"/>
                  </a:lnTo>
                  <a:lnTo>
                    <a:pt x="50" y="63"/>
                  </a:lnTo>
                  <a:lnTo>
                    <a:pt x="33" y="57"/>
                  </a:lnTo>
                  <a:lnTo>
                    <a:pt x="16" y="57"/>
                  </a:lnTo>
                  <a:lnTo>
                    <a:pt x="5" y="57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" name="Forma libre 7"/>
            <p:cNvSpPr/>
            <p:nvPr/>
          </p:nvSpPr>
          <p:spPr>
            <a:xfrm>
              <a:off x="7996518" y="4269686"/>
              <a:ext cx="304800" cy="887506"/>
            </a:xfrm>
            <a:custGeom>
              <a:avLst/>
              <a:gdLst>
                <a:gd name="connsiteX0" fmla="*/ 143435 w 304800"/>
                <a:gd name="connsiteY0" fmla="*/ 887506 h 887506"/>
                <a:gd name="connsiteX1" fmla="*/ 80682 w 304800"/>
                <a:gd name="connsiteY1" fmla="*/ 609600 h 887506"/>
                <a:gd name="connsiteX2" fmla="*/ 80682 w 304800"/>
                <a:gd name="connsiteY2" fmla="*/ 367553 h 887506"/>
                <a:gd name="connsiteX3" fmla="*/ 0 w 304800"/>
                <a:gd name="connsiteY3" fmla="*/ 134471 h 887506"/>
                <a:gd name="connsiteX4" fmla="*/ 53788 w 304800"/>
                <a:gd name="connsiteY4" fmla="*/ 0 h 887506"/>
                <a:gd name="connsiteX5" fmla="*/ 304800 w 304800"/>
                <a:gd name="connsiteY5" fmla="*/ 26894 h 887506"/>
                <a:gd name="connsiteX6" fmla="*/ 259976 w 304800"/>
                <a:gd name="connsiteY6" fmla="*/ 242047 h 887506"/>
                <a:gd name="connsiteX7" fmla="*/ 179294 w 304800"/>
                <a:gd name="connsiteY7" fmla="*/ 519953 h 887506"/>
                <a:gd name="connsiteX8" fmla="*/ 143435 w 304800"/>
                <a:gd name="connsiteY8" fmla="*/ 887506 h 88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887506">
                  <a:moveTo>
                    <a:pt x="143435" y="887506"/>
                  </a:moveTo>
                  <a:lnTo>
                    <a:pt x="80682" y="609600"/>
                  </a:lnTo>
                  <a:lnTo>
                    <a:pt x="80682" y="367553"/>
                  </a:lnTo>
                  <a:lnTo>
                    <a:pt x="0" y="134471"/>
                  </a:lnTo>
                  <a:lnTo>
                    <a:pt x="53788" y="0"/>
                  </a:lnTo>
                  <a:lnTo>
                    <a:pt x="304800" y="26894"/>
                  </a:lnTo>
                  <a:lnTo>
                    <a:pt x="259976" y="242047"/>
                  </a:lnTo>
                  <a:lnTo>
                    <a:pt x="179294" y="519953"/>
                  </a:lnTo>
                  <a:lnTo>
                    <a:pt x="143435" y="887506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</p:grpSp>
      <p:grpSp>
        <p:nvGrpSpPr>
          <p:cNvPr id="42" name="Grupo 76"/>
          <p:cNvGrpSpPr/>
          <p:nvPr/>
        </p:nvGrpSpPr>
        <p:grpSpPr>
          <a:xfrm>
            <a:off x="5521503" y="4282296"/>
            <a:ext cx="922705" cy="1224000"/>
            <a:chOff x="6199188" y="3084513"/>
            <a:chExt cx="457200" cy="688975"/>
          </a:xfrm>
        </p:grpSpPr>
        <p:sp>
          <p:nvSpPr>
            <p:cNvPr id="78" name="Freeform 23"/>
            <p:cNvSpPr>
              <a:spLocks noEditPoints="1"/>
            </p:cNvSpPr>
            <p:nvPr/>
          </p:nvSpPr>
          <p:spPr bwMode="auto">
            <a:xfrm>
              <a:off x="6378575" y="3275013"/>
              <a:ext cx="134938" cy="498475"/>
            </a:xfrm>
            <a:custGeom>
              <a:avLst/>
              <a:gdLst>
                <a:gd name="T0" fmla="*/ 34 w 85"/>
                <a:gd name="T1" fmla="*/ 34 h 314"/>
                <a:gd name="T2" fmla="*/ 40 w 85"/>
                <a:gd name="T3" fmla="*/ 91 h 314"/>
                <a:gd name="T4" fmla="*/ 45 w 85"/>
                <a:gd name="T5" fmla="*/ 148 h 314"/>
                <a:gd name="T6" fmla="*/ 34 w 85"/>
                <a:gd name="T7" fmla="*/ 234 h 314"/>
                <a:gd name="T8" fmla="*/ 40 w 85"/>
                <a:gd name="T9" fmla="*/ 291 h 314"/>
                <a:gd name="T10" fmla="*/ 45 w 85"/>
                <a:gd name="T11" fmla="*/ 314 h 314"/>
                <a:gd name="T12" fmla="*/ 51 w 85"/>
                <a:gd name="T13" fmla="*/ 302 h 314"/>
                <a:gd name="T14" fmla="*/ 51 w 85"/>
                <a:gd name="T15" fmla="*/ 257 h 314"/>
                <a:gd name="T16" fmla="*/ 51 w 85"/>
                <a:gd name="T17" fmla="*/ 217 h 314"/>
                <a:gd name="T18" fmla="*/ 56 w 85"/>
                <a:gd name="T19" fmla="*/ 217 h 314"/>
                <a:gd name="T20" fmla="*/ 62 w 85"/>
                <a:gd name="T21" fmla="*/ 245 h 314"/>
                <a:gd name="T22" fmla="*/ 62 w 85"/>
                <a:gd name="T23" fmla="*/ 251 h 314"/>
                <a:gd name="T24" fmla="*/ 62 w 85"/>
                <a:gd name="T25" fmla="*/ 222 h 314"/>
                <a:gd name="T26" fmla="*/ 62 w 85"/>
                <a:gd name="T27" fmla="*/ 165 h 314"/>
                <a:gd name="T28" fmla="*/ 68 w 85"/>
                <a:gd name="T29" fmla="*/ 160 h 314"/>
                <a:gd name="T30" fmla="*/ 73 w 85"/>
                <a:gd name="T31" fmla="*/ 194 h 314"/>
                <a:gd name="T32" fmla="*/ 85 w 85"/>
                <a:gd name="T33" fmla="*/ 188 h 314"/>
                <a:gd name="T34" fmla="*/ 79 w 85"/>
                <a:gd name="T35" fmla="*/ 126 h 314"/>
                <a:gd name="T36" fmla="*/ 62 w 85"/>
                <a:gd name="T37" fmla="*/ 69 h 314"/>
                <a:gd name="T38" fmla="*/ 62 w 85"/>
                <a:gd name="T39" fmla="*/ 29 h 314"/>
                <a:gd name="T40" fmla="*/ 56 w 85"/>
                <a:gd name="T41" fmla="*/ 0 h 314"/>
                <a:gd name="T42" fmla="*/ 40 w 85"/>
                <a:gd name="T43" fmla="*/ 12 h 314"/>
                <a:gd name="T44" fmla="*/ 34 w 85"/>
                <a:gd name="T45" fmla="*/ 51 h 314"/>
                <a:gd name="T46" fmla="*/ 17 w 85"/>
                <a:gd name="T47" fmla="*/ 86 h 314"/>
                <a:gd name="T48" fmla="*/ 0 w 85"/>
                <a:gd name="T49" fmla="*/ 108 h 314"/>
                <a:gd name="T50" fmla="*/ 6 w 85"/>
                <a:gd name="T51" fmla="*/ 103 h 314"/>
                <a:gd name="T52" fmla="*/ 28 w 85"/>
                <a:gd name="T53" fmla="*/ 74 h 314"/>
                <a:gd name="T54" fmla="*/ 34 w 85"/>
                <a:gd name="T55" fmla="*/ 51 h 314"/>
                <a:gd name="T56" fmla="*/ 34 w 85"/>
                <a:gd name="T57" fmla="*/ 171 h 314"/>
                <a:gd name="T58" fmla="*/ 17 w 85"/>
                <a:gd name="T59" fmla="*/ 183 h 314"/>
                <a:gd name="T60" fmla="*/ 11 w 85"/>
                <a:gd name="T61" fmla="*/ 200 h 314"/>
                <a:gd name="T62" fmla="*/ 17 w 85"/>
                <a:gd name="T63" fmla="*/ 194 h 314"/>
                <a:gd name="T64" fmla="*/ 34 w 85"/>
                <a:gd name="T65" fmla="*/ 17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314">
                  <a:moveTo>
                    <a:pt x="40" y="12"/>
                  </a:moveTo>
                  <a:lnTo>
                    <a:pt x="34" y="34"/>
                  </a:lnTo>
                  <a:lnTo>
                    <a:pt x="34" y="69"/>
                  </a:lnTo>
                  <a:lnTo>
                    <a:pt x="40" y="91"/>
                  </a:lnTo>
                  <a:lnTo>
                    <a:pt x="45" y="120"/>
                  </a:lnTo>
                  <a:lnTo>
                    <a:pt x="45" y="148"/>
                  </a:lnTo>
                  <a:lnTo>
                    <a:pt x="40" y="188"/>
                  </a:lnTo>
                  <a:lnTo>
                    <a:pt x="34" y="234"/>
                  </a:lnTo>
                  <a:lnTo>
                    <a:pt x="40" y="274"/>
                  </a:lnTo>
                  <a:lnTo>
                    <a:pt x="40" y="291"/>
                  </a:lnTo>
                  <a:lnTo>
                    <a:pt x="45" y="302"/>
                  </a:lnTo>
                  <a:lnTo>
                    <a:pt x="45" y="314"/>
                  </a:lnTo>
                  <a:lnTo>
                    <a:pt x="51" y="314"/>
                  </a:lnTo>
                  <a:lnTo>
                    <a:pt x="51" y="302"/>
                  </a:lnTo>
                  <a:lnTo>
                    <a:pt x="51" y="291"/>
                  </a:lnTo>
                  <a:lnTo>
                    <a:pt x="51" y="257"/>
                  </a:lnTo>
                  <a:lnTo>
                    <a:pt x="51" y="228"/>
                  </a:lnTo>
                  <a:lnTo>
                    <a:pt x="51" y="217"/>
                  </a:lnTo>
                  <a:lnTo>
                    <a:pt x="51" y="211"/>
                  </a:lnTo>
                  <a:lnTo>
                    <a:pt x="56" y="217"/>
                  </a:lnTo>
                  <a:lnTo>
                    <a:pt x="56" y="222"/>
                  </a:lnTo>
                  <a:lnTo>
                    <a:pt x="62" y="245"/>
                  </a:lnTo>
                  <a:lnTo>
                    <a:pt x="62" y="251"/>
                  </a:lnTo>
                  <a:lnTo>
                    <a:pt x="62" y="251"/>
                  </a:lnTo>
                  <a:lnTo>
                    <a:pt x="62" y="240"/>
                  </a:lnTo>
                  <a:lnTo>
                    <a:pt x="62" y="222"/>
                  </a:lnTo>
                  <a:lnTo>
                    <a:pt x="56" y="183"/>
                  </a:lnTo>
                  <a:lnTo>
                    <a:pt x="62" y="165"/>
                  </a:lnTo>
                  <a:lnTo>
                    <a:pt x="68" y="154"/>
                  </a:lnTo>
                  <a:lnTo>
                    <a:pt x="68" y="160"/>
                  </a:lnTo>
                  <a:lnTo>
                    <a:pt x="73" y="177"/>
                  </a:lnTo>
                  <a:lnTo>
                    <a:pt x="73" y="194"/>
                  </a:lnTo>
                  <a:lnTo>
                    <a:pt x="79" y="200"/>
                  </a:lnTo>
                  <a:lnTo>
                    <a:pt x="85" y="188"/>
                  </a:lnTo>
                  <a:lnTo>
                    <a:pt x="85" y="177"/>
                  </a:lnTo>
                  <a:lnTo>
                    <a:pt x="79" y="126"/>
                  </a:lnTo>
                  <a:lnTo>
                    <a:pt x="68" y="97"/>
                  </a:lnTo>
                  <a:lnTo>
                    <a:pt x="62" y="69"/>
                  </a:lnTo>
                  <a:lnTo>
                    <a:pt x="62" y="51"/>
                  </a:lnTo>
                  <a:lnTo>
                    <a:pt x="62" y="29"/>
                  </a:lnTo>
                  <a:lnTo>
                    <a:pt x="62" y="12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0" y="12"/>
                  </a:lnTo>
                  <a:lnTo>
                    <a:pt x="40" y="12"/>
                  </a:lnTo>
                  <a:close/>
                  <a:moveTo>
                    <a:pt x="34" y="51"/>
                  </a:moveTo>
                  <a:lnTo>
                    <a:pt x="23" y="63"/>
                  </a:lnTo>
                  <a:lnTo>
                    <a:pt x="17" y="86"/>
                  </a:lnTo>
                  <a:lnTo>
                    <a:pt x="6" y="103"/>
                  </a:lnTo>
                  <a:lnTo>
                    <a:pt x="0" y="108"/>
                  </a:lnTo>
                  <a:lnTo>
                    <a:pt x="6" y="108"/>
                  </a:lnTo>
                  <a:lnTo>
                    <a:pt x="6" y="103"/>
                  </a:lnTo>
                  <a:lnTo>
                    <a:pt x="17" y="91"/>
                  </a:lnTo>
                  <a:lnTo>
                    <a:pt x="28" y="74"/>
                  </a:lnTo>
                  <a:lnTo>
                    <a:pt x="34" y="57"/>
                  </a:lnTo>
                  <a:lnTo>
                    <a:pt x="34" y="51"/>
                  </a:lnTo>
                  <a:lnTo>
                    <a:pt x="34" y="51"/>
                  </a:lnTo>
                  <a:close/>
                  <a:moveTo>
                    <a:pt x="34" y="171"/>
                  </a:moveTo>
                  <a:lnTo>
                    <a:pt x="28" y="171"/>
                  </a:lnTo>
                  <a:lnTo>
                    <a:pt x="17" y="183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7" y="194"/>
                  </a:lnTo>
                  <a:lnTo>
                    <a:pt x="23" y="183"/>
                  </a:lnTo>
                  <a:lnTo>
                    <a:pt x="34" y="171"/>
                  </a:lnTo>
                  <a:lnTo>
                    <a:pt x="34" y="171"/>
                  </a:lnTo>
                  <a:close/>
                </a:path>
              </a:pathLst>
            </a:custGeom>
            <a:solidFill>
              <a:srgbClr val="989898"/>
            </a:solidFill>
            <a:ln w="9525">
              <a:solidFill>
                <a:srgbClr val="98989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9" name="Freeform 24"/>
            <p:cNvSpPr>
              <a:spLocks/>
            </p:cNvSpPr>
            <p:nvPr/>
          </p:nvSpPr>
          <p:spPr bwMode="auto">
            <a:xfrm>
              <a:off x="6199188" y="3084513"/>
              <a:ext cx="457200" cy="209550"/>
            </a:xfrm>
            <a:custGeom>
              <a:avLst/>
              <a:gdLst>
                <a:gd name="T0" fmla="*/ 158 w 288"/>
                <a:gd name="T1" fmla="*/ 132 h 132"/>
                <a:gd name="T2" fmla="*/ 130 w 288"/>
                <a:gd name="T3" fmla="*/ 126 h 132"/>
                <a:gd name="T4" fmla="*/ 107 w 288"/>
                <a:gd name="T5" fmla="*/ 114 h 132"/>
                <a:gd name="T6" fmla="*/ 62 w 288"/>
                <a:gd name="T7" fmla="*/ 92 h 132"/>
                <a:gd name="T8" fmla="*/ 40 w 288"/>
                <a:gd name="T9" fmla="*/ 86 h 132"/>
                <a:gd name="T10" fmla="*/ 17 w 288"/>
                <a:gd name="T11" fmla="*/ 80 h 132"/>
                <a:gd name="T12" fmla="*/ 6 w 288"/>
                <a:gd name="T13" fmla="*/ 80 h 132"/>
                <a:gd name="T14" fmla="*/ 0 w 288"/>
                <a:gd name="T15" fmla="*/ 75 h 132"/>
                <a:gd name="T16" fmla="*/ 6 w 288"/>
                <a:gd name="T17" fmla="*/ 69 h 132"/>
                <a:gd name="T18" fmla="*/ 23 w 288"/>
                <a:gd name="T19" fmla="*/ 57 h 132"/>
                <a:gd name="T20" fmla="*/ 40 w 288"/>
                <a:gd name="T21" fmla="*/ 52 h 132"/>
                <a:gd name="T22" fmla="*/ 62 w 288"/>
                <a:gd name="T23" fmla="*/ 57 h 132"/>
                <a:gd name="T24" fmla="*/ 85 w 288"/>
                <a:gd name="T25" fmla="*/ 69 h 132"/>
                <a:gd name="T26" fmla="*/ 107 w 288"/>
                <a:gd name="T27" fmla="*/ 80 h 132"/>
                <a:gd name="T28" fmla="*/ 130 w 288"/>
                <a:gd name="T29" fmla="*/ 97 h 132"/>
                <a:gd name="T30" fmla="*/ 130 w 288"/>
                <a:gd name="T31" fmla="*/ 97 h 132"/>
                <a:gd name="T32" fmla="*/ 130 w 288"/>
                <a:gd name="T33" fmla="*/ 97 h 132"/>
                <a:gd name="T34" fmla="*/ 119 w 288"/>
                <a:gd name="T35" fmla="*/ 86 h 132"/>
                <a:gd name="T36" fmla="*/ 102 w 288"/>
                <a:gd name="T37" fmla="*/ 75 h 132"/>
                <a:gd name="T38" fmla="*/ 62 w 288"/>
                <a:gd name="T39" fmla="*/ 46 h 132"/>
                <a:gd name="T40" fmla="*/ 40 w 288"/>
                <a:gd name="T41" fmla="*/ 23 h 132"/>
                <a:gd name="T42" fmla="*/ 34 w 288"/>
                <a:gd name="T43" fmla="*/ 12 h 132"/>
                <a:gd name="T44" fmla="*/ 45 w 288"/>
                <a:gd name="T45" fmla="*/ 6 h 132"/>
                <a:gd name="T46" fmla="*/ 62 w 288"/>
                <a:gd name="T47" fmla="*/ 6 h 132"/>
                <a:gd name="T48" fmla="*/ 79 w 288"/>
                <a:gd name="T49" fmla="*/ 6 h 132"/>
                <a:gd name="T50" fmla="*/ 96 w 288"/>
                <a:gd name="T51" fmla="*/ 12 h 132"/>
                <a:gd name="T52" fmla="*/ 113 w 288"/>
                <a:gd name="T53" fmla="*/ 35 h 132"/>
                <a:gd name="T54" fmla="*/ 124 w 288"/>
                <a:gd name="T55" fmla="*/ 57 h 132"/>
                <a:gd name="T56" fmla="*/ 136 w 288"/>
                <a:gd name="T57" fmla="*/ 75 h 132"/>
                <a:gd name="T58" fmla="*/ 141 w 288"/>
                <a:gd name="T59" fmla="*/ 75 h 132"/>
                <a:gd name="T60" fmla="*/ 136 w 288"/>
                <a:gd name="T61" fmla="*/ 63 h 132"/>
                <a:gd name="T62" fmla="*/ 136 w 288"/>
                <a:gd name="T63" fmla="*/ 46 h 132"/>
                <a:gd name="T64" fmla="*/ 136 w 288"/>
                <a:gd name="T65" fmla="*/ 29 h 132"/>
                <a:gd name="T66" fmla="*/ 141 w 288"/>
                <a:gd name="T67" fmla="*/ 18 h 132"/>
                <a:gd name="T68" fmla="*/ 153 w 288"/>
                <a:gd name="T69" fmla="*/ 6 h 132"/>
                <a:gd name="T70" fmla="*/ 164 w 288"/>
                <a:gd name="T71" fmla="*/ 0 h 132"/>
                <a:gd name="T72" fmla="*/ 175 w 288"/>
                <a:gd name="T73" fmla="*/ 12 h 132"/>
                <a:gd name="T74" fmla="*/ 186 w 288"/>
                <a:gd name="T75" fmla="*/ 23 h 132"/>
                <a:gd name="T76" fmla="*/ 192 w 288"/>
                <a:gd name="T77" fmla="*/ 35 h 132"/>
                <a:gd name="T78" fmla="*/ 198 w 288"/>
                <a:gd name="T79" fmla="*/ 35 h 132"/>
                <a:gd name="T80" fmla="*/ 209 w 288"/>
                <a:gd name="T81" fmla="*/ 29 h 132"/>
                <a:gd name="T82" fmla="*/ 220 w 288"/>
                <a:gd name="T83" fmla="*/ 18 h 132"/>
                <a:gd name="T84" fmla="*/ 237 w 288"/>
                <a:gd name="T85" fmla="*/ 12 h 132"/>
                <a:gd name="T86" fmla="*/ 248 w 288"/>
                <a:gd name="T87" fmla="*/ 12 h 132"/>
                <a:gd name="T88" fmla="*/ 254 w 288"/>
                <a:gd name="T89" fmla="*/ 18 h 132"/>
                <a:gd name="T90" fmla="*/ 254 w 288"/>
                <a:gd name="T91" fmla="*/ 29 h 132"/>
                <a:gd name="T92" fmla="*/ 243 w 288"/>
                <a:gd name="T93" fmla="*/ 52 h 132"/>
                <a:gd name="T94" fmla="*/ 237 w 288"/>
                <a:gd name="T95" fmla="*/ 63 h 132"/>
                <a:gd name="T96" fmla="*/ 237 w 288"/>
                <a:gd name="T97" fmla="*/ 69 h 132"/>
                <a:gd name="T98" fmla="*/ 254 w 288"/>
                <a:gd name="T99" fmla="*/ 63 h 132"/>
                <a:gd name="T100" fmla="*/ 271 w 288"/>
                <a:gd name="T101" fmla="*/ 57 h 132"/>
                <a:gd name="T102" fmla="*/ 288 w 288"/>
                <a:gd name="T103" fmla="*/ 57 h 132"/>
                <a:gd name="T104" fmla="*/ 288 w 288"/>
                <a:gd name="T105" fmla="*/ 63 h 132"/>
                <a:gd name="T106" fmla="*/ 282 w 288"/>
                <a:gd name="T107" fmla="*/ 69 h 132"/>
                <a:gd name="T108" fmla="*/ 271 w 288"/>
                <a:gd name="T109" fmla="*/ 80 h 132"/>
                <a:gd name="T110" fmla="*/ 237 w 288"/>
                <a:gd name="T111" fmla="*/ 97 h 132"/>
                <a:gd name="T112" fmla="*/ 214 w 288"/>
                <a:gd name="T113" fmla="*/ 114 h 132"/>
                <a:gd name="T114" fmla="*/ 192 w 288"/>
                <a:gd name="T115" fmla="*/ 126 h 132"/>
                <a:gd name="T116" fmla="*/ 175 w 288"/>
                <a:gd name="T117" fmla="*/ 132 h 132"/>
                <a:gd name="T118" fmla="*/ 158 w 288"/>
                <a:gd name="T119" fmla="*/ 132 h 132"/>
                <a:gd name="T120" fmla="*/ 158 w 288"/>
                <a:gd name="T1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8" h="132">
                  <a:moveTo>
                    <a:pt x="158" y="132"/>
                  </a:moveTo>
                  <a:lnTo>
                    <a:pt x="130" y="126"/>
                  </a:lnTo>
                  <a:lnTo>
                    <a:pt x="107" y="114"/>
                  </a:lnTo>
                  <a:lnTo>
                    <a:pt x="62" y="92"/>
                  </a:lnTo>
                  <a:lnTo>
                    <a:pt x="40" y="86"/>
                  </a:lnTo>
                  <a:lnTo>
                    <a:pt x="17" y="80"/>
                  </a:lnTo>
                  <a:lnTo>
                    <a:pt x="6" y="80"/>
                  </a:lnTo>
                  <a:lnTo>
                    <a:pt x="0" y="75"/>
                  </a:lnTo>
                  <a:lnTo>
                    <a:pt x="6" y="69"/>
                  </a:lnTo>
                  <a:lnTo>
                    <a:pt x="23" y="57"/>
                  </a:lnTo>
                  <a:lnTo>
                    <a:pt x="40" y="52"/>
                  </a:lnTo>
                  <a:lnTo>
                    <a:pt x="62" y="57"/>
                  </a:lnTo>
                  <a:lnTo>
                    <a:pt x="85" y="69"/>
                  </a:lnTo>
                  <a:lnTo>
                    <a:pt x="107" y="80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19" y="86"/>
                  </a:lnTo>
                  <a:lnTo>
                    <a:pt x="102" y="75"/>
                  </a:lnTo>
                  <a:lnTo>
                    <a:pt x="62" y="46"/>
                  </a:lnTo>
                  <a:lnTo>
                    <a:pt x="40" y="23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62" y="6"/>
                  </a:lnTo>
                  <a:lnTo>
                    <a:pt x="79" y="6"/>
                  </a:lnTo>
                  <a:lnTo>
                    <a:pt x="96" y="12"/>
                  </a:lnTo>
                  <a:lnTo>
                    <a:pt x="113" y="35"/>
                  </a:lnTo>
                  <a:lnTo>
                    <a:pt x="124" y="57"/>
                  </a:lnTo>
                  <a:lnTo>
                    <a:pt x="136" y="75"/>
                  </a:lnTo>
                  <a:lnTo>
                    <a:pt x="141" y="75"/>
                  </a:lnTo>
                  <a:lnTo>
                    <a:pt x="136" y="63"/>
                  </a:lnTo>
                  <a:lnTo>
                    <a:pt x="136" y="46"/>
                  </a:lnTo>
                  <a:lnTo>
                    <a:pt x="136" y="29"/>
                  </a:lnTo>
                  <a:lnTo>
                    <a:pt x="141" y="18"/>
                  </a:lnTo>
                  <a:lnTo>
                    <a:pt x="153" y="6"/>
                  </a:lnTo>
                  <a:lnTo>
                    <a:pt x="164" y="0"/>
                  </a:lnTo>
                  <a:lnTo>
                    <a:pt x="175" y="12"/>
                  </a:lnTo>
                  <a:lnTo>
                    <a:pt x="186" y="23"/>
                  </a:lnTo>
                  <a:lnTo>
                    <a:pt x="192" y="35"/>
                  </a:lnTo>
                  <a:lnTo>
                    <a:pt x="198" y="35"/>
                  </a:lnTo>
                  <a:lnTo>
                    <a:pt x="209" y="29"/>
                  </a:lnTo>
                  <a:lnTo>
                    <a:pt x="220" y="18"/>
                  </a:lnTo>
                  <a:lnTo>
                    <a:pt x="237" y="12"/>
                  </a:lnTo>
                  <a:lnTo>
                    <a:pt x="248" y="12"/>
                  </a:lnTo>
                  <a:lnTo>
                    <a:pt x="254" y="18"/>
                  </a:lnTo>
                  <a:lnTo>
                    <a:pt x="254" y="29"/>
                  </a:lnTo>
                  <a:lnTo>
                    <a:pt x="243" y="52"/>
                  </a:lnTo>
                  <a:lnTo>
                    <a:pt x="237" y="63"/>
                  </a:lnTo>
                  <a:lnTo>
                    <a:pt x="237" y="69"/>
                  </a:lnTo>
                  <a:lnTo>
                    <a:pt x="254" y="63"/>
                  </a:lnTo>
                  <a:lnTo>
                    <a:pt x="271" y="57"/>
                  </a:lnTo>
                  <a:lnTo>
                    <a:pt x="288" y="57"/>
                  </a:lnTo>
                  <a:lnTo>
                    <a:pt x="288" y="63"/>
                  </a:lnTo>
                  <a:lnTo>
                    <a:pt x="282" y="69"/>
                  </a:lnTo>
                  <a:lnTo>
                    <a:pt x="271" y="80"/>
                  </a:lnTo>
                  <a:lnTo>
                    <a:pt x="237" y="97"/>
                  </a:lnTo>
                  <a:lnTo>
                    <a:pt x="214" y="114"/>
                  </a:lnTo>
                  <a:lnTo>
                    <a:pt x="192" y="126"/>
                  </a:lnTo>
                  <a:lnTo>
                    <a:pt x="175" y="132"/>
                  </a:lnTo>
                  <a:lnTo>
                    <a:pt x="158" y="132"/>
                  </a:lnTo>
                  <a:lnTo>
                    <a:pt x="158" y="132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0" name="Freeform 25"/>
            <p:cNvSpPr>
              <a:spLocks/>
            </p:cNvSpPr>
            <p:nvPr/>
          </p:nvSpPr>
          <p:spPr bwMode="auto">
            <a:xfrm>
              <a:off x="6245225" y="3121025"/>
              <a:ext cx="366713" cy="173038"/>
            </a:xfrm>
            <a:custGeom>
              <a:avLst/>
              <a:gdLst>
                <a:gd name="T0" fmla="*/ 5 w 231"/>
                <a:gd name="T1" fmla="*/ 57 h 109"/>
                <a:gd name="T2" fmla="*/ 0 w 231"/>
                <a:gd name="T3" fmla="*/ 52 h 109"/>
                <a:gd name="T4" fmla="*/ 5 w 231"/>
                <a:gd name="T5" fmla="*/ 57 h 109"/>
                <a:gd name="T6" fmla="*/ 22 w 231"/>
                <a:gd name="T7" fmla="*/ 63 h 109"/>
                <a:gd name="T8" fmla="*/ 45 w 231"/>
                <a:gd name="T9" fmla="*/ 69 h 109"/>
                <a:gd name="T10" fmla="*/ 67 w 231"/>
                <a:gd name="T11" fmla="*/ 80 h 109"/>
                <a:gd name="T12" fmla="*/ 78 w 231"/>
                <a:gd name="T13" fmla="*/ 91 h 109"/>
                <a:gd name="T14" fmla="*/ 95 w 231"/>
                <a:gd name="T15" fmla="*/ 97 h 109"/>
                <a:gd name="T16" fmla="*/ 129 w 231"/>
                <a:gd name="T17" fmla="*/ 109 h 109"/>
                <a:gd name="T18" fmla="*/ 163 w 231"/>
                <a:gd name="T19" fmla="*/ 103 h 109"/>
                <a:gd name="T20" fmla="*/ 191 w 231"/>
                <a:gd name="T21" fmla="*/ 80 h 109"/>
                <a:gd name="T22" fmla="*/ 219 w 231"/>
                <a:gd name="T23" fmla="*/ 63 h 109"/>
                <a:gd name="T24" fmla="*/ 231 w 231"/>
                <a:gd name="T25" fmla="*/ 57 h 109"/>
                <a:gd name="T26" fmla="*/ 231 w 231"/>
                <a:gd name="T27" fmla="*/ 57 h 109"/>
                <a:gd name="T28" fmla="*/ 214 w 231"/>
                <a:gd name="T29" fmla="*/ 57 h 109"/>
                <a:gd name="T30" fmla="*/ 191 w 231"/>
                <a:gd name="T31" fmla="*/ 63 h 109"/>
                <a:gd name="T32" fmla="*/ 174 w 231"/>
                <a:gd name="T33" fmla="*/ 69 h 109"/>
                <a:gd name="T34" fmla="*/ 174 w 231"/>
                <a:gd name="T35" fmla="*/ 69 h 109"/>
                <a:gd name="T36" fmla="*/ 180 w 231"/>
                <a:gd name="T37" fmla="*/ 63 h 109"/>
                <a:gd name="T38" fmla="*/ 191 w 231"/>
                <a:gd name="T39" fmla="*/ 46 h 109"/>
                <a:gd name="T40" fmla="*/ 197 w 231"/>
                <a:gd name="T41" fmla="*/ 40 h 109"/>
                <a:gd name="T42" fmla="*/ 208 w 231"/>
                <a:gd name="T43" fmla="*/ 34 h 109"/>
                <a:gd name="T44" fmla="*/ 214 w 231"/>
                <a:gd name="T45" fmla="*/ 23 h 109"/>
                <a:gd name="T46" fmla="*/ 219 w 231"/>
                <a:gd name="T47" fmla="*/ 12 h 109"/>
                <a:gd name="T48" fmla="*/ 225 w 231"/>
                <a:gd name="T49" fmla="*/ 0 h 109"/>
                <a:gd name="T50" fmla="*/ 219 w 231"/>
                <a:gd name="T51" fmla="*/ 0 h 109"/>
                <a:gd name="T52" fmla="*/ 214 w 231"/>
                <a:gd name="T53" fmla="*/ 0 h 109"/>
                <a:gd name="T54" fmla="*/ 202 w 231"/>
                <a:gd name="T55" fmla="*/ 6 h 109"/>
                <a:gd name="T56" fmla="*/ 185 w 231"/>
                <a:gd name="T57" fmla="*/ 23 h 109"/>
                <a:gd name="T58" fmla="*/ 169 w 231"/>
                <a:gd name="T59" fmla="*/ 40 h 109"/>
                <a:gd name="T60" fmla="*/ 157 w 231"/>
                <a:gd name="T61" fmla="*/ 46 h 109"/>
                <a:gd name="T62" fmla="*/ 152 w 231"/>
                <a:gd name="T63" fmla="*/ 40 h 109"/>
                <a:gd name="T64" fmla="*/ 152 w 231"/>
                <a:gd name="T65" fmla="*/ 29 h 109"/>
                <a:gd name="T66" fmla="*/ 152 w 231"/>
                <a:gd name="T67" fmla="*/ 23 h 109"/>
                <a:gd name="T68" fmla="*/ 146 w 231"/>
                <a:gd name="T69" fmla="*/ 34 h 109"/>
                <a:gd name="T70" fmla="*/ 146 w 231"/>
                <a:gd name="T71" fmla="*/ 52 h 109"/>
                <a:gd name="T72" fmla="*/ 140 w 231"/>
                <a:gd name="T73" fmla="*/ 52 h 109"/>
                <a:gd name="T74" fmla="*/ 129 w 231"/>
                <a:gd name="T75" fmla="*/ 46 h 109"/>
                <a:gd name="T76" fmla="*/ 112 w 231"/>
                <a:gd name="T77" fmla="*/ 29 h 109"/>
                <a:gd name="T78" fmla="*/ 107 w 231"/>
                <a:gd name="T79" fmla="*/ 29 h 109"/>
                <a:gd name="T80" fmla="*/ 107 w 231"/>
                <a:gd name="T81" fmla="*/ 29 h 109"/>
                <a:gd name="T82" fmla="*/ 112 w 231"/>
                <a:gd name="T83" fmla="*/ 40 h 109"/>
                <a:gd name="T84" fmla="*/ 112 w 231"/>
                <a:gd name="T85" fmla="*/ 57 h 109"/>
                <a:gd name="T86" fmla="*/ 112 w 231"/>
                <a:gd name="T87" fmla="*/ 69 h 109"/>
                <a:gd name="T88" fmla="*/ 112 w 231"/>
                <a:gd name="T89" fmla="*/ 74 h 109"/>
                <a:gd name="T90" fmla="*/ 95 w 231"/>
                <a:gd name="T91" fmla="*/ 69 h 109"/>
                <a:gd name="T92" fmla="*/ 84 w 231"/>
                <a:gd name="T93" fmla="*/ 63 h 109"/>
                <a:gd name="T94" fmla="*/ 78 w 231"/>
                <a:gd name="T95" fmla="*/ 52 h 109"/>
                <a:gd name="T96" fmla="*/ 78 w 231"/>
                <a:gd name="T97" fmla="*/ 46 h 109"/>
                <a:gd name="T98" fmla="*/ 78 w 231"/>
                <a:gd name="T99" fmla="*/ 52 h 109"/>
                <a:gd name="T100" fmla="*/ 73 w 231"/>
                <a:gd name="T101" fmla="*/ 57 h 109"/>
                <a:gd name="T102" fmla="*/ 62 w 231"/>
                <a:gd name="T103" fmla="*/ 63 h 109"/>
                <a:gd name="T104" fmla="*/ 50 w 231"/>
                <a:gd name="T105" fmla="*/ 63 h 109"/>
                <a:gd name="T106" fmla="*/ 33 w 231"/>
                <a:gd name="T107" fmla="*/ 57 h 109"/>
                <a:gd name="T108" fmla="*/ 16 w 231"/>
                <a:gd name="T109" fmla="*/ 57 h 109"/>
                <a:gd name="T110" fmla="*/ 5 w 231"/>
                <a:gd name="T111" fmla="*/ 57 h 109"/>
                <a:gd name="T112" fmla="*/ 5 w 231"/>
                <a:gd name="T113" fmla="*/ 5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109">
                  <a:moveTo>
                    <a:pt x="5" y="57"/>
                  </a:moveTo>
                  <a:lnTo>
                    <a:pt x="0" y="52"/>
                  </a:lnTo>
                  <a:lnTo>
                    <a:pt x="5" y="57"/>
                  </a:lnTo>
                  <a:lnTo>
                    <a:pt x="22" y="63"/>
                  </a:lnTo>
                  <a:lnTo>
                    <a:pt x="45" y="69"/>
                  </a:lnTo>
                  <a:lnTo>
                    <a:pt x="67" y="80"/>
                  </a:lnTo>
                  <a:lnTo>
                    <a:pt x="78" y="91"/>
                  </a:lnTo>
                  <a:lnTo>
                    <a:pt x="95" y="97"/>
                  </a:lnTo>
                  <a:lnTo>
                    <a:pt x="129" y="109"/>
                  </a:lnTo>
                  <a:lnTo>
                    <a:pt x="163" y="103"/>
                  </a:lnTo>
                  <a:lnTo>
                    <a:pt x="191" y="80"/>
                  </a:lnTo>
                  <a:lnTo>
                    <a:pt x="219" y="63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14" y="57"/>
                  </a:lnTo>
                  <a:lnTo>
                    <a:pt x="191" y="63"/>
                  </a:lnTo>
                  <a:lnTo>
                    <a:pt x="174" y="69"/>
                  </a:lnTo>
                  <a:lnTo>
                    <a:pt x="174" y="69"/>
                  </a:lnTo>
                  <a:lnTo>
                    <a:pt x="180" y="63"/>
                  </a:lnTo>
                  <a:lnTo>
                    <a:pt x="191" y="46"/>
                  </a:lnTo>
                  <a:lnTo>
                    <a:pt x="197" y="40"/>
                  </a:lnTo>
                  <a:lnTo>
                    <a:pt x="208" y="34"/>
                  </a:lnTo>
                  <a:lnTo>
                    <a:pt x="214" y="23"/>
                  </a:lnTo>
                  <a:lnTo>
                    <a:pt x="219" y="12"/>
                  </a:lnTo>
                  <a:lnTo>
                    <a:pt x="225" y="0"/>
                  </a:lnTo>
                  <a:lnTo>
                    <a:pt x="219" y="0"/>
                  </a:lnTo>
                  <a:lnTo>
                    <a:pt x="214" y="0"/>
                  </a:lnTo>
                  <a:lnTo>
                    <a:pt x="202" y="6"/>
                  </a:lnTo>
                  <a:lnTo>
                    <a:pt x="185" y="23"/>
                  </a:lnTo>
                  <a:lnTo>
                    <a:pt x="169" y="40"/>
                  </a:lnTo>
                  <a:lnTo>
                    <a:pt x="157" y="46"/>
                  </a:lnTo>
                  <a:lnTo>
                    <a:pt x="152" y="40"/>
                  </a:lnTo>
                  <a:lnTo>
                    <a:pt x="152" y="29"/>
                  </a:lnTo>
                  <a:lnTo>
                    <a:pt x="152" y="23"/>
                  </a:lnTo>
                  <a:lnTo>
                    <a:pt x="146" y="34"/>
                  </a:lnTo>
                  <a:lnTo>
                    <a:pt x="146" y="52"/>
                  </a:lnTo>
                  <a:lnTo>
                    <a:pt x="140" y="52"/>
                  </a:lnTo>
                  <a:lnTo>
                    <a:pt x="129" y="46"/>
                  </a:lnTo>
                  <a:lnTo>
                    <a:pt x="112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12" y="40"/>
                  </a:lnTo>
                  <a:lnTo>
                    <a:pt x="112" y="57"/>
                  </a:lnTo>
                  <a:lnTo>
                    <a:pt x="112" y="69"/>
                  </a:lnTo>
                  <a:lnTo>
                    <a:pt x="112" y="74"/>
                  </a:lnTo>
                  <a:lnTo>
                    <a:pt x="95" y="69"/>
                  </a:lnTo>
                  <a:lnTo>
                    <a:pt x="84" y="63"/>
                  </a:lnTo>
                  <a:lnTo>
                    <a:pt x="78" y="52"/>
                  </a:lnTo>
                  <a:lnTo>
                    <a:pt x="78" y="46"/>
                  </a:lnTo>
                  <a:lnTo>
                    <a:pt x="78" y="52"/>
                  </a:lnTo>
                  <a:lnTo>
                    <a:pt x="73" y="57"/>
                  </a:lnTo>
                  <a:lnTo>
                    <a:pt x="62" y="63"/>
                  </a:lnTo>
                  <a:lnTo>
                    <a:pt x="50" y="63"/>
                  </a:lnTo>
                  <a:lnTo>
                    <a:pt x="33" y="57"/>
                  </a:lnTo>
                  <a:lnTo>
                    <a:pt x="16" y="57"/>
                  </a:lnTo>
                  <a:lnTo>
                    <a:pt x="5" y="57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5" name="Rectángulo redondeado 14"/>
          <p:cNvSpPr/>
          <p:nvPr/>
        </p:nvSpPr>
        <p:spPr>
          <a:xfrm>
            <a:off x="5539970" y="1727023"/>
            <a:ext cx="1768334" cy="10729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s-ES_tradnl" sz="1600" dirty="0" smtClean="0"/>
              <a:t>Si hay T  menores de 8ºC retrasar la aplicación</a:t>
            </a:r>
            <a:endParaRPr lang="es-ES" sz="1600" dirty="0" err="1" smtClean="0"/>
          </a:p>
        </p:txBody>
      </p:sp>
      <p:sp>
        <p:nvSpPr>
          <p:cNvPr id="73" name="Rectángulo redondeado 72"/>
          <p:cNvSpPr/>
          <p:nvPr/>
        </p:nvSpPr>
        <p:spPr>
          <a:xfrm>
            <a:off x="7052138" y="2788070"/>
            <a:ext cx="1768334" cy="107297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s-ES_tradnl" sz="1600" dirty="0" smtClean="0"/>
              <a:t>Si la hierba tiene más de 4 H aplicar 1l/ha de </a:t>
            </a:r>
            <a:r>
              <a:rPr lang="es-ES_tradnl" sz="1600" dirty="0" err="1" smtClean="0"/>
              <a:t>Biopower</a:t>
            </a:r>
            <a:endParaRPr lang="es-ES" sz="1600" dirty="0" err="1" smtClean="0"/>
          </a:p>
        </p:txBody>
      </p:sp>
      <p:sp>
        <p:nvSpPr>
          <p:cNvPr id="75" name="74 Rectángulo"/>
          <p:cNvSpPr/>
          <p:nvPr/>
        </p:nvSpPr>
        <p:spPr>
          <a:xfrm>
            <a:off x="5226119" y="4797152"/>
            <a:ext cx="3168352" cy="3600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76" name="75 Rectángulo"/>
          <p:cNvSpPr/>
          <p:nvPr/>
        </p:nvSpPr>
        <p:spPr>
          <a:xfrm>
            <a:off x="2411760" y="4797152"/>
            <a:ext cx="2808312" cy="2160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grpSp>
        <p:nvGrpSpPr>
          <p:cNvPr id="93" name="92 Grupo"/>
          <p:cNvGrpSpPr/>
          <p:nvPr/>
        </p:nvGrpSpPr>
        <p:grpSpPr>
          <a:xfrm>
            <a:off x="467544" y="5733256"/>
            <a:ext cx="7272808" cy="576064"/>
            <a:chOff x="467544" y="5733256"/>
            <a:chExt cx="7272808" cy="576064"/>
          </a:xfrm>
        </p:grpSpPr>
        <p:sp>
          <p:nvSpPr>
            <p:cNvPr id="84" name="83 Flecha derecha"/>
            <p:cNvSpPr/>
            <p:nvPr/>
          </p:nvSpPr>
          <p:spPr>
            <a:xfrm>
              <a:off x="467544" y="5733256"/>
              <a:ext cx="1800200" cy="57606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</a:pPr>
              <a:r>
                <a:rPr lang="es-ES" dirty="0" smtClean="0"/>
                <a:t>Cotiledones</a:t>
              </a:r>
              <a:endParaRPr lang="es-ES" dirty="0" smtClean="0"/>
            </a:p>
          </p:txBody>
        </p:sp>
        <p:sp>
          <p:nvSpPr>
            <p:cNvPr id="86" name="85 Flecha izquierda"/>
            <p:cNvSpPr/>
            <p:nvPr/>
          </p:nvSpPr>
          <p:spPr>
            <a:xfrm>
              <a:off x="5940152" y="5733256"/>
              <a:ext cx="1800200" cy="576064"/>
            </a:xfrm>
            <a:prstGeom prst="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</a:pPr>
              <a:r>
                <a:rPr lang="es-ES" dirty="0" smtClean="0"/>
                <a:t>Antes 8 Hojas</a:t>
              </a:r>
              <a:endParaRPr lang="es-ES" dirty="0" smtClean="0"/>
            </a:p>
          </p:txBody>
        </p:sp>
        <p:sp>
          <p:nvSpPr>
            <p:cNvPr id="92" name="Rectángulo 10"/>
            <p:cNvSpPr/>
            <p:nvPr/>
          </p:nvSpPr>
          <p:spPr>
            <a:xfrm>
              <a:off x="2280807" y="5854917"/>
              <a:ext cx="3672408" cy="369332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PERIODO TRATAMIENTO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09374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3" grpId="0" animBg="1"/>
      <p:bldP spid="75" grpId="0" animBg="1"/>
      <p:bldP spid="7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48514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 </a:t>
            </a:r>
            <a:r>
              <a:rPr lang="en-US" dirty="0"/>
              <a:t>ONE</a:t>
            </a:r>
            <a:br>
              <a:rPr lang="en-US" dirty="0"/>
            </a:br>
            <a:r>
              <a:rPr lang="en-US" sz="2000" dirty="0" err="1" smtClean="0"/>
              <a:t>Refuerzo</a:t>
            </a:r>
            <a:r>
              <a:rPr lang="en-US" sz="2000" dirty="0" smtClean="0"/>
              <a:t> para </a:t>
            </a:r>
            <a:r>
              <a:rPr lang="en-US" sz="2000" dirty="0" err="1" smtClean="0"/>
              <a:t>hierbas</a:t>
            </a:r>
            <a:r>
              <a:rPr lang="en-US" sz="2000" dirty="0" smtClean="0"/>
              <a:t> </a:t>
            </a:r>
            <a:r>
              <a:rPr lang="en-US" sz="2000" dirty="0" err="1" smtClean="0"/>
              <a:t>resistentes</a:t>
            </a:r>
            <a:endParaRPr lang="en-US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852E3-6050-4C44-B410-72DCF0D80D48}" type="datetime1">
              <a:rPr lang="en-US" smtClean="0"/>
              <a:pPr/>
              <a:t>10/23/2019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CONVISO® SMART</a:t>
            </a:r>
            <a:endParaRPr lang="de-DE" dirty="0">
              <a:latin typeface="+mj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590B-5238-475B-9534-39D5D4EF6247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358773" y="1628800"/>
            <a:ext cx="8460000" cy="4176464"/>
          </a:xfrm>
          <a:prstGeom prst="rect">
            <a:avLst/>
          </a:prstGeom>
          <a:solidFill>
            <a:srgbClr val="F7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grpSp>
        <p:nvGrpSpPr>
          <p:cNvPr id="3" name="Grupo 41"/>
          <p:cNvGrpSpPr/>
          <p:nvPr/>
        </p:nvGrpSpPr>
        <p:grpSpPr>
          <a:xfrm>
            <a:off x="2843808" y="4409467"/>
            <a:ext cx="458254" cy="820701"/>
            <a:chOff x="4572000" y="3148013"/>
            <a:chExt cx="258763" cy="461963"/>
          </a:xfrm>
        </p:grpSpPr>
        <p:sp>
          <p:nvSpPr>
            <p:cNvPr id="25" name="Freeform 17"/>
            <p:cNvSpPr>
              <a:spLocks noEditPoints="1"/>
            </p:cNvSpPr>
            <p:nvPr/>
          </p:nvSpPr>
          <p:spPr bwMode="auto">
            <a:xfrm>
              <a:off x="4652963" y="3284538"/>
              <a:ext cx="79375" cy="325438"/>
            </a:xfrm>
            <a:custGeom>
              <a:avLst/>
              <a:gdLst>
                <a:gd name="T0" fmla="*/ 22 w 50"/>
                <a:gd name="T1" fmla="*/ 11 h 205"/>
                <a:gd name="T2" fmla="*/ 22 w 50"/>
                <a:gd name="T3" fmla="*/ 28 h 205"/>
                <a:gd name="T4" fmla="*/ 22 w 50"/>
                <a:gd name="T5" fmla="*/ 45 h 205"/>
                <a:gd name="T6" fmla="*/ 28 w 50"/>
                <a:gd name="T7" fmla="*/ 80 h 205"/>
                <a:gd name="T8" fmla="*/ 28 w 50"/>
                <a:gd name="T9" fmla="*/ 102 h 205"/>
                <a:gd name="T10" fmla="*/ 22 w 50"/>
                <a:gd name="T11" fmla="*/ 125 h 205"/>
                <a:gd name="T12" fmla="*/ 22 w 50"/>
                <a:gd name="T13" fmla="*/ 154 h 205"/>
                <a:gd name="T14" fmla="*/ 22 w 50"/>
                <a:gd name="T15" fmla="*/ 182 h 205"/>
                <a:gd name="T16" fmla="*/ 28 w 50"/>
                <a:gd name="T17" fmla="*/ 205 h 205"/>
                <a:gd name="T18" fmla="*/ 28 w 50"/>
                <a:gd name="T19" fmla="*/ 205 h 205"/>
                <a:gd name="T20" fmla="*/ 28 w 50"/>
                <a:gd name="T21" fmla="*/ 194 h 205"/>
                <a:gd name="T22" fmla="*/ 28 w 50"/>
                <a:gd name="T23" fmla="*/ 171 h 205"/>
                <a:gd name="T24" fmla="*/ 28 w 50"/>
                <a:gd name="T25" fmla="*/ 148 h 205"/>
                <a:gd name="T26" fmla="*/ 34 w 50"/>
                <a:gd name="T27" fmla="*/ 142 h 205"/>
                <a:gd name="T28" fmla="*/ 34 w 50"/>
                <a:gd name="T29" fmla="*/ 148 h 205"/>
                <a:gd name="T30" fmla="*/ 39 w 50"/>
                <a:gd name="T31" fmla="*/ 165 h 205"/>
                <a:gd name="T32" fmla="*/ 39 w 50"/>
                <a:gd name="T33" fmla="*/ 171 h 205"/>
                <a:gd name="T34" fmla="*/ 39 w 50"/>
                <a:gd name="T35" fmla="*/ 165 h 205"/>
                <a:gd name="T36" fmla="*/ 39 w 50"/>
                <a:gd name="T37" fmla="*/ 159 h 205"/>
                <a:gd name="T38" fmla="*/ 39 w 50"/>
                <a:gd name="T39" fmla="*/ 148 h 205"/>
                <a:gd name="T40" fmla="*/ 34 w 50"/>
                <a:gd name="T41" fmla="*/ 125 h 205"/>
                <a:gd name="T42" fmla="*/ 39 w 50"/>
                <a:gd name="T43" fmla="*/ 108 h 205"/>
                <a:gd name="T44" fmla="*/ 39 w 50"/>
                <a:gd name="T45" fmla="*/ 102 h 205"/>
                <a:gd name="T46" fmla="*/ 39 w 50"/>
                <a:gd name="T47" fmla="*/ 108 h 205"/>
                <a:gd name="T48" fmla="*/ 45 w 50"/>
                <a:gd name="T49" fmla="*/ 120 h 205"/>
                <a:gd name="T50" fmla="*/ 45 w 50"/>
                <a:gd name="T51" fmla="*/ 131 h 205"/>
                <a:gd name="T52" fmla="*/ 50 w 50"/>
                <a:gd name="T53" fmla="*/ 131 h 205"/>
                <a:gd name="T54" fmla="*/ 50 w 50"/>
                <a:gd name="T55" fmla="*/ 131 h 205"/>
                <a:gd name="T56" fmla="*/ 50 w 50"/>
                <a:gd name="T57" fmla="*/ 120 h 205"/>
                <a:gd name="T58" fmla="*/ 45 w 50"/>
                <a:gd name="T59" fmla="*/ 85 h 205"/>
                <a:gd name="T60" fmla="*/ 39 w 50"/>
                <a:gd name="T61" fmla="*/ 51 h 205"/>
                <a:gd name="T62" fmla="*/ 39 w 50"/>
                <a:gd name="T63" fmla="*/ 23 h 205"/>
                <a:gd name="T64" fmla="*/ 39 w 50"/>
                <a:gd name="T65" fmla="*/ 11 h 205"/>
                <a:gd name="T66" fmla="*/ 34 w 50"/>
                <a:gd name="T67" fmla="*/ 6 h 205"/>
                <a:gd name="T68" fmla="*/ 28 w 50"/>
                <a:gd name="T69" fmla="*/ 0 h 205"/>
                <a:gd name="T70" fmla="*/ 22 w 50"/>
                <a:gd name="T71" fmla="*/ 11 h 205"/>
                <a:gd name="T72" fmla="*/ 22 w 50"/>
                <a:gd name="T73" fmla="*/ 11 h 205"/>
                <a:gd name="T74" fmla="*/ 17 w 50"/>
                <a:gd name="T75" fmla="*/ 34 h 205"/>
                <a:gd name="T76" fmla="*/ 11 w 50"/>
                <a:gd name="T77" fmla="*/ 45 h 205"/>
                <a:gd name="T78" fmla="*/ 5 w 50"/>
                <a:gd name="T79" fmla="*/ 57 h 205"/>
                <a:gd name="T80" fmla="*/ 0 w 50"/>
                <a:gd name="T81" fmla="*/ 68 h 205"/>
                <a:gd name="T82" fmla="*/ 0 w 50"/>
                <a:gd name="T83" fmla="*/ 74 h 205"/>
                <a:gd name="T84" fmla="*/ 5 w 50"/>
                <a:gd name="T85" fmla="*/ 63 h 205"/>
                <a:gd name="T86" fmla="*/ 17 w 50"/>
                <a:gd name="T87" fmla="*/ 51 h 205"/>
                <a:gd name="T88" fmla="*/ 22 w 50"/>
                <a:gd name="T89" fmla="*/ 40 h 205"/>
                <a:gd name="T90" fmla="*/ 17 w 50"/>
                <a:gd name="T91" fmla="*/ 34 h 205"/>
                <a:gd name="T92" fmla="*/ 17 w 50"/>
                <a:gd name="T93" fmla="*/ 34 h 205"/>
                <a:gd name="T94" fmla="*/ 17 w 50"/>
                <a:gd name="T95" fmla="*/ 114 h 205"/>
                <a:gd name="T96" fmla="*/ 17 w 50"/>
                <a:gd name="T97" fmla="*/ 114 h 205"/>
                <a:gd name="T98" fmla="*/ 11 w 50"/>
                <a:gd name="T99" fmla="*/ 125 h 205"/>
                <a:gd name="T100" fmla="*/ 5 w 50"/>
                <a:gd name="T101" fmla="*/ 131 h 205"/>
                <a:gd name="T102" fmla="*/ 5 w 50"/>
                <a:gd name="T103" fmla="*/ 131 h 205"/>
                <a:gd name="T104" fmla="*/ 11 w 50"/>
                <a:gd name="T105" fmla="*/ 125 h 205"/>
                <a:gd name="T106" fmla="*/ 17 w 50"/>
                <a:gd name="T107" fmla="*/ 114 h 205"/>
                <a:gd name="T108" fmla="*/ 17 w 50"/>
                <a:gd name="T109" fmla="*/ 11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" h="205">
                  <a:moveTo>
                    <a:pt x="22" y="11"/>
                  </a:moveTo>
                  <a:lnTo>
                    <a:pt x="22" y="28"/>
                  </a:lnTo>
                  <a:lnTo>
                    <a:pt x="22" y="45"/>
                  </a:lnTo>
                  <a:lnTo>
                    <a:pt x="28" y="80"/>
                  </a:lnTo>
                  <a:lnTo>
                    <a:pt x="28" y="102"/>
                  </a:lnTo>
                  <a:lnTo>
                    <a:pt x="22" y="125"/>
                  </a:lnTo>
                  <a:lnTo>
                    <a:pt x="22" y="154"/>
                  </a:lnTo>
                  <a:lnTo>
                    <a:pt x="22" y="182"/>
                  </a:lnTo>
                  <a:lnTo>
                    <a:pt x="28" y="205"/>
                  </a:lnTo>
                  <a:lnTo>
                    <a:pt x="28" y="205"/>
                  </a:lnTo>
                  <a:lnTo>
                    <a:pt x="28" y="194"/>
                  </a:lnTo>
                  <a:lnTo>
                    <a:pt x="28" y="171"/>
                  </a:lnTo>
                  <a:lnTo>
                    <a:pt x="28" y="148"/>
                  </a:lnTo>
                  <a:lnTo>
                    <a:pt x="34" y="142"/>
                  </a:lnTo>
                  <a:lnTo>
                    <a:pt x="34" y="148"/>
                  </a:lnTo>
                  <a:lnTo>
                    <a:pt x="39" y="165"/>
                  </a:lnTo>
                  <a:lnTo>
                    <a:pt x="39" y="171"/>
                  </a:lnTo>
                  <a:lnTo>
                    <a:pt x="39" y="165"/>
                  </a:lnTo>
                  <a:lnTo>
                    <a:pt x="39" y="159"/>
                  </a:lnTo>
                  <a:lnTo>
                    <a:pt x="39" y="148"/>
                  </a:lnTo>
                  <a:lnTo>
                    <a:pt x="34" y="125"/>
                  </a:lnTo>
                  <a:lnTo>
                    <a:pt x="39" y="108"/>
                  </a:lnTo>
                  <a:lnTo>
                    <a:pt x="39" y="102"/>
                  </a:lnTo>
                  <a:lnTo>
                    <a:pt x="39" y="108"/>
                  </a:lnTo>
                  <a:lnTo>
                    <a:pt x="45" y="120"/>
                  </a:lnTo>
                  <a:lnTo>
                    <a:pt x="45" y="131"/>
                  </a:lnTo>
                  <a:lnTo>
                    <a:pt x="50" y="131"/>
                  </a:lnTo>
                  <a:lnTo>
                    <a:pt x="50" y="131"/>
                  </a:lnTo>
                  <a:lnTo>
                    <a:pt x="50" y="120"/>
                  </a:lnTo>
                  <a:lnTo>
                    <a:pt x="45" y="85"/>
                  </a:lnTo>
                  <a:lnTo>
                    <a:pt x="39" y="51"/>
                  </a:lnTo>
                  <a:lnTo>
                    <a:pt x="39" y="23"/>
                  </a:lnTo>
                  <a:lnTo>
                    <a:pt x="39" y="11"/>
                  </a:lnTo>
                  <a:lnTo>
                    <a:pt x="34" y="6"/>
                  </a:lnTo>
                  <a:lnTo>
                    <a:pt x="28" y="0"/>
                  </a:lnTo>
                  <a:lnTo>
                    <a:pt x="22" y="11"/>
                  </a:lnTo>
                  <a:lnTo>
                    <a:pt x="22" y="11"/>
                  </a:lnTo>
                  <a:close/>
                  <a:moveTo>
                    <a:pt x="17" y="34"/>
                  </a:moveTo>
                  <a:lnTo>
                    <a:pt x="11" y="45"/>
                  </a:lnTo>
                  <a:lnTo>
                    <a:pt x="5" y="57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5" y="63"/>
                  </a:lnTo>
                  <a:lnTo>
                    <a:pt x="17" y="51"/>
                  </a:lnTo>
                  <a:lnTo>
                    <a:pt x="22" y="40"/>
                  </a:lnTo>
                  <a:lnTo>
                    <a:pt x="17" y="34"/>
                  </a:lnTo>
                  <a:lnTo>
                    <a:pt x="17" y="34"/>
                  </a:lnTo>
                  <a:close/>
                  <a:moveTo>
                    <a:pt x="17" y="114"/>
                  </a:moveTo>
                  <a:lnTo>
                    <a:pt x="17" y="114"/>
                  </a:lnTo>
                  <a:lnTo>
                    <a:pt x="11" y="125"/>
                  </a:lnTo>
                  <a:lnTo>
                    <a:pt x="5" y="131"/>
                  </a:lnTo>
                  <a:lnTo>
                    <a:pt x="5" y="131"/>
                  </a:lnTo>
                  <a:lnTo>
                    <a:pt x="11" y="125"/>
                  </a:lnTo>
                  <a:lnTo>
                    <a:pt x="17" y="114"/>
                  </a:lnTo>
                  <a:lnTo>
                    <a:pt x="17" y="114"/>
                  </a:lnTo>
                  <a:close/>
                </a:path>
              </a:pathLst>
            </a:custGeom>
            <a:solidFill>
              <a:srgbClr val="989898"/>
            </a:solidFill>
            <a:ln w="9525">
              <a:solidFill>
                <a:srgbClr val="98989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4572000" y="3148013"/>
              <a:ext cx="258763" cy="127000"/>
            </a:xfrm>
            <a:custGeom>
              <a:avLst/>
              <a:gdLst>
                <a:gd name="T0" fmla="*/ 73 w 163"/>
                <a:gd name="T1" fmla="*/ 80 h 80"/>
                <a:gd name="T2" fmla="*/ 56 w 163"/>
                <a:gd name="T3" fmla="*/ 69 h 80"/>
                <a:gd name="T4" fmla="*/ 39 w 163"/>
                <a:gd name="T5" fmla="*/ 57 h 80"/>
                <a:gd name="T6" fmla="*/ 28 w 163"/>
                <a:gd name="T7" fmla="*/ 52 h 80"/>
                <a:gd name="T8" fmla="*/ 23 w 163"/>
                <a:gd name="T9" fmla="*/ 46 h 80"/>
                <a:gd name="T10" fmla="*/ 11 w 163"/>
                <a:gd name="T11" fmla="*/ 40 h 80"/>
                <a:gd name="T12" fmla="*/ 0 w 163"/>
                <a:gd name="T13" fmla="*/ 35 h 80"/>
                <a:gd name="T14" fmla="*/ 0 w 163"/>
                <a:gd name="T15" fmla="*/ 23 h 80"/>
                <a:gd name="T16" fmla="*/ 0 w 163"/>
                <a:gd name="T17" fmla="*/ 12 h 80"/>
                <a:gd name="T18" fmla="*/ 6 w 163"/>
                <a:gd name="T19" fmla="*/ 6 h 80"/>
                <a:gd name="T20" fmla="*/ 23 w 163"/>
                <a:gd name="T21" fmla="*/ 6 h 80"/>
                <a:gd name="T22" fmla="*/ 34 w 163"/>
                <a:gd name="T23" fmla="*/ 12 h 80"/>
                <a:gd name="T24" fmla="*/ 51 w 163"/>
                <a:gd name="T25" fmla="*/ 29 h 80"/>
                <a:gd name="T26" fmla="*/ 62 w 163"/>
                <a:gd name="T27" fmla="*/ 46 h 80"/>
                <a:gd name="T28" fmla="*/ 68 w 163"/>
                <a:gd name="T29" fmla="*/ 57 h 80"/>
                <a:gd name="T30" fmla="*/ 73 w 163"/>
                <a:gd name="T31" fmla="*/ 63 h 80"/>
                <a:gd name="T32" fmla="*/ 79 w 163"/>
                <a:gd name="T33" fmla="*/ 57 h 80"/>
                <a:gd name="T34" fmla="*/ 85 w 163"/>
                <a:gd name="T35" fmla="*/ 46 h 80"/>
                <a:gd name="T36" fmla="*/ 90 w 163"/>
                <a:gd name="T37" fmla="*/ 35 h 80"/>
                <a:gd name="T38" fmla="*/ 101 w 163"/>
                <a:gd name="T39" fmla="*/ 17 h 80"/>
                <a:gd name="T40" fmla="*/ 113 w 163"/>
                <a:gd name="T41" fmla="*/ 6 h 80"/>
                <a:gd name="T42" fmla="*/ 124 w 163"/>
                <a:gd name="T43" fmla="*/ 6 h 80"/>
                <a:gd name="T44" fmla="*/ 135 w 163"/>
                <a:gd name="T45" fmla="*/ 0 h 80"/>
                <a:gd name="T46" fmla="*/ 158 w 163"/>
                <a:gd name="T47" fmla="*/ 0 h 80"/>
                <a:gd name="T48" fmla="*/ 163 w 163"/>
                <a:gd name="T49" fmla="*/ 0 h 80"/>
                <a:gd name="T50" fmla="*/ 163 w 163"/>
                <a:gd name="T51" fmla="*/ 6 h 80"/>
                <a:gd name="T52" fmla="*/ 152 w 163"/>
                <a:gd name="T53" fmla="*/ 12 h 80"/>
                <a:gd name="T54" fmla="*/ 141 w 163"/>
                <a:gd name="T55" fmla="*/ 17 h 80"/>
                <a:gd name="T56" fmla="*/ 118 w 163"/>
                <a:gd name="T57" fmla="*/ 35 h 80"/>
                <a:gd name="T58" fmla="*/ 107 w 163"/>
                <a:gd name="T59" fmla="*/ 52 h 80"/>
                <a:gd name="T60" fmla="*/ 90 w 163"/>
                <a:gd name="T61" fmla="*/ 74 h 80"/>
                <a:gd name="T62" fmla="*/ 85 w 163"/>
                <a:gd name="T63" fmla="*/ 80 h 80"/>
                <a:gd name="T64" fmla="*/ 73 w 163"/>
                <a:gd name="T65" fmla="*/ 80 h 80"/>
                <a:gd name="T66" fmla="*/ 73 w 163"/>
                <a:gd name="T6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3" h="80">
                  <a:moveTo>
                    <a:pt x="73" y="80"/>
                  </a:moveTo>
                  <a:lnTo>
                    <a:pt x="56" y="69"/>
                  </a:lnTo>
                  <a:lnTo>
                    <a:pt x="39" y="57"/>
                  </a:lnTo>
                  <a:lnTo>
                    <a:pt x="28" y="52"/>
                  </a:lnTo>
                  <a:lnTo>
                    <a:pt x="23" y="46"/>
                  </a:lnTo>
                  <a:lnTo>
                    <a:pt x="11" y="40"/>
                  </a:lnTo>
                  <a:lnTo>
                    <a:pt x="0" y="35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6" y="6"/>
                  </a:lnTo>
                  <a:lnTo>
                    <a:pt x="23" y="6"/>
                  </a:lnTo>
                  <a:lnTo>
                    <a:pt x="34" y="12"/>
                  </a:lnTo>
                  <a:lnTo>
                    <a:pt x="51" y="29"/>
                  </a:lnTo>
                  <a:lnTo>
                    <a:pt x="62" y="46"/>
                  </a:lnTo>
                  <a:lnTo>
                    <a:pt x="68" y="57"/>
                  </a:lnTo>
                  <a:lnTo>
                    <a:pt x="73" y="63"/>
                  </a:lnTo>
                  <a:lnTo>
                    <a:pt x="79" y="57"/>
                  </a:lnTo>
                  <a:lnTo>
                    <a:pt x="85" y="46"/>
                  </a:lnTo>
                  <a:lnTo>
                    <a:pt x="90" y="35"/>
                  </a:lnTo>
                  <a:lnTo>
                    <a:pt x="101" y="17"/>
                  </a:lnTo>
                  <a:lnTo>
                    <a:pt x="113" y="6"/>
                  </a:lnTo>
                  <a:lnTo>
                    <a:pt x="124" y="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63" y="0"/>
                  </a:lnTo>
                  <a:lnTo>
                    <a:pt x="163" y="6"/>
                  </a:lnTo>
                  <a:lnTo>
                    <a:pt x="152" y="12"/>
                  </a:lnTo>
                  <a:lnTo>
                    <a:pt x="141" y="17"/>
                  </a:lnTo>
                  <a:lnTo>
                    <a:pt x="118" y="35"/>
                  </a:lnTo>
                  <a:lnTo>
                    <a:pt x="107" y="52"/>
                  </a:lnTo>
                  <a:lnTo>
                    <a:pt x="90" y="74"/>
                  </a:lnTo>
                  <a:lnTo>
                    <a:pt x="85" y="80"/>
                  </a:lnTo>
                  <a:lnTo>
                    <a:pt x="73" y="80"/>
                  </a:lnTo>
                  <a:lnTo>
                    <a:pt x="73" y="80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572000" y="3184525"/>
              <a:ext cx="196850" cy="90488"/>
            </a:xfrm>
            <a:custGeom>
              <a:avLst/>
              <a:gdLst>
                <a:gd name="T0" fmla="*/ 68 w 124"/>
                <a:gd name="T1" fmla="*/ 46 h 57"/>
                <a:gd name="T2" fmla="*/ 56 w 124"/>
                <a:gd name="T3" fmla="*/ 34 h 57"/>
                <a:gd name="T4" fmla="*/ 45 w 124"/>
                <a:gd name="T5" fmla="*/ 23 h 57"/>
                <a:gd name="T6" fmla="*/ 28 w 124"/>
                <a:gd name="T7" fmla="*/ 12 h 57"/>
                <a:gd name="T8" fmla="*/ 11 w 124"/>
                <a:gd name="T9" fmla="*/ 6 h 57"/>
                <a:gd name="T10" fmla="*/ 0 w 124"/>
                <a:gd name="T11" fmla="*/ 0 h 57"/>
                <a:gd name="T12" fmla="*/ 0 w 124"/>
                <a:gd name="T13" fmla="*/ 6 h 57"/>
                <a:gd name="T14" fmla="*/ 0 w 124"/>
                <a:gd name="T15" fmla="*/ 12 h 57"/>
                <a:gd name="T16" fmla="*/ 6 w 124"/>
                <a:gd name="T17" fmla="*/ 17 h 57"/>
                <a:gd name="T18" fmla="*/ 23 w 124"/>
                <a:gd name="T19" fmla="*/ 29 h 57"/>
                <a:gd name="T20" fmla="*/ 45 w 124"/>
                <a:gd name="T21" fmla="*/ 40 h 57"/>
                <a:gd name="T22" fmla="*/ 62 w 124"/>
                <a:gd name="T23" fmla="*/ 51 h 57"/>
                <a:gd name="T24" fmla="*/ 73 w 124"/>
                <a:gd name="T25" fmla="*/ 57 h 57"/>
                <a:gd name="T26" fmla="*/ 79 w 124"/>
                <a:gd name="T27" fmla="*/ 57 h 57"/>
                <a:gd name="T28" fmla="*/ 85 w 124"/>
                <a:gd name="T29" fmla="*/ 51 h 57"/>
                <a:gd name="T30" fmla="*/ 96 w 124"/>
                <a:gd name="T31" fmla="*/ 46 h 57"/>
                <a:gd name="T32" fmla="*/ 107 w 124"/>
                <a:gd name="T33" fmla="*/ 34 h 57"/>
                <a:gd name="T34" fmla="*/ 118 w 124"/>
                <a:gd name="T35" fmla="*/ 17 h 57"/>
                <a:gd name="T36" fmla="*/ 124 w 124"/>
                <a:gd name="T37" fmla="*/ 12 h 57"/>
                <a:gd name="T38" fmla="*/ 124 w 124"/>
                <a:gd name="T39" fmla="*/ 6 h 57"/>
                <a:gd name="T40" fmla="*/ 124 w 124"/>
                <a:gd name="T41" fmla="*/ 6 h 57"/>
                <a:gd name="T42" fmla="*/ 113 w 124"/>
                <a:gd name="T43" fmla="*/ 12 h 57"/>
                <a:gd name="T44" fmla="*/ 101 w 124"/>
                <a:gd name="T45" fmla="*/ 23 h 57"/>
                <a:gd name="T46" fmla="*/ 85 w 124"/>
                <a:gd name="T47" fmla="*/ 40 h 57"/>
                <a:gd name="T48" fmla="*/ 79 w 124"/>
                <a:gd name="T49" fmla="*/ 46 h 57"/>
                <a:gd name="T50" fmla="*/ 68 w 124"/>
                <a:gd name="T51" fmla="*/ 46 h 57"/>
                <a:gd name="T52" fmla="*/ 68 w 124"/>
                <a:gd name="T53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4" h="57">
                  <a:moveTo>
                    <a:pt x="68" y="46"/>
                  </a:moveTo>
                  <a:lnTo>
                    <a:pt x="56" y="34"/>
                  </a:lnTo>
                  <a:lnTo>
                    <a:pt x="45" y="23"/>
                  </a:lnTo>
                  <a:lnTo>
                    <a:pt x="28" y="12"/>
                  </a:lnTo>
                  <a:lnTo>
                    <a:pt x="11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23" y="29"/>
                  </a:lnTo>
                  <a:lnTo>
                    <a:pt x="45" y="40"/>
                  </a:lnTo>
                  <a:lnTo>
                    <a:pt x="62" y="51"/>
                  </a:lnTo>
                  <a:lnTo>
                    <a:pt x="73" y="57"/>
                  </a:lnTo>
                  <a:lnTo>
                    <a:pt x="79" y="57"/>
                  </a:lnTo>
                  <a:lnTo>
                    <a:pt x="85" y="51"/>
                  </a:lnTo>
                  <a:lnTo>
                    <a:pt x="96" y="46"/>
                  </a:lnTo>
                  <a:lnTo>
                    <a:pt x="107" y="34"/>
                  </a:lnTo>
                  <a:lnTo>
                    <a:pt x="118" y="17"/>
                  </a:lnTo>
                  <a:lnTo>
                    <a:pt x="124" y="12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13" y="12"/>
                  </a:lnTo>
                  <a:lnTo>
                    <a:pt x="101" y="23"/>
                  </a:lnTo>
                  <a:lnTo>
                    <a:pt x="85" y="40"/>
                  </a:lnTo>
                  <a:lnTo>
                    <a:pt x="79" y="46"/>
                  </a:lnTo>
                  <a:lnTo>
                    <a:pt x="68" y="46"/>
                  </a:lnTo>
                  <a:lnTo>
                    <a:pt x="68" y="46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6" name="Grupo 39"/>
          <p:cNvGrpSpPr/>
          <p:nvPr/>
        </p:nvGrpSpPr>
        <p:grpSpPr>
          <a:xfrm>
            <a:off x="4139952" y="4315089"/>
            <a:ext cx="745014" cy="1043502"/>
            <a:chOff x="5359400" y="3103563"/>
            <a:chExt cx="420688" cy="587375"/>
          </a:xfrm>
        </p:grpSpPr>
        <p:sp>
          <p:nvSpPr>
            <p:cNvPr id="28" name="Freeform 20"/>
            <p:cNvSpPr>
              <a:spLocks noEditPoints="1"/>
            </p:cNvSpPr>
            <p:nvPr/>
          </p:nvSpPr>
          <p:spPr bwMode="auto">
            <a:xfrm>
              <a:off x="5537200" y="3275013"/>
              <a:ext cx="80963" cy="415925"/>
            </a:xfrm>
            <a:custGeom>
              <a:avLst/>
              <a:gdLst>
                <a:gd name="T0" fmla="*/ 23 w 51"/>
                <a:gd name="T1" fmla="*/ 12 h 262"/>
                <a:gd name="T2" fmla="*/ 23 w 51"/>
                <a:gd name="T3" fmla="*/ 34 h 262"/>
                <a:gd name="T4" fmla="*/ 23 w 51"/>
                <a:gd name="T5" fmla="*/ 57 h 262"/>
                <a:gd name="T6" fmla="*/ 29 w 51"/>
                <a:gd name="T7" fmla="*/ 80 h 262"/>
                <a:gd name="T8" fmla="*/ 29 w 51"/>
                <a:gd name="T9" fmla="*/ 103 h 262"/>
                <a:gd name="T10" fmla="*/ 29 w 51"/>
                <a:gd name="T11" fmla="*/ 131 h 262"/>
                <a:gd name="T12" fmla="*/ 23 w 51"/>
                <a:gd name="T13" fmla="*/ 160 h 262"/>
                <a:gd name="T14" fmla="*/ 23 w 51"/>
                <a:gd name="T15" fmla="*/ 194 h 262"/>
                <a:gd name="T16" fmla="*/ 23 w 51"/>
                <a:gd name="T17" fmla="*/ 234 h 262"/>
                <a:gd name="T18" fmla="*/ 29 w 51"/>
                <a:gd name="T19" fmla="*/ 257 h 262"/>
                <a:gd name="T20" fmla="*/ 29 w 51"/>
                <a:gd name="T21" fmla="*/ 262 h 262"/>
                <a:gd name="T22" fmla="*/ 29 w 51"/>
                <a:gd name="T23" fmla="*/ 262 h 262"/>
                <a:gd name="T24" fmla="*/ 34 w 51"/>
                <a:gd name="T25" fmla="*/ 257 h 262"/>
                <a:gd name="T26" fmla="*/ 34 w 51"/>
                <a:gd name="T27" fmla="*/ 245 h 262"/>
                <a:gd name="T28" fmla="*/ 34 w 51"/>
                <a:gd name="T29" fmla="*/ 217 h 262"/>
                <a:gd name="T30" fmla="*/ 34 w 51"/>
                <a:gd name="T31" fmla="*/ 188 h 262"/>
                <a:gd name="T32" fmla="*/ 34 w 51"/>
                <a:gd name="T33" fmla="*/ 183 h 262"/>
                <a:gd name="T34" fmla="*/ 34 w 51"/>
                <a:gd name="T35" fmla="*/ 183 h 262"/>
                <a:gd name="T36" fmla="*/ 34 w 51"/>
                <a:gd name="T37" fmla="*/ 183 h 262"/>
                <a:gd name="T38" fmla="*/ 34 w 51"/>
                <a:gd name="T39" fmla="*/ 188 h 262"/>
                <a:gd name="T40" fmla="*/ 40 w 51"/>
                <a:gd name="T41" fmla="*/ 205 h 262"/>
                <a:gd name="T42" fmla="*/ 40 w 51"/>
                <a:gd name="T43" fmla="*/ 211 h 262"/>
                <a:gd name="T44" fmla="*/ 40 w 51"/>
                <a:gd name="T45" fmla="*/ 211 h 262"/>
                <a:gd name="T46" fmla="*/ 40 w 51"/>
                <a:gd name="T47" fmla="*/ 200 h 262"/>
                <a:gd name="T48" fmla="*/ 40 w 51"/>
                <a:gd name="T49" fmla="*/ 188 h 262"/>
                <a:gd name="T50" fmla="*/ 40 w 51"/>
                <a:gd name="T51" fmla="*/ 154 h 262"/>
                <a:gd name="T52" fmla="*/ 40 w 51"/>
                <a:gd name="T53" fmla="*/ 143 h 262"/>
                <a:gd name="T54" fmla="*/ 40 w 51"/>
                <a:gd name="T55" fmla="*/ 131 h 262"/>
                <a:gd name="T56" fmla="*/ 46 w 51"/>
                <a:gd name="T57" fmla="*/ 137 h 262"/>
                <a:gd name="T58" fmla="*/ 46 w 51"/>
                <a:gd name="T59" fmla="*/ 148 h 262"/>
                <a:gd name="T60" fmla="*/ 46 w 51"/>
                <a:gd name="T61" fmla="*/ 165 h 262"/>
                <a:gd name="T62" fmla="*/ 51 w 51"/>
                <a:gd name="T63" fmla="*/ 165 h 262"/>
                <a:gd name="T64" fmla="*/ 51 w 51"/>
                <a:gd name="T65" fmla="*/ 165 h 262"/>
                <a:gd name="T66" fmla="*/ 51 w 51"/>
                <a:gd name="T67" fmla="*/ 148 h 262"/>
                <a:gd name="T68" fmla="*/ 51 w 51"/>
                <a:gd name="T69" fmla="*/ 108 h 262"/>
                <a:gd name="T70" fmla="*/ 46 w 51"/>
                <a:gd name="T71" fmla="*/ 86 h 262"/>
                <a:gd name="T72" fmla="*/ 40 w 51"/>
                <a:gd name="T73" fmla="*/ 63 h 262"/>
                <a:gd name="T74" fmla="*/ 40 w 51"/>
                <a:gd name="T75" fmla="*/ 29 h 262"/>
                <a:gd name="T76" fmla="*/ 40 w 51"/>
                <a:gd name="T77" fmla="*/ 12 h 262"/>
                <a:gd name="T78" fmla="*/ 34 w 51"/>
                <a:gd name="T79" fmla="*/ 6 h 262"/>
                <a:gd name="T80" fmla="*/ 29 w 51"/>
                <a:gd name="T81" fmla="*/ 0 h 262"/>
                <a:gd name="T82" fmla="*/ 23 w 51"/>
                <a:gd name="T83" fmla="*/ 12 h 262"/>
                <a:gd name="T84" fmla="*/ 23 w 51"/>
                <a:gd name="T85" fmla="*/ 12 h 262"/>
                <a:gd name="T86" fmla="*/ 17 w 51"/>
                <a:gd name="T87" fmla="*/ 46 h 262"/>
                <a:gd name="T88" fmla="*/ 17 w 51"/>
                <a:gd name="T89" fmla="*/ 57 h 262"/>
                <a:gd name="T90" fmla="*/ 12 w 51"/>
                <a:gd name="T91" fmla="*/ 74 h 262"/>
                <a:gd name="T92" fmla="*/ 6 w 51"/>
                <a:gd name="T93" fmla="*/ 91 h 262"/>
                <a:gd name="T94" fmla="*/ 0 w 51"/>
                <a:gd name="T95" fmla="*/ 91 h 262"/>
                <a:gd name="T96" fmla="*/ 12 w 51"/>
                <a:gd name="T97" fmla="*/ 80 h 262"/>
                <a:gd name="T98" fmla="*/ 17 w 51"/>
                <a:gd name="T99" fmla="*/ 63 h 262"/>
                <a:gd name="T100" fmla="*/ 23 w 51"/>
                <a:gd name="T101" fmla="*/ 51 h 262"/>
                <a:gd name="T102" fmla="*/ 17 w 51"/>
                <a:gd name="T103" fmla="*/ 46 h 262"/>
                <a:gd name="T104" fmla="*/ 17 w 51"/>
                <a:gd name="T105" fmla="*/ 46 h 262"/>
                <a:gd name="T106" fmla="*/ 17 w 51"/>
                <a:gd name="T107" fmla="*/ 143 h 262"/>
                <a:gd name="T108" fmla="*/ 17 w 51"/>
                <a:gd name="T109" fmla="*/ 143 h 262"/>
                <a:gd name="T110" fmla="*/ 12 w 51"/>
                <a:gd name="T111" fmla="*/ 154 h 262"/>
                <a:gd name="T112" fmla="*/ 6 w 51"/>
                <a:gd name="T113" fmla="*/ 165 h 262"/>
                <a:gd name="T114" fmla="*/ 6 w 51"/>
                <a:gd name="T115" fmla="*/ 171 h 262"/>
                <a:gd name="T116" fmla="*/ 17 w 51"/>
                <a:gd name="T117" fmla="*/ 154 h 262"/>
                <a:gd name="T118" fmla="*/ 17 w 51"/>
                <a:gd name="T119" fmla="*/ 143 h 262"/>
                <a:gd name="T120" fmla="*/ 17 w 51"/>
                <a:gd name="T121" fmla="*/ 14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" h="262">
                  <a:moveTo>
                    <a:pt x="23" y="12"/>
                  </a:moveTo>
                  <a:lnTo>
                    <a:pt x="23" y="34"/>
                  </a:lnTo>
                  <a:lnTo>
                    <a:pt x="23" y="57"/>
                  </a:lnTo>
                  <a:lnTo>
                    <a:pt x="29" y="80"/>
                  </a:lnTo>
                  <a:lnTo>
                    <a:pt x="29" y="103"/>
                  </a:lnTo>
                  <a:lnTo>
                    <a:pt x="29" y="131"/>
                  </a:lnTo>
                  <a:lnTo>
                    <a:pt x="23" y="160"/>
                  </a:lnTo>
                  <a:lnTo>
                    <a:pt x="23" y="194"/>
                  </a:lnTo>
                  <a:lnTo>
                    <a:pt x="23" y="234"/>
                  </a:lnTo>
                  <a:lnTo>
                    <a:pt x="29" y="257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34" y="257"/>
                  </a:lnTo>
                  <a:lnTo>
                    <a:pt x="34" y="245"/>
                  </a:lnTo>
                  <a:lnTo>
                    <a:pt x="34" y="217"/>
                  </a:lnTo>
                  <a:lnTo>
                    <a:pt x="34" y="188"/>
                  </a:lnTo>
                  <a:lnTo>
                    <a:pt x="34" y="183"/>
                  </a:lnTo>
                  <a:lnTo>
                    <a:pt x="34" y="183"/>
                  </a:lnTo>
                  <a:lnTo>
                    <a:pt x="34" y="183"/>
                  </a:lnTo>
                  <a:lnTo>
                    <a:pt x="34" y="188"/>
                  </a:lnTo>
                  <a:lnTo>
                    <a:pt x="40" y="205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0"/>
                  </a:lnTo>
                  <a:lnTo>
                    <a:pt x="40" y="188"/>
                  </a:lnTo>
                  <a:lnTo>
                    <a:pt x="40" y="154"/>
                  </a:lnTo>
                  <a:lnTo>
                    <a:pt x="40" y="143"/>
                  </a:lnTo>
                  <a:lnTo>
                    <a:pt x="40" y="131"/>
                  </a:lnTo>
                  <a:lnTo>
                    <a:pt x="46" y="137"/>
                  </a:lnTo>
                  <a:lnTo>
                    <a:pt x="46" y="148"/>
                  </a:lnTo>
                  <a:lnTo>
                    <a:pt x="46" y="165"/>
                  </a:lnTo>
                  <a:lnTo>
                    <a:pt x="51" y="165"/>
                  </a:lnTo>
                  <a:lnTo>
                    <a:pt x="51" y="165"/>
                  </a:lnTo>
                  <a:lnTo>
                    <a:pt x="51" y="148"/>
                  </a:lnTo>
                  <a:lnTo>
                    <a:pt x="51" y="108"/>
                  </a:lnTo>
                  <a:lnTo>
                    <a:pt x="46" y="86"/>
                  </a:lnTo>
                  <a:lnTo>
                    <a:pt x="40" y="63"/>
                  </a:lnTo>
                  <a:lnTo>
                    <a:pt x="40" y="29"/>
                  </a:lnTo>
                  <a:lnTo>
                    <a:pt x="40" y="12"/>
                  </a:lnTo>
                  <a:lnTo>
                    <a:pt x="34" y="6"/>
                  </a:lnTo>
                  <a:lnTo>
                    <a:pt x="29" y="0"/>
                  </a:lnTo>
                  <a:lnTo>
                    <a:pt x="23" y="12"/>
                  </a:lnTo>
                  <a:lnTo>
                    <a:pt x="23" y="12"/>
                  </a:lnTo>
                  <a:close/>
                  <a:moveTo>
                    <a:pt x="17" y="46"/>
                  </a:moveTo>
                  <a:lnTo>
                    <a:pt x="17" y="57"/>
                  </a:lnTo>
                  <a:lnTo>
                    <a:pt x="12" y="74"/>
                  </a:lnTo>
                  <a:lnTo>
                    <a:pt x="6" y="91"/>
                  </a:lnTo>
                  <a:lnTo>
                    <a:pt x="0" y="91"/>
                  </a:lnTo>
                  <a:lnTo>
                    <a:pt x="12" y="80"/>
                  </a:lnTo>
                  <a:lnTo>
                    <a:pt x="17" y="63"/>
                  </a:lnTo>
                  <a:lnTo>
                    <a:pt x="23" y="51"/>
                  </a:lnTo>
                  <a:lnTo>
                    <a:pt x="17" y="46"/>
                  </a:lnTo>
                  <a:lnTo>
                    <a:pt x="17" y="46"/>
                  </a:lnTo>
                  <a:close/>
                  <a:moveTo>
                    <a:pt x="17" y="143"/>
                  </a:moveTo>
                  <a:lnTo>
                    <a:pt x="17" y="143"/>
                  </a:lnTo>
                  <a:lnTo>
                    <a:pt x="12" y="154"/>
                  </a:lnTo>
                  <a:lnTo>
                    <a:pt x="6" y="165"/>
                  </a:lnTo>
                  <a:lnTo>
                    <a:pt x="6" y="171"/>
                  </a:lnTo>
                  <a:lnTo>
                    <a:pt x="17" y="154"/>
                  </a:lnTo>
                  <a:lnTo>
                    <a:pt x="17" y="143"/>
                  </a:lnTo>
                  <a:lnTo>
                    <a:pt x="17" y="143"/>
                  </a:lnTo>
                  <a:close/>
                </a:path>
              </a:pathLst>
            </a:custGeom>
            <a:solidFill>
              <a:srgbClr val="989898"/>
            </a:solidFill>
            <a:ln w="9525">
              <a:solidFill>
                <a:srgbClr val="98989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5359400" y="3103563"/>
              <a:ext cx="420688" cy="180975"/>
            </a:xfrm>
            <a:custGeom>
              <a:avLst/>
              <a:gdLst>
                <a:gd name="T0" fmla="*/ 141 w 265"/>
                <a:gd name="T1" fmla="*/ 114 h 114"/>
                <a:gd name="T2" fmla="*/ 118 w 265"/>
                <a:gd name="T3" fmla="*/ 97 h 114"/>
                <a:gd name="T4" fmla="*/ 96 w 265"/>
                <a:gd name="T5" fmla="*/ 68 h 114"/>
                <a:gd name="T6" fmla="*/ 62 w 265"/>
                <a:gd name="T7" fmla="*/ 45 h 114"/>
                <a:gd name="T8" fmla="*/ 34 w 265"/>
                <a:gd name="T9" fmla="*/ 28 h 114"/>
                <a:gd name="T10" fmla="*/ 11 w 265"/>
                <a:gd name="T11" fmla="*/ 17 h 114"/>
                <a:gd name="T12" fmla="*/ 0 w 265"/>
                <a:gd name="T13" fmla="*/ 17 h 114"/>
                <a:gd name="T14" fmla="*/ 5 w 265"/>
                <a:gd name="T15" fmla="*/ 11 h 114"/>
                <a:gd name="T16" fmla="*/ 17 w 265"/>
                <a:gd name="T17" fmla="*/ 6 h 114"/>
                <a:gd name="T18" fmla="*/ 34 w 265"/>
                <a:gd name="T19" fmla="*/ 6 h 114"/>
                <a:gd name="T20" fmla="*/ 56 w 265"/>
                <a:gd name="T21" fmla="*/ 11 h 114"/>
                <a:gd name="T22" fmla="*/ 84 w 265"/>
                <a:gd name="T23" fmla="*/ 34 h 114"/>
                <a:gd name="T24" fmla="*/ 107 w 265"/>
                <a:gd name="T25" fmla="*/ 57 h 114"/>
                <a:gd name="T26" fmla="*/ 124 w 265"/>
                <a:gd name="T27" fmla="*/ 80 h 114"/>
                <a:gd name="T28" fmla="*/ 129 w 265"/>
                <a:gd name="T29" fmla="*/ 85 h 114"/>
                <a:gd name="T30" fmla="*/ 129 w 265"/>
                <a:gd name="T31" fmla="*/ 85 h 114"/>
                <a:gd name="T32" fmla="*/ 129 w 265"/>
                <a:gd name="T33" fmla="*/ 80 h 114"/>
                <a:gd name="T34" fmla="*/ 129 w 265"/>
                <a:gd name="T35" fmla="*/ 68 h 114"/>
                <a:gd name="T36" fmla="*/ 118 w 265"/>
                <a:gd name="T37" fmla="*/ 45 h 114"/>
                <a:gd name="T38" fmla="*/ 112 w 265"/>
                <a:gd name="T39" fmla="*/ 17 h 114"/>
                <a:gd name="T40" fmla="*/ 118 w 265"/>
                <a:gd name="T41" fmla="*/ 6 h 114"/>
                <a:gd name="T42" fmla="*/ 129 w 265"/>
                <a:gd name="T43" fmla="*/ 0 h 114"/>
                <a:gd name="T44" fmla="*/ 141 w 265"/>
                <a:gd name="T45" fmla="*/ 6 h 114"/>
                <a:gd name="T46" fmla="*/ 152 w 265"/>
                <a:gd name="T47" fmla="*/ 23 h 114"/>
                <a:gd name="T48" fmla="*/ 158 w 265"/>
                <a:gd name="T49" fmla="*/ 45 h 114"/>
                <a:gd name="T50" fmla="*/ 158 w 265"/>
                <a:gd name="T51" fmla="*/ 68 h 114"/>
                <a:gd name="T52" fmla="*/ 158 w 265"/>
                <a:gd name="T53" fmla="*/ 85 h 114"/>
                <a:gd name="T54" fmla="*/ 163 w 265"/>
                <a:gd name="T55" fmla="*/ 80 h 114"/>
                <a:gd name="T56" fmla="*/ 174 w 265"/>
                <a:gd name="T57" fmla="*/ 68 h 114"/>
                <a:gd name="T58" fmla="*/ 186 w 265"/>
                <a:gd name="T59" fmla="*/ 51 h 114"/>
                <a:gd name="T60" fmla="*/ 197 w 265"/>
                <a:gd name="T61" fmla="*/ 34 h 114"/>
                <a:gd name="T62" fmla="*/ 214 w 265"/>
                <a:gd name="T63" fmla="*/ 28 h 114"/>
                <a:gd name="T64" fmla="*/ 231 w 265"/>
                <a:gd name="T65" fmla="*/ 23 h 114"/>
                <a:gd name="T66" fmla="*/ 253 w 265"/>
                <a:gd name="T67" fmla="*/ 34 h 114"/>
                <a:gd name="T68" fmla="*/ 265 w 265"/>
                <a:gd name="T69" fmla="*/ 40 h 114"/>
                <a:gd name="T70" fmla="*/ 265 w 265"/>
                <a:gd name="T71" fmla="*/ 51 h 114"/>
                <a:gd name="T72" fmla="*/ 259 w 265"/>
                <a:gd name="T73" fmla="*/ 57 h 114"/>
                <a:gd name="T74" fmla="*/ 242 w 265"/>
                <a:gd name="T75" fmla="*/ 68 h 114"/>
                <a:gd name="T76" fmla="*/ 208 w 265"/>
                <a:gd name="T77" fmla="*/ 85 h 114"/>
                <a:gd name="T78" fmla="*/ 180 w 265"/>
                <a:gd name="T79" fmla="*/ 102 h 114"/>
                <a:gd name="T80" fmla="*/ 163 w 265"/>
                <a:gd name="T81" fmla="*/ 114 h 114"/>
                <a:gd name="T82" fmla="*/ 141 w 265"/>
                <a:gd name="T83" fmla="*/ 114 h 114"/>
                <a:gd name="T84" fmla="*/ 141 w 265"/>
                <a:gd name="T8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5" h="114">
                  <a:moveTo>
                    <a:pt x="141" y="114"/>
                  </a:moveTo>
                  <a:lnTo>
                    <a:pt x="118" y="97"/>
                  </a:lnTo>
                  <a:lnTo>
                    <a:pt x="96" y="68"/>
                  </a:lnTo>
                  <a:lnTo>
                    <a:pt x="62" y="45"/>
                  </a:lnTo>
                  <a:lnTo>
                    <a:pt x="34" y="28"/>
                  </a:lnTo>
                  <a:lnTo>
                    <a:pt x="11" y="17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17" y="6"/>
                  </a:lnTo>
                  <a:lnTo>
                    <a:pt x="34" y="6"/>
                  </a:lnTo>
                  <a:lnTo>
                    <a:pt x="56" y="11"/>
                  </a:lnTo>
                  <a:lnTo>
                    <a:pt x="84" y="34"/>
                  </a:lnTo>
                  <a:lnTo>
                    <a:pt x="107" y="57"/>
                  </a:lnTo>
                  <a:lnTo>
                    <a:pt x="124" y="80"/>
                  </a:lnTo>
                  <a:lnTo>
                    <a:pt x="129" y="85"/>
                  </a:lnTo>
                  <a:lnTo>
                    <a:pt x="129" y="85"/>
                  </a:lnTo>
                  <a:lnTo>
                    <a:pt x="129" y="80"/>
                  </a:lnTo>
                  <a:lnTo>
                    <a:pt x="129" y="68"/>
                  </a:lnTo>
                  <a:lnTo>
                    <a:pt x="118" y="45"/>
                  </a:lnTo>
                  <a:lnTo>
                    <a:pt x="112" y="17"/>
                  </a:lnTo>
                  <a:lnTo>
                    <a:pt x="118" y="6"/>
                  </a:lnTo>
                  <a:lnTo>
                    <a:pt x="129" y="0"/>
                  </a:lnTo>
                  <a:lnTo>
                    <a:pt x="141" y="6"/>
                  </a:lnTo>
                  <a:lnTo>
                    <a:pt x="152" y="23"/>
                  </a:lnTo>
                  <a:lnTo>
                    <a:pt x="158" y="45"/>
                  </a:lnTo>
                  <a:lnTo>
                    <a:pt x="158" y="68"/>
                  </a:lnTo>
                  <a:lnTo>
                    <a:pt x="158" y="85"/>
                  </a:lnTo>
                  <a:lnTo>
                    <a:pt x="163" y="80"/>
                  </a:lnTo>
                  <a:lnTo>
                    <a:pt x="174" y="68"/>
                  </a:lnTo>
                  <a:lnTo>
                    <a:pt x="186" y="51"/>
                  </a:lnTo>
                  <a:lnTo>
                    <a:pt x="197" y="34"/>
                  </a:lnTo>
                  <a:lnTo>
                    <a:pt x="214" y="28"/>
                  </a:lnTo>
                  <a:lnTo>
                    <a:pt x="231" y="23"/>
                  </a:lnTo>
                  <a:lnTo>
                    <a:pt x="253" y="34"/>
                  </a:lnTo>
                  <a:lnTo>
                    <a:pt x="265" y="40"/>
                  </a:lnTo>
                  <a:lnTo>
                    <a:pt x="265" y="51"/>
                  </a:lnTo>
                  <a:lnTo>
                    <a:pt x="259" y="57"/>
                  </a:lnTo>
                  <a:lnTo>
                    <a:pt x="242" y="68"/>
                  </a:lnTo>
                  <a:lnTo>
                    <a:pt x="208" y="85"/>
                  </a:lnTo>
                  <a:lnTo>
                    <a:pt x="180" y="102"/>
                  </a:lnTo>
                  <a:lnTo>
                    <a:pt x="163" y="114"/>
                  </a:lnTo>
                  <a:lnTo>
                    <a:pt x="141" y="114"/>
                  </a:lnTo>
                  <a:lnTo>
                    <a:pt x="141" y="114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5448300" y="3167063"/>
              <a:ext cx="312738" cy="107950"/>
            </a:xfrm>
            <a:custGeom>
              <a:avLst/>
              <a:gdLst>
                <a:gd name="T0" fmla="*/ 0 w 197"/>
                <a:gd name="T1" fmla="*/ 0 h 68"/>
                <a:gd name="T2" fmla="*/ 0 w 197"/>
                <a:gd name="T3" fmla="*/ 5 h 68"/>
                <a:gd name="T4" fmla="*/ 11 w 197"/>
                <a:gd name="T5" fmla="*/ 11 h 68"/>
                <a:gd name="T6" fmla="*/ 34 w 197"/>
                <a:gd name="T7" fmla="*/ 28 h 68"/>
                <a:gd name="T8" fmla="*/ 51 w 197"/>
                <a:gd name="T9" fmla="*/ 51 h 68"/>
                <a:gd name="T10" fmla="*/ 68 w 197"/>
                <a:gd name="T11" fmla="*/ 62 h 68"/>
                <a:gd name="T12" fmla="*/ 79 w 197"/>
                <a:gd name="T13" fmla="*/ 68 h 68"/>
                <a:gd name="T14" fmla="*/ 96 w 197"/>
                <a:gd name="T15" fmla="*/ 68 h 68"/>
                <a:gd name="T16" fmla="*/ 135 w 197"/>
                <a:gd name="T17" fmla="*/ 57 h 68"/>
                <a:gd name="T18" fmla="*/ 175 w 197"/>
                <a:gd name="T19" fmla="*/ 28 h 68"/>
                <a:gd name="T20" fmla="*/ 186 w 197"/>
                <a:gd name="T21" fmla="*/ 23 h 68"/>
                <a:gd name="T22" fmla="*/ 197 w 197"/>
                <a:gd name="T23" fmla="*/ 17 h 68"/>
                <a:gd name="T24" fmla="*/ 197 w 197"/>
                <a:gd name="T25" fmla="*/ 5 h 68"/>
                <a:gd name="T26" fmla="*/ 192 w 197"/>
                <a:gd name="T27" fmla="*/ 0 h 68"/>
                <a:gd name="T28" fmla="*/ 180 w 197"/>
                <a:gd name="T29" fmla="*/ 0 h 68"/>
                <a:gd name="T30" fmla="*/ 164 w 197"/>
                <a:gd name="T31" fmla="*/ 11 h 68"/>
                <a:gd name="T32" fmla="*/ 141 w 197"/>
                <a:gd name="T33" fmla="*/ 23 h 68"/>
                <a:gd name="T34" fmla="*/ 124 w 197"/>
                <a:gd name="T35" fmla="*/ 40 h 68"/>
                <a:gd name="T36" fmla="*/ 107 w 197"/>
                <a:gd name="T37" fmla="*/ 45 h 68"/>
                <a:gd name="T38" fmla="*/ 102 w 197"/>
                <a:gd name="T39" fmla="*/ 34 h 68"/>
                <a:gd name="T40" fmla="*/ 102 w 197"/>
                <a:gd name="T41" fmla="*/ 17 h 68"/>
                <a:gd name="T42" fmla="*/ 102 w 197"/>
                <a:gd name="T43" fmla="*/ 5 h 68"/>
                <a:gd name="T44" fmla="*/ 96 w 197"/>
                <a:gd name="T45" fmla="*/ 5 h 68"/>
                <a:gd name="T46" fmla="*/ 96 w 197"/>
                <a:gd name="T47" fmla="*/ 17 h 68"/>
                <a:gd name="T48" fmla="*/ 90 w 197"/>
                <a:gd name="T49" fmla="*/ 34 h 68"/>
                <a:gd name="T50" fmla="*/ 85 w 197"/>
                <a:gd name="T51" fmla="*/ 45 h 68"/>
                <a:gd name="T52" fmla="*/ 79 w 197"/>
                <a:gd name="T53" fmla="*/ 51 h 68"/>
                <a:gd name="T54" fmla="*/ 68 w 197"/>
                <a:gd name="T55" fmla="*/ 45 h 68"/>
                <a:gd name="T56" fmla="*/ 45 w 197"/>
                <a:gd name="T57" fmla="*/ 28 h 68"/>
                <a:gd name="T58" fmla="*/ 17 w 197"/>
                <a:gd name="T59" fmla="*/ 11 h 68"/>
                <a:gd name="T60" fmla="*/ 6 w 197"/>
                <a:gd name="T61" fmla="*/ 5 h 68"/>
                <a:gd name="T62" fmla="*/ 0 w 197"/>
                <a:gd name="T63" fmla="*/ 0 h 68"/>
                <a:gd name="T64" fmla="*/ 0 w 197"/>
                <a:gd name="T6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7" h="68">
                  <a:moveTo>
                    <a:pt x="0" y="0"/>
                  </a:moveTo>
                  <a:lnTo>
                    <a:pt x="0" y="5"/>
                  </a:lnTo>
                  <a:lnTo>
                    <a:pt x="11" y="11"/>
                  </a:lnTo>
                  <a:lnTo>
                    <a:pt x="34" y="28"/>
                  </a:lnTo>
                  <a:lnTo>
                    <a:pt x="51" y="51"/>
                  </a:lnTo>
                  <a:lnTo>
                    <a:pt x="68" y="62"/>
                  </a:lnTo>
                  <a:lnTo>
                    <a:pt x="79" y="68"/>
                  </a:lnTo>
                  <a:lnTo>
                    <a:pt x="96" y="68"/>
                  </a:lnTo>
                  <a:lnTo>
                    <a:pt x="135" y="57"/>
                  </a:lnTo>
                  <a:lnTo>
                    <a:pt x="175" y="28"/>
                  </a:lnTo>
                  <a:lnTo>
                    <a:pt x="186" y="23"/>
                  </a:lnTo>
                  <a:lnTo>
                    <a:pt x="197" y="17"/>
                  </a:lnTo>
                  <a:lnTo>
                    <a:pt x="197" y="5"/>
                  </a:lnTo>
                  <a:lnTo>
                    <a:pt x="192" y="0"/>
                  </a:lnTo>
                  <a:lnTo>
                    <a:pt x="180" y="0"/>
                  </a:lnTo>
                  <a:lnTo>
                    <a:pt x="164" y="11"/>
                  </a:lnTo>
                  <a:lnTo>
                    <a:pt x="141" y="23"/>
                  </a:lnTo>
                  <a:lnTo>
                    <a:pt x="124" y="40"/>
                  </a:lnTo>
                  <a:lnTo>
                    <a:pt x="107" y="45"/>
                  </a:lnTo>
                  <a:lnTo>
                    <a:pt x="102" y="34"/>
                  </a:lnTo>
                  <a:lnTo>
                    <a:pt x="102" y="17"/>
                  </a:lnTo>
                  <a:lnTo>
                    <a:pt x="102" y="5"/>
                  </a:lnTo>
                  <a:lnTo>
                    <a:pt x="96" y="5"/>
                  </a:lnTo>
                  <a:lnTo>
                    <a:pt x="96" y="17"/>
                  </a:lnTo>
                  <a:lnTo>
                    <a:pt x="90" y="34"/>
                  </a:lnTo>
                  <a:lnTo>
                    <a:pt x="85" y="45"/>
                  </a:lnTo>
                  <a:lnTo>
                    <a:pt x="79" y="51"/>
                  </a:lnTo>
                  <a:lnTo>
                    <a:pt x="68" y="45"/>
                  </a:lnTo>
                  <a:lnTo>
                    <a:pt x="45" y="28"/>
                  </a:lnTo>
                  <a:lnTo>
                    <a:pt x="17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9" name="Grupo 40"/>
          <p:cNvGrpSpPr/>
          <p:nvPr/>
        </p:nvGrpSpPr>
        <p:grpSpPr>
          <a:xfrm>
            <a:off x="6497358" y="4413334"/>
            <a:ext cx="522914" cy="386378"/>
            <a:chOff x="5091113" y="3184525"/>
            <a:chExt cx="295275" cy="217488"/>
          </a:xfrm>
        </p:grpSpPr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5091113" y="3230563"/>
              <a:ext cx="98425" cy="26988"/>
            </a:xfrm>
            <a:custGeom>
              <a:avLst/>
              <a:gdLst>
                <a:gd name="T0" fmla="*/ 34 w 62"/>
                <a:gd name="T1" fmla="*/ 11 h 17"/>
                <a:gd name="T2" fmla="*/ 17 w 62"/>
                <a:gd name="T3" fmla="*/ 5 h 17"/>
                <a:gd name="T4" fmla="*/ 0 w 62"/>
                <a:gd name="T5" fmla="*/ 5 h 17"/>
                <a:gd name="T6" fmla="*/ 0 w 62"/>
                <a:gd name="T7" fmla="*/ 11 h 17"/>
                <a:gd name="T8" fmla="*/ 0 w 62"/>
                <a:gd name="T9" fmla="*/ 17 h 17"/>
                <a:gd name="T10" fmla="*/ 5 w 62"/>
                <a:gd name="T11" fmla="*/ 17 h 17"/>
                <a:gd name="T12" fmla="*/ 17 w 62"/>
                <a:gd name="T13" fmla="*/ 17 h 17"/>
                <a:gd name="T14" fmla="*/ 34 w 62"/>
                <a:gd name="T15" fmla="*/ 11 h 17"/>
                <a:gd name="T16" fmla="*/ 45 w 62"/>
                <a:gd name="T17" fmla="*/ 5 h 17"/>
                <a:gd name="T18" fmla="*/ 50 w 62"/>
                <a:gd name="T19" fmla="*/ 5 h 17"/>
                <a:gd name="T20" fmla="*/ 50 w 62"/>
                <a:gd name="T21" fmla="*/ 0 h 17"/>
                <a:gd name="T22" fmla="*/ 62 w 62"/>
                <a:gd name="T23" fmla="*/ 5 h 17"/>
                <a:gd name="T24" fmla="*/ 62 w 62"/>
                <a:gd name="T25" fmla="*/ 11 h 17"/>
                <a:gd name="T26" fmla="*/ 56 w 62"/>
                <a:gd name="T27" fmla="*/ 17 h 17"/>
                <a:gd name="T28" fmla="*/ 34 w 62"/>
                <a:gd name="T29" fmla="*/ 11 h 17"/>
                <a:gd name="T30" fmla="*/ 34 w 62"/>
                <a:gd name="T3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17">
                  <a:moveTo>
                    <a:pt x="34" y="11"/>
                  </a:moveTo>
                  <a:lnTo>
                    <a:pt x="17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17" y="17"/>
                  </a:lnTo>
                  <a:lnTo>
                    <a:pt x="34" y="11"/>
                  </a:lnTo>
                  <a:lnTo>
                    <a:pt x="45" y="5"/>
                  </a:lnTo>
                  <a:lnTo>
                    <a:pt x="50" y="5"/>
                  </a:lnTo>
                  <a:lnTo>
                    <a:pt x="50" y="0"/>
                  </a:lnTo>
                  <a:lnTo>
                    <a:pt x="62" y="5"/>
                  </a:lnTo>
                  <a:lnTo>
                    <a:pt x="62" y="11"/>
                  </a:lnTo>
                  <a:lnTo>
                    <a:pt x="56" y="17"/>
                  </a:lnTo>
                  <a:lnTo>
                    <a:pt x="34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5135563" y="3248025"/>
              <a:ext cx="17463" cy="107950"/>
            </a:xfrm>
            <a:custGeom>
              <a:avLst/>
              <a:gdLst>
                <a:gd name="T0" fmla="*/ 6 w 11"/>
                <a:gd name="T1" fmla="*/ 0 h 68"/>
                <a:gd name="T2" fmla="*/ 0 w 11"/>
                <a:gd name="T3" fmla="*/ 11 h 68"/>
                <a:gd name="T4" fmla="*/ 6 w 11"/>
                <a:gd name="T5" fmla="*/ 29 h 68"/>
                <a:gd name="T6" fmla="*/ 11 w 11"/>
                <a:gd name="T7" fmla="*/ 46 h 68"/>
                <a:gd name="T8" fmla="*/ 11 w 11"/>
                <a:gd name="T9" fmla="*/ 51 h 68"/>
                <a:gd name="T10" fmla="*/ 6 w 11"/>
                <a:gd name="T11" fmla="*/ 63 h 68"/>
                <a:gd name="T12" fmla="*/ 6 w 11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8">
                  <a:moveTo>
                    <a:pt x="6" y="0"/>
                  </a:moveTo>
                  <a:lnTo>
                    <a:pt x="0" y="11"/>
                  </a:lnTo>
                  <a:lnTo>
                    <a:pt x="6" y="29"/>
                  </a:lnTo>
                  <a:lnTo>
                    <a:pt x="11" y="46"/>
                  </a:lnTo>
                  <a:lnTo>
                    <a:pt x="11" y="51"/>
                  </a:lnTo>
                  <a:lnTo>
                    <a:pt x="6" y="63"/>
                  </a:lnTo>
                  <a:lnTo>
                    <a:pt x="6" y="6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5251450" y="3211513"/>
              <a:ext cx="134938" cy="26988"/>
            </a:xfrm>
            <a:custGeom>
              <a:avLst/>
              <a:gdLst>
                <a:gd name="T0" fmla="*/ 51 w 85"/>
                <a:gd name="T1" fmla="*/ 12 h 17"/>
                <a:gd name="T2" fmla="*/ 28 w 85"/>
                <a:gd name="T3" fmla="*/ 6 h 17"/>
                <a:gd name="T4" fmla="*/ 6 w 85"/>
                <a:gd name="T5" fmla="*/ 6 h 17"/>
                <a:gd name="T6" fmla="*/ 0 w 85"/>
                <a:gd name="T7" fmla="*/ 12 h 17"/>
                <a:gd name="T8" fmla="*/ 0 w 85"/>
                <a:gd name="T9" fmla="*/ 17 h 17"/>
                <a:gd name="T10" fmla="*/ 11 w 85"/>
                <a:gd name="T11" fmla="*/ 17 h 17"/>
                <a:gd name="T12" fmla="*/ 23 w 85"/>
                <a:gd name="T13" fmla="*/ 17 h 17"/>
                <a:gd name="T14" fmla="*/ 45 w 85"/>
                <a:gd name="T15" fmla="*/ 12 h 17"/>
                <a:gd name="T16" fmla="*/ 62 w 85"/>
                <a:gd name="T17" fmla="*/ 6 h 17"/>
                <a:gd name="T18" fmla="*/ 68 w 85"/>
                <a:gd name="T19" fmla="*/ 0 h 17"/>
                <a:gd name="T20" fmla="*/ 73 w 85"/>
                <a:gd name="T21" fmla="*/ 0 h 17"/>
                <a:gd name="T22" fmla="*/ 85 w 85"/>
                <a:gd name="T23" fmla="*/ 6 h 17"/>
                <a:gd name="T24" fmla="*/ 85 w 85"/>
                <a:gd name="T25" fmla="*/ 12 h 17"/>
                <a:gd name="T26" fmla="*/ 73 w 85"/>
                <a:gd name="T27" fmla="*/ 17 h 17"/>
                <a:gd name="T28" fmla="*/ 51 w 85"/>
                <a:gd name="T29" fmla="*/ 12 h 17"/>
                <a:gd name="T30" fmla="*/ 51 w 85"/>
                <a:gd name="T3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7">
                  <a:moveTo>
                    <a:pt x="51" y="12"/>
                  </a:moveTo>
                  <a:lnTo>
                    <a:pt x="28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1" y="17"/>
                  </a:lnTo>
                  <a:lnTo>
                    <a:pt x="23" y="17"/>
                  </a:lnTo>
                  <a:lnTo>
                    <a:pt x="45" y="12"/>
                  </a:lnTo>
                  <a:lnTo>
                    <a:pt x="62" y="6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85" y="6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51" y="12"/>
                  </a:lnTo>
                  <a:lnTo>
                    <a:pt x="51" y="12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5322888" y="3230563"/>
              <a:ext cx="9525" cy="171450"/>
            </a:xfrm>
            <a:custGeom>
              <a:avLst/>
              <a:gdLst>
                <a:gd name="T0" fmla="*/ 0 w 6"/>
                <a:gd name="T1" fmla="*/ 0 h 108"/>
                <a:gd name="T2" fmla="*/ 0 w 6"/>
                <a:gd name="T3" fmla="*/ 22 h 108"/>
                <a:gd name="T4" fmla="*/ 0 w 6"/>
                <a:gd name="T5" fmla="*/ 45 h 108"/>
                <a:gd name="T6" fmla="*/ 6 w 6"/>
                <a:gd name="T7" fmla="*/ 74 h 108"/>
                <a:gd name="T8" fmla="*/ 6 w 6"/>
                <a:gd name="T9" fmla="*/ 91 h 108"/>
                <a:gd name="T10" fmla="*/ 6 w 6"/>
                <a:gd name="T11" fmla="*/ 102 h 108"/>
                <a:gd name="T12" fmla="*/ 6 w 6"/>
                <a:gd name="T13" fmla="*/ 108 h 108"/>
                <a:gd name="T14" fmla="*/ 6 w 6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8">
                  <a:moveTo>
                    <a:pt x="0" y="0"/>
                  </a:moveTo>
                  <a:lnTo>
                    <a:pt x="0" y="22"/>
                  </a:lnTo>
                  <a:lnTo>
                    <a:pt x="0" y="45"/>
                  </a:lnTo>
                  <a:lnTo>
                    <a:pt x="6" y="74"/>
                  </a:lnTo>
                  <a:lnTo>
                    <a:pt x="6" y="91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6" y="10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5295900" y="3184525"/>
              <a:ext cx="46038" cy="90488"/>
            </a:xfrm>
            <a:custGeom>
              <a:avLst/>
              <a:gdLst>
                <a:gd name="T0" fmla="*/ 17 w 29"/>
                <a:gd name="T1" fmla="*/ 29 h 57"/>
                <a:gd name="T2" fmla="*/ 17 w 29"/>
                <a:gd name="T3" fmla="*/ 12 h 57"/>
                <a:gd name="T4" fmla="*/ 23 w 29"/>
                <a:gd name="T5" fmla="*/ 0 h 57"/>
                <a:gd name="T6" fmla="*/ 29 w 29"/>
                <a:gd name="T7" fmla="*/ 0 h 57"/>
                <a:gd name="T8" fmla="*/ 29 w 29"/>
                <a:gd name="T9" fmla="*/ 6 h 57"/>
                <a:gd name="T10" fmla="*/ 23 w 29"/>
                <a:gd name="T11" fmla="*/ 17 h 57"/>
                <a:gd name="T12" fmla="*/ 6 w 29"/>
                <a:gd name="T13" fmla="*/ 40 h 57"/>
                <a:gd name="T14" fmla="*/ 0 w 29"/>
                <a:gd name="T15" fmla="*/ 51 h 57"/>
                <a:gd name="T16" fmla="*/ 0 w 29"/>
                <a:gd name="T17" fmla="*/ 57 h 57"/>
                <a:gd name="T18" fmla="*/ 0 w 29"/>
                <a:gd name="T19" fmla="*/ 57 h 57"/>
                <a:gd name="T20" fmla="*/ 6 w 29"/>
                <a:gd name="T21" fmla="*/ 51 h 57"/>
                <a:gd name="T22" fmla="*/ 12 w 29"/>
                <a:gd name="T23" fmla="*/ 46 h 57"/>
                <a:gd name="T24" fmla="*/ 17 w 29"/>
                <a:gd name="T25" fmla="*/ 40 h 57"/>
                <a:gd name="T26" fmla="*/ 17 w 29"/>
                <a:gd name="T27" fmla="*/ 29 h 57"/>
                <a:gd name="T28" fmla="*/ 17 w 29"/>
                <a:gd name="T29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57">
                  <a:moveTo>
                    <a:pt x="17" y="29"/>
                  </a:moveTo>
                  <a:lnTo>
                    <a:pt x="17" y="1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3" y="17"/>
                  </a:lnTo>
                  <a:lnTo>
                    <a:pt x="6" y="40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6" y="51"/>
                  </a:lnTo>
                  <a:lnTo>
                    <a:pt x="12" y="46"/>
                  </a:lnTo>
                  <a:lnTo>
                    <a:pt x="17" y="40"/>
                  </a:lnTo>
                  <a:lnTo>
                    <a:pt x="17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rgbClr val="67A979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46" name="Elipse 45"/>
          <p:cNvSpPr/>
          <p:nvPr/>
        </p:nvSpPr>
        <p:spPr>
          <a:xfrm>
            <a:off x="971600" y="4701569"/>
            <a:ext cx="80966" cy="812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grpSp>
        <p:nvGrpSpPr>
          <p:cNvPr id="15" name="Grupo 43"/>
          <p:cNvGrpSpPr/>
          <p:nvPr/>
        </p:nvGrpSpPr>
        <p:grpSpPr>
          <a:xfrm>
            <a:off x="4841174" y="4461278"/>
            <a:ext cx="504467" cy="338433"/>
            <a:chOff x="3311525" y="3184525"/>
            <a:chExt cx="295276" cy="217488"/>
          </a:xfrm>
        </p:grpSpPr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3311525" y="3230563"/>
              <a:ext cx="98425" cy="26988"/>
            </a:xfrm>
            <a:custGeom>
              <a:avLst/>
              <a:gdLst>
                <a:gd name="T0" fmla="*/ 33 w 62"/>
                <a:gd name="T1" fmla="*/ 11 h 17"/>
                <a:gd name="T2" fmla="*/ 17 w 62"/>
                <a:gd name="T3" fmla="*/ 5 h 17"/>
                <a:gd name="T4" fmla="*/ 0 w 62"/>
                <a:gd name="T5" fmla="*/ 5 h 17"/>
                <a:gd name="T6" fmla="*/ 0 w 62"/>
                <a:gd name="T7" fmla="*/ 17 h 17"/>
                <a:gd name="T8" fmla="*/ 5 w 62"/>
                <a:gd name="T9" fmla="*/ 17 h 17"/>
                <a:gd name="T10" fmla="*/ 17 w 62"/>
                <a:gd name="T11" fmla="*/ 17 h 17"/>
                <a:gd name="T12" fmla="*/ 28 w 62"/>
                <a:gd name="T13" fmla="*/ 11 h 17"/>
                <a:gd name="T14" fmla="*/ 39 w 62"/>
                <a:gd name="T15" fmla="*/ 5 h 17"/>
                <a:gd name="T16" fmla="*/ 45 w 62"/>
                <a:gd name="T17" fmla="*/ 5 h 17"/>
                <a:gd name="T18" fmla="*/ 50 w 62"/>
                <a:gd name="T19" fmla="*/ 0 h 17"/>
                <a:gd name="T20" fmla="*/ 62 w 62"/>
                <a:gd name="T21" fmla="*/ 5 h 17"/>
                <a:gd name="T22" fmla="*/ 62 w 62"/>
                <a:gd name="T23" fmla="*/ 11 h 17"/>
                <a:gd name="T24" fmla="*/ 50 w 62"/>
                <a:gd name="T25" fmla="*/ 17 h 17"/>
                <a:gd name="T26" fmla="*/ 33 w 62"/>
                <a:gd name="T27" fmla="*/ 11 h 17"/>
                <a:gd name="T28" fmla="*/ 33 w 62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7">
                  <a:moveTo>
                    <a:pt x="33" y="11"/>
                  </a:moveTo>
                  <a:lnTo>
                    <a:pt x="17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17" y="17"/>
                  </a:lnTo>
                  <a:lnTo>
                    <a:pt x="28" y="11"/>
                  </a:lnTo>
                  <a:lnTo>
                    <a:pt x="39" y="5"/>
                  </a:lnTo>
                  <a:lnTo>
                    <a:pt x="45" y="5"/>
                  </a:lnTo>
                  <a:lnTo>
                    <a:pt x="50" y="0"/>
                  </a:lnTo>
                  <a:lnTo>
                    <a:pt x="62" y="5"/>
                  </a:lnTo>
                  <a:lnTo>
                    <a:pt x="62" y="11"/>
                  </a:lnTo>
                  <a:lnTo>
                    <a:pt x="50" y="17"/>
                  </a:lnTo>
                  <a:lnTo>
                    <a:pt x="33" y="11"/>
                  </a:lnTo>
                  <a:lnTo>
                    <a:pt x="33" y="11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3355975" y="3248025"/>
              <a:ext cx="7938" cy="107950"/>
            </a:xfrm>
            <a:custGeom>
              <a:avLst/>
              <a:gdLst>
                <a:gd name="T0" fmla="*/ 5 w 5"/>
                <a:gd name="T1" fmla="*/ 0 h 68"/>
                <a:gd name="T2" fmla="*/ 0 w 5"/>
                <a:gd name="T3" fmla="*/ 11 h 68"/>
                <a:gd name="T4" fmla="*/ 5 w 5"/>
                <a:gd name="T5" fmla="*/ 29 h 68"/>
                <a:gd name="T6" fmla="*/ 5 w 5"/>
                <a:gd name="T7" fmla="*/ 46 h 68"/>
                <a:gd name="T8" fmla="*/ 5 w 5"/>
                <a:gd name="T9" fmla="*/ 51 h 68"/>
                <a:gd name="T10" fmla="*/ 5 w 5"/>
                <a:gd name="T11" fmla="*/ 63 h 68"/>
                <a:gd name="T12" fmla="*/ 5 w 5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8">
                  <a:moveTo>
                    <a:pt x="5" y="0"/>
                  </a:moveTo>
                  <a:lnTo>
                    <a:pt x="0" y="11"/>
                  </a:lnTo>
                  <a:lnTo>
                    <a:pt x="5" y="29"/>
                  </a:lnTo>
                  <a:lnTo>
                    <a:pt x="5" y="46"/>
                  </a:lnTo>
                  <a:lnTo>
                    <a:pt x="5" y="51"/>
                  </a:lnTo>
                  <a:lnTo>
                    <a:pt x="5" y="63"/>
                  </a:lnTo>
                  <a:lnTo>
                    <a:pt x="5" y="6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462338" y="3211513"/>
              <a:ext cx="144463" cy="26988"/>
            </a:xfrm>
            <a:custGeom>
              <a:avLst/>
              <a:gdLst>
                <a:gd name="T0" fmla="*/ 51 w 91"/>
                <a:gd name="T1" fmla="*/ 12 h 17"/>
                <a:gd name="T2" fmla="*/ 29 w 91"/>
                <a:gd name="T3" fmla="*/ 6 h 17"/>
                <a:gd name="T4" fmla="*/ 6 w 91"/>
                <a:gd name="T5" fmla="*/ 6 h 17"/>
                <a:gd name="T6" fmla="*/ 0 w 91"/>
                <a:gd name="T7" fmla="*/ 12 h 17"/>
                <a:gd name="T8" fmla="*/ 6 w 91"/>
                <a:gd name="T9" fmla="*/ 17 h 17"/>
                <a:gd name="T10" fmla="*/ 12 w 91"/>
                <a:gd name="T11" fmla="*/ 17 h 17"/>
                <a:gd name="T12" fmla="*/ 29 w 91"/>
                <a:gd name="T13" fmla="*/ 17 h 17"/>
                <a:gd name="T14" fmla="*/ 51 w 91"/>
                <a:gd name="T15" fmla="*/ 12 h 17"/>
                <a:gd name="T16" fmla="*/ 62 w 91"/>
                <a:gd name="T17" fmla="*/ 6 h 17"/>
                <a:gd name="T18" fmla="*/ 74 w 91"/>
                <a:gd name="T19" fmla="*/ 0 h 17"/>
                <a:gd name="T20" fmla="*/ 74 w 91"/>
                <a:gd name="T21" fmla="*/ 0 h 17"/>
                <a:gd name="T22" fmla="*/ 91 w 91"/>
                <a:gd name="T23" fmla="*/ 6 h 17"/>
                <a:gd name="T24" fmla="*/ 91 w 91"/>
                <a:gd name="T25" fmla="*/ 6 h 17"/>
                <a:gd name="T26" fmla="*/ 91 w 91"/>
                <a:gd name="T27" fmla="*/ 12 h 17"/>
                <a:gd name="T28" fmla="*/ 79 w 91"/>
                <a:gd name="T29" fmla="*/ 17 h 17"/>
                <a:gd name="T30" fmla="*/ 51 w 91"/>
                <a:gd name="T31" fmla="*/ 12 h 17"/>
                <a:gd name="T32" fmla="*/ 51 w 91"/>
                <a:gd name="T3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7">
                  <a:moveTo>
                    <a:pt x="51" y="12"/>
                  </a:moveTo>
                  <a:lnTo>
                    <a:pt x="29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12" y="17"/>
                  </a:lnTo>
                  <a:lnTo>
                    <a:pt x="29" y="17"/>
                  </a:lnTo>
                  <a:lnTo>
                    <a:pt x="51" y="12"/>
                  </a:lnTo>
                  <a:lnTo>
                    <a:pt x="62" y="6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12"/>
                  </a:lnTo>
                  <a:lnTo>
                    <a:pt x="79" y="17"/>
                  </a:lnTo>
                  <a:lnTo>
                    <a:pt x="51" y="12"/>
                  </a:lnTo>
                  <a:lnTo>
                    <a:pt x="51" y="12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3533775" y="3230563"/>
              <a:ext cx="19050" cy="171450"/>
            </a:xfrm>
            <a:custGeom>
              <a:avLst/>
              <a:gdLst>
                <a:gd name="T0" fmla="*/ 6 w 12"/>
                <a:gd name="T1" fmla="*/ 0 h 108"/>
                <a:gd name="T2" fmla="*/ 0 w 12"/>
                <a:gd name="T3" fmla="*/ 22 h 108"/>
                <a:gd name="T4" fmla="*/ 6 w 12"/>
                <a:gd name="T5" fmla="*/ 45 h 108"/>
                <a:gd name="T6" fmla="*/ 12 w 12"/>
                <a:gd name="T7" fmla="*/ 74 h 108"/>
                <a:gd name="T8" fmla="*/ 12 w 12"/>
                <a:gd name="T9" fmla="*/ 91 h 108"/>
                <a:gd name="T10" fmla="*/ 12 w 12"/>
                <a:gd name="T11" fmla="*/ 102 h 108"/>
                <a:gd name="T12" fmla="*/ 12 w 12"/>
                <a:gd name="T13" fmla="*/ 108 h 108"/>
                <a:gd name="T14" fmla="*/ 12 w 12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08">
                  <a:moveTo>
                    <a:pt x="6" y="0"/>
                  </a:moveTo>
                  <a:lnTo>
                    <a:pt x="0" y="22"/>
                  </a:lnTo>
                  <a:lnTo>
                    <a:pt x="6" y="45"/>
                  </a:lnTo>
                  <a:lnTo>
                    <a:pt x="12" y="74"/>
                  </a:lnTo>
                  <a:lnTo>
                    <a:pt x="12" y="91"/>
                  </a:lnTo>
                  <a:lnTo>
                    <a:pt x="12" y="102"/>
                  </a:lnTo>
                  <a:lnTo>
                    <a:pt x="12" y="108"/>
                  </a:lnTo>
                  <a:lnTo>
                    <a:pt x="12" y="10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3508375" y="3184525"/>
              <a:ext cx="52388" cy="90488"/>
            </a:xfrm>
            <a:custGeom>
              <a:avLst/>
              <a:gdLst>
                <a:gd name="T0" fmla="*/ 22 w 33"/>
                <a:gd name="T1" fmla="*/ 29 h 57"/>
                <a:gd name="T2" fmla="*/ 22 w 33"/>
                <a:gd name="T3" fmla="*/ 12 h 57"/>
                <a:gd name="T4" fmla="*/ 28 w 33"/>
                <a:gd name="T5" fmla="*/ 0 h 57"/>
                <a:gd name="T6" fmla="*/ 33 w 33"/>
                <a:gd name="T7" fmla="*/ 0 h 57"/>
                <a:gd name="T8" fmla="*/ 33 w 33"/>
                <a:gd name="T9" fmla="*/ 6 h 57"/>
                <a:gd name="T10" fmla="*/ 28 w 33"/>
                <a:gd name="T11" fmla="*/ 17 h 57"/>
                <a:gd name="T12" fmla="*/ 11 w 33"/>
                <a:gd name="T13" fmla="*/ 40 h 57"/>
                <a:gd name="T14" fmla="*/ 0 w 33"/>
                <a:gd name="T15" fmla="*/ 51 h 57"/>
                <a:gd name="T16" fmla="*/ 5 w 33"/>
                <a:gd name="T17" fmla="*/ 57 h 57"/>
                <a:gd name="T18" fmla="*/ 5 w 33"/>
                <a:gd name="T19" fmla="*/ 57 h 57"/>
                <a:gd name="T20" fmla="*/ 11 w 33"/>
                <a:gd name="T21" fmla="*/ 51 h 57"/>
                <a:gd name="T22" fmla="*/ 16 w 33"/>
                <a:gd name="T23" fmla="*/ 46 h 57"/>
                <a:gd name="T24" fmla="*/ 22 w 33"/>
                <a:gd name="T25" fmla="*/ 40 h 57"/>
                <a:gd name="T26" fmla="*/ 22 w 33"/>
                <a:gd name="T27" fmla="*/ 29 h 57"/>
                <a:gd name="T28" fmla="*/ 22 w 33"/>
                <a:gd name="T29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7">
                  <a:moveTo>
                    <a:pt x="22" y="29"/>
                  </a:moveTo>
                  <a:lnTo>
                    <a:pt x="22" y="12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3" y="6"/>
                  </a:lnTo>
                  <a:lnTo>
                    <a:pt x="28" y="17"/>
                  </a:lnTo>
                  <a:lnTo>
                    <a:pt x="11" y="40"/>
                  </a:lnTo>
                  <a:lnTo>
                    <a:pt x="0" y="51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11" y="51"/>
                  </a:lnTo>
                  <a:lnTo>
                    <a:pt x="16" y="46"/>
                  </a:lnTo>
                  <a:lnTo>
                    <a:pt x="22" y="40"/>
                  </a:lnTo>
                  <a:lnTo>
                    <a:pt x="22" y="29"/>
                  </a:lnTo>
                  <a:lnTo>
                    <a:pt x="22" y="29"/>
                  </a:lnTo>
                  <a:close/>
                </a:path>
              </a:pathLst>
            </a:custGeom>
            <a:solidFill>
              <a:srgbClr val="67A979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21" name="Grupo 47"/>
          <p:cNvGrpSpPr/>
          <p:nvPr/>
        </p:nvGrpSpPr>
        <p:grpSpPr>
          <a:xfrm>
            <a:off x="2051720" y="4524382"/>
            <a:ext cx="155755" cy="372276"/>
            <a:chOff x="3024188" y="3265488"/>
            <a:chExt cx="87950" cy="209550"/>
          </a:xfrm>
        </p:grpSpPr>
        <p:grpSp>
          <p:nvGrpSpPr>
            <p:cNvPr id="22" name="Grupo 44"/>
            <p:cNvGrpSpPr/>
            <p:nvPr/>
          </p:nvGrpSpPr>
          <p:grpSpPr>
            <a:xfrm>
              <a:off x="3024188" y="3265488"/>
              <a:ext cx="80963" cy="209550"/>
              <a:chOff x="3024188" y="3265488"/>
              <a:chExt cx="80963" cy="209550"/>
            </a:xfrm>
          </p:grpSpPr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3087688" y="3375025"/>
                <a:ext cx="17463" cy="100013"/>
              </a:xfrm>
              <a:custGeom>
                <a:avLst/>
                <a:gdLst>
                  <a:gd name="T0" fmla="*/ 5 w 11"/>
                  <a:gd name="T1" fmla="*/ 0 h 63"/>
                  <a:gd name="T2" fmla="*/ 5 w 11"/>
                  <a:gd name="T3" fmla="*/ 17 h 63"/>
                  <a:gd name="T4" fmla="*/ 0 w 11"/>
                  <a:gd name="T5" fmla="*/ 34 h 63"/>
                  <a:gd name="T6" fmla="*/ 0 w 11"/>
                  <a:gd name="T7" fmla="*/ 51 h 63"/>
                  <a:gd name="T8" fmla="*/ 5 w 11"/>
                  <a:gd name="T9" fmla="*/ 63 h 63"/>
                  <a:gd name="T10" fmla="*/ 5 w 11"/>
                  <a:gd name="T11" fmla="*/ 63 h 63"/>
                  <a:gd name="T12" fmla="*/ 5 w 11"/>
                  <a:gd name="T13" fmla="*/ 63 h 63"/>
                  <a:gd name="T14" fmla="*/ 5 w 11"/>
                  <a:gd name="T15" fmla="*/ 51 h 63"/>
                  <a:gd name="T16" fmla="*/ 5 w 11"/>
                  <a:gd name="T17" fmla="*/ 34 h 63"/>
                  <a:gd name="T18" fmla="*/ 11 w 11"/>
                  <a:gd name="T19" fmla="*/ 11 h 63"/>
                  <a:gd name="T20" fmla="*/ 11 w 11"/>
                  <a:gd name="T21" fmla="*/ 6 h 63"/>
                  <a:gd name="T22" fmla="*/ 11 w 11"/>
                  <a:gd name="T23" fmla="*/ 0 h 63"/>
                  <a:gd name="T24" fmla="*/ 11 w 11"/>
                  <a:gd name="T25" fmla="*/ 0 h 63"/>
                  <a:gd name="T26" fmla="*/ 5 w 11"/>
                  <a:gd name="T27" fmla="*/ 0 h 63"/>
                  <a:gd name="T28" fmla="*/ 5 w 11"/>
                  <a:gd name="T2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63">
                    <a:moveTo>
                      <a:pt x="5" y="0"/>
                    </a:moveTo>
                    <a:lnTo>
                      <a:pt x="5" y="17"/>
                    </a:lnTo>
                    <a:lnTo>
                      <a:pt x="0" y="34"/>
                    </a:lnTo>
                    <a:lnTo>
                      <a:pt x="0" y="51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5" y="51"/>
                    </a:lnTo>
                    <a:lnTo>
                      <a:pt x="5" y="34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9525">
                <a:solidFill>
                  <a:srgbClr val="AEAFB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3024188" y="3265488"/>
                <a:ext cx="80963" cy="109538"/>
              </a:xfrm>
              <a:custGeom>
                <a:avLst/>
                <a:gdLst>
                  <a:gd name="T0" fmla="*/ 51 w 51"/>
                  <a:gd name="T1" fmla="*/ 69 h 69"/>
                  <a:gd name="T2" fmla="*/ 51 w 51"/>
                  <a:gd name="T3" fmla="*/ 46 h 69"/>
                  <a:gd name="T4" fmla="*/ 51 w 51"/>
                  <a:gd name="T5" fmla="*/ 29 h 69"/>
                  <a:gd name="T6" fmla="*/ 51 w 51"/>
                  <a:gd name="T7" fmla="*/ 18 h 69"/>
                  <a:gd name="T8" fmla="*/ 45 w 51"/>
                  <a:gd name="T9" fmla="*/ 12 h 69"/>
                  <a:gd name="T10" fmla="*/ 34 w 51"/>
                  <a:gd name="T11" fmla="*/ 0 h 69"/>
                  <a:gd name="T12" fmla="*/ 17 w 51"/>
                  <a:gd name="T13" fmla="*/ 6 h 69"/>
                  <a:gd name="T14" fmla="*/ 6 w 51"/>
                  <a:gd name="T15" fmla="*/ 18 h 69"/>
                  <a:gd name="T16" fmla="*/ 0 w 51"/>
                  <a:gd name="T17" fmla="*/ 29 h 69"/>
                  <a:gd name="T18" fmla="*/ 6 w 51"/>
                  <a:gd name="T19" fmla="*/ 35 h 69"/>
                  <a:gd name="T20" fmla="*/ 6 w 51"/>
                  <a:gd name="T21" fmla="*/ 29 h 69"/>
                  <a:gd name="T22" fmla="*/ 17 w 51"/>
                  <a:gd name="T23" fmla="*/ 18 h 69"/>
                  <a:gd name="T24" fmla="*/ 28 w 51"/>
                  <a:gd name="T2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69">
                    <a:moveTo>
                      <a:pt x="51" y="69"/>
                    </a:moveTo>
                    <a:lnTo>
                      <a:pt x="51" y="46"/>
                    </a:lnTo>
                    <a:lnTo>
                      <a:pt x="51" y="29"/>
                    </a:lnTo>
                    <a:lnTo>
                      <a:pt x="51" y="18"/>
                    </a:lnTo>
                    <a:lnTo>
                      <a:pt x="45" y="12"/>
                    </a:lnTo>
                    <a:lnTo>
                      <a:pt x="34" y="0"/>
                    </a:lnTo>
                    <a:lnTo>
                      <a:pt x="17" y="6"/>
                    </a:lnTo>
                    <a:lnTo>
                      <a:pt x="6" y="18"/>
                    </a:lnTo>
                    <a:lnTo>
                      <a:pt x="0" y="29"/>
                    </a:lnTo>
                    <a:lnTo>
                      <a:pt x="6" y="35"/>
                    </a:lnTo>
                    <a:lnTo>
                      <a:pt x="6" y="29"/>
                    </a:lnTo>
                    <a:lnTo>
                      <a:pt x="17" y="18"/>
                    </a:lnTo>
                    <a:lnTo>
                      <a:pt x="28" y="0"/>
                    </a:lnTo>
                  </a:path>
                </a:pathLst>
              </a:custGeom>
              <a:noFill/>
              <a:ln w="9525">
                <a:solidFill>
                  <a:srgbClr val="2170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0" name="Line 12"/>
              <p:cNvSpPr>
                <a:spLocks noChangeShapeType="1"/>
              </p:cNvSpPr>
              <p:nvPr/>
            </p:nvSpPr>
            <p:spPr bwMode="auto">
              <a:xfrm flipV="1">
                <a:off x="3033713" y="3275013"/>
                <a:ext cx="26988" cy="26988"/>
              </a:xfrm>
              <a:prstGeom prst="line">
                <a:avLst/>
              </a:prstGeom>
              <a:noFill/>
              <a:ln w="9525">
                <a:solidFill>
                  <a:srgbClr val="2170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47" name="Elipse 46"/>
            <p:cNvSpPr/>
            <p:nvPr/>
          </p:nvSpPr>
          <p:spPr>
            <a:xfrm>
              <a:off x="3066419" y="335629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</p:grpSp>
      <p:cxnSp>
        <p:nvCxnSpPr>
          <p:cNvPr id="53" name="Conector recto 52"/>
          <p:cNvCxnSpPr/>
          <p:nvPr/>
        </p:nvCxnSpPr>
        <p:spPr>
          <a:xfrm flipV="1">
            <a:off x="360000" y="4648423"/>
            <a:ext cx="8485420" cy="6594"/>
          </a:xfrm>
          <a:prstGeom prst="line">
            <a:avLst/>
          </a:prstGeom>
          <a:ln w="38100" cmpd="sng">
            <a:solidFill>
              <a:srgbClr val="5A636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upo 5"/>
          <p:cNvGrpSpPr/>
          <p:nvPr/>
        </p:nvGrpSpPr>
        <p:grpSpPr>
          <a:xfrm>
            <a:off x="5040168" y="2266072"/>
            <a:ext cx="1044000" cy="1992900"/>
            <a:chOff x="2555775" y="2276872"/>
            <a:chExt cx="1044000" cy="1992900"/>
          </a:xfrm>
        </p:grpSpPr>
        <p:sp>
          <p:nvSpPr>
            <p:cNvPr id="56" name="Rectángulo 55"/>
            <p:cNvSpPr/>
            <p:nvPr/>
          </p:nvSpPr>
          <p:spPr>
            <a:xfrm>
              <a:off x="2555775" y="2280437"/>
              <a:ext cx="1021889" cy="510945"/>
            </a:xfrm>
            <a:prstGeom prst="rect">
              <a:avLst/>
            </a:prstGeom>
            <a:solidFill>
              <a:srgbClr val="257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1200" b="1" dirty="0" smtClean="0"/>
                <a:t>0,5 l/ha</a:t>
              </a:r>
            </a:p>
            <a:p>
              <a:pPr algn="ctr">
                <a:spcAft>
                  <a:spcPts val="400"/>
                </a:spcAft>
                <a:buSzPct val="100000"/>
              </a:pPr>
              <a:r>
                <a:rPr lang="es-ES" sz="1000" dirty="0" smtClean="0"/>
                <a:t>CONVISO</a:t>
              </a:r>
              <a:r>
                <a:rPr lang="es-ES" sz="10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s-ES" sz="1000" dirty="0" smtClean="0"/>
                <a:t> ONE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2555775" y="2276872"/>
              <a:ext cx="1021889" cy="1490256"/>
            </a:xfrm>
            <a:prstGeom prst="rect">
              <a:avLst/>
            </a:prstGeom>
            <a:noFill/>
            <a:ln w="28575">
              <a:solidFill>
                <a:srgbClr val="2570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endParaRPr lang="es-ES" sz="80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24" name="Grupo 63"/>
            <p:cNvGrpSpPr/>
            <p:nvPr/>
          </p:nvGrpSpPr>
          <p:grpSpPr>
            <a:xfrm>
              <a:off x="2593325" y="3202975"/>
              <a:ext cx="298051" cy="298051"/>
              <a:chOff x="2000094" y="1598508"/>
              <a:chExt cx="226453" cy="231844"/>
            </a:xfrm>
          </p:grpSpPr>
          <p:sp>
            <p:nvSpPr>
              <p:cNvPr id="61" name="Freeform 6"/>
              <p:cNvSpPr>
                <a:spLocks/>
              </p:cNvSpPr>
              <p:nvPr/>
            </p:nvSpPr>
            <p:spPr bwMode="auto">
              <a:xfrm>
                <a:off x="2000094" y="1640813"/>
                <a:ext cx="226453" cy="42305"/>
              </a:xfrm>
              <a:custGeom>
                <a:avLst/>
                <a:gdLst>
                  <a:gd name="T0" fmla="*/ 51 w 91"/>
                  <a:gd name="T1" fmla="*/ 12 h 17"/>
                  <a:gd name="T2" fmla="*/ 29 w 91"/>
                  <a:gd name="T3" fmla="*/ 6 h 17"/>
                  <a:gd name="T4" fmla="*/ 6 w 91"/>
                  <a:gd name="T5" fmla="*/ 6 h 17"/>
                  <a:gd name="T6" fmla="*/ 0 w 91"/>
                  <a:gd name="T7" fmla="*/ 12 h 17"/>
                  <a:gd name="T8" fmla="*/ 6 w 91"/>
                  <a:gd name="T9" fmla="*/ 17 h 17"/>
                  <a:gd name="T10" fmla="*/ 12 w 91"/>
                  <a:gd name="T11" fmla="*/ 17 h 17"/>
                  <a:gd name="T12" fmla="*/ 29 w 91"/>
                  <a:gd name="T13" fmla="*/ 17 h 17"/>
                  <a:gd name="T14" fmla="*/ 51 w 91"/>
                  <a:gd name="T15" fmla="*/ 12 h 17"/>
                  <a:gd name="T16" fmla="*/ 62 w 91"/>
                  <a:gd name="T17" fmla="*/ 6 h 17"/>
                  <a:gd name="T18" fmla="*/ 74 w 91"/>
                  <a:gd name="T19" fmla="*/ 0 h 17"/>
                  <a:gd name="T20" fmla="*/ 74 w 91"/>
                  <a:gd name="T21" fmla="*/ 0 h 17"/>
                  <a:gd name="T22" fmla="*/ 91 w 91"/>
                  <a:gd name="T23" fmla="*/ 6 h 17"/>
                  <a:gd name="T24" fmla="*/ 91 w 91"/>
                  <a:gd name="T25" fmla="*/ 6 h 17"/>
                  <a:gd name="T26" fmla="*/ 91 w 91"/>
                  <a:gd name="T27" fmla="*/ 12 h 17"/>
                  <a:gd name="T28" fmla="*/ 79 w 91"/>
                  <a:gd name="T29" fmla="*/ 17 h 17"/>
                  <a:gd name="T30" fmla="*/ 51 w 91"/>
                  <a:gd name="T31" fmla="*/ 12 h 17"/>
                  <a:gd name="T32" fmla="*/ 51 w 91"/>
                  <a:gd name="T3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17">
                    <a:moveTo>
                      <a:pt x="51" y="12"/>
                    </a:moveTo>
                    <a:lnTo>
                      <a:pt x="29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29" y="17"/>
                    </a:lnTo>
                    <a:lnTo>
                      <a:pt x="51" y="12"/>
                    </a:lnTo>
                    <a:lnTo>
                      <a:pt x="62" y="6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91" y="6"/>
                    </a:lnTo>
                    <a:lnTo>
                      <a:pt x="91" y="6"/>
                    </a:lnTo>
                    <a:lnTo>
                      <a:pt x="91" y="12"/>
                    </a:lnTo>
                    <a:lnTo>
                      <a:pt x="79" y="17"/>
                    </a:lnTo>
                    <a:lnTo>
                      <a:pt x="51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BD700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2" name="Freeform 7"/>
              <p:cNvSpPr>
                <a:spLocks/>
              </p:cNvSpPr>
              <p:nvPr/>
            </p:nvSpPr>
            <p:spPr bwMode="auto">
              <a:xfrm>
                <a:off x="2124519" y="1650352"/>
                <a:ext cx="29862" cy="180000"/>
              </a:xfrm>
              <a:custGeom>
                <a:avLst/>
                <a:gdLst>
                  <a:gd name="T0" fmla="*/ 6 w 12"/>
                  <a:gd name="T1" fmla="*/ 0 h 108"/>
                  <a:gd name="T2" fmla="*/ 0 w 12"/>
                  <a:gd name="T3" fmla="*/ 22 h 108"/>
                  <a:gd name="T4" fmla="*/ 6 w 12"/>
                  <a:gd name="T5" fmla="*/ 45 h 108"/>
                  <a:gd name="T6" fmla="*/ 12 w 12"/>
                  <a:gd name="T7" fmla="*/ 74 h 108"/>
                  <a:gd name="T8" fmla="*/ 12 w 12"/>
                  <a:gd name="T9" fmla="*/ 91 h 108"/>
                  <a:gd name="T10" fmla="*/ 12 w 12"/>
                  <a:gd name="T11" fmla="*/ 102 h 108"/>
                  <a:gd name="T12" fmla="*/ 12 w 12"/>
                  <a:gd name="T13" fmla="*/ 108 h 108"/>
                  <a:gd name="T14" fmla="*/ 12 w 12"/>
                  <a:gd name="T1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8">
                    <a:moveTo>
                      <a:pt x="6" y="0"/>
                    </a:moveTo>
                    <a:lnTo>
                      <a:pt x="0" y="22"/>
                    </a:lnTo>
                    <a:lnTo>
                      <a:pt x="6" y="45"/>
                    </a:lnTo>
                    <a:lnTo>
                      <a:pt x="12" y="74"/>
                    </a:lnTo>
                    <a:lnTo>
                      <a:pt x="12" y="91"/>
                    </a:lnTo>
                    <a:lnTo>
                      <a:pt x="12" y="102"/>
                    </a:lnTo>
                    <a:lnTo>
                      <a:pt x="12" y="108"/>
                    </a:lnTo>
                    <a:lnTo>
                      <a:pt x="12" y="108"/>
                    </a:lnTo>
                  </a:path>
                </a:pathLst>
              </a:custGeom>
              <a:noFill/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3" name="Freeform 8"/>
              <p:cNvSpPr>
                <a:spLocks/>
              </p:cNvSpPr>
              <p:nvPr/>
            </p:nvSpPr>
            <p:spPr bwMode="auto">
              <a:xfrm>
                <a:off x="2072260" y="1598508"/>
                <a:ext cx="82121" cy="141844"/>
              </a:xfrm>
              <a:custGeom>
                <a:avLst/>
                <a:gdLst>
                  <a:gd name="T0" fmla="*/ 22 w 33"/>
                  <a:gd name="T1" fmla="*/ 29 h 57"/>
                  <a:gd name="T2" fmla="*/ 22 w 33"/>
                  <a:gd name="T3" fmla="*/ 12 h 57"/>
                  <a:gd name="T4" fmla="*/ 28 w 33"/>
                  <a:gd name="T5" fmla="*/ 0 h 57"/>
                  <a:gd name="T6" fmla="*/ 33 w 33"/>
                  <a:gd name="T7" fmla="*/ 0 h 57"/>
                  <a:gd name="T8" fmla="*/ 33 w 33"/>
                  <a:gd name="T9" fmla="*/ 6 h 57"/>
                  <a:gd name="T10" fmla="*/ 28 w 33"/>
                  <a:gd name="T11" fmla="*/ 17 h 57"/>
                  <a:gd name="T12" fmla="*/ 11 w 33"/>
                  <a:gd name="T13" fmla="*/ 40 h 57"/>
                  <a:gd name="T14" fmla="*/ 0 w 33"/>
                  <a:gd name="T15" fmla="*/ 51 h 57"/>
                  <a:gd name="T16" fmla="*/ 5 w 33"/>
                  <a:gd name="T17" fmla="*/ 57 h 57"/>
                  <a:gd name="T18" fmla="*/ 5 w 33"/>
                  <a:gd name="T19" fmla="*/ 57 h 57"/>
                  <a:gd name="T20" fmla="*/ 11 w 33"/>
                  <a:gd name="T21" fmla="*/ 51 h 57"/>
                  <a:gd name="T22" fmla="*/ 16 w 33"/>
                  <a:gd name="T23" fmla="*/ 46 h 57"/>
                  <a:gd name="T24" fmla="*/ 22 w 33"/>
                  <a:gd name="T25" fmla="*/ 40 h 57"/>
                  <a:gd name="T26" fmla="*/ 22 w 33"/>
                  <a:gd name="T27" fmla="*/ 29 h 57"/>
                  <a:gd name="T28" fmla="*/ 22 w 33"/>
                  <a:gd name="T29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57">
                    <a:moveTo>
                      <a:pt x="22" y="29"/>
                    </a:moveTo>
                    <a:lnTo>
                      <a:pt x="22" y="12"/>
                    </a:lnTo>
                    <a:lnTo>
                      <a:pt x="28" y="0"/>
                    </a:lnTo>
                    <a:lnTo>
                      <a:pt x="33" y="0"/>
                    </a:lnTo>
                    <a:lnTo>
                      <a:pt x="33" y="6"/>
                    </a:lnTo>
                    <a:lnTo>
                      <a:pt x="28" y="17"/>
                    </a:lnTo>
                    <a:lnTo>
                      <a:pt x="11" y="40"/>
                    </a:lnTo>
                    <a:lnTo>
                      <a:pt x="0" y="51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11" y="51"/>
                    </a:lnTo>
                    <a:lnTo>
                      <a:pt x="16" y="46"/>
                    </a:lnTo>
                    <a:lnTo>
                      <a:pt x="22" y="40"/>
                    </a:lnTo>
                    <a:lnTo>
                      <a:pt x="22" y="29"/>
                    </a:lnTo>
                    <a:lnTo>
                      <a:pt x="22" y="29"/>
                    </a:lnTo>
                    <a:close/>
                  </a:path>
                </a:pathLst>
              </a:custGeom>
              <a:solidFill>
                <a:srgbClr val="67A979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65" name="Rectángulo 64"/>
            <p:cNvSpPr/>
            <p:nvPr/>
          </p:nvSpPr>
          <p:spPr>
            <a:xfrm>
              <a:off x="2555775" y="2783081"/>
              <a:ext cx="104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ct val="100000"/>
              </a:pPr>
              <a:r>
                <a:rPr lang="es-ES" sz="1000" dirty="0"/>
                <a:t>Máx.2 </a:t>
              </a:r>
              <a:r>
                <a:rPr lang="es-ES" sz="1000" dirty="0" smtClean="0"/>
                <a:t>hojas</a:t>
              </a:r>
            </a:p>
            <a:p>
              <a:pPr algn="r">
                <a:buSzPct val="100000"/>
              </a:pPr>
              <a:r>
                <a:rPr lang="es-ES" sz="1000" dirty="0" smtClean="0"/>
                <a:t> </a:t>
              </a:r>
              <a:r>
                <a:rPr lang="es-ES" sz="1000" dirty="0"/>
                <a:t>verdaderas</a:t>
              </a:r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2647712" y="3323314"/>
              <a:ext cx="9410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ct val="100000"/>
              </a:pPr>
              <a:r>
                <a:rPr lang="es-ES" sz="1000" dirty="0"/>
                <a:t>o mejor</a:t>
              </a:r>
            </a:p>
            <a:p>
              <a:pPr algn="r">
                <a:buSzPct val="100000"/>
              </a:pPr>
              <a:r>
                <a:rPr lang="es-ES" sz="1000" dirty="0"/>
                <a:t>cotiledones</a:t>
              </a:r>
            </a:p>
          </p:txBody>
        </p:sp>
        <p:sp>
          <p:nvSpPr>
            <p:cNvPr id="71" name="Forma libre 70"/>
            <p:cNvSpPr/>
            <p:nvPr/>
          </p:nvSpPr>
          <p:spPr>
            <a:xfrm>
              <a:off x="2654123" y="3410003"/>
              <a:ext cx="126065" cy="218954"/>
            </a:xfrm>
            <a:custGeom>
              <a:avLst/>
              <a:gdLst>
                <a:gd name="connsiteX0" fmla="*/ 0 w 106587"/>
                <a:gd name="connsiteY0" fmla="*/ 0 h 185124"/>
                <a:gd name="connsiteX1" fmla="*/ 0 w 106587"/>
                <a:gd name="connsiteY1" fmla="*/ 185124 h 185124"/>
                <a:gd name="connsiteX2" fmla="*/ 106587 w 106587"/>
                <a:gd name="connsiteY2" fmla="*/ 185124 h 18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587" h="185124">
                  <a:moveTo>
                    <a:pt x="0" y="0"/>
                  </a:moveTo>
                  <a:lnTo>
                    <a:pt x="0" y="185124"/>
                  </a:lnTo>
                  <a:lnTo>
                    <a:pt x="106587" y="185124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Forma libre 71"/>
            <p:cNvSpPr/>
            <p:nvPr/>
          </p:nvSpPr>
          <p:spPr>
            <a:xfrm>
              <a:off x="2932791" y="3171145"/>
              <a:ext cx="199049" cy="119429"/>
            </a:xfrm>
            <a:custGeom>
              <a:avLst/>
              <a:gdLst>
                <a:gd name="connsiteX0" fmla="*/ 0 w 168295"/>
                <a:gd name="connsiteY0" fmla="*/ 100976 h 100976"/>
                <a:gd name="connsiteX1" fmla="*/ 168295 w 168295"/>
                <a:gd name="connsiteY1" fmla="*/ 100976 h 100976"/>
                <a:gd name="connsiteX2" fmla="*/ 168295 w 168295"/>
                <a:gd name="connsiteY2" fmla="*/ 0 h 10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295" h="100976">
                  <a:moveTo>
                    <a:pt x="0" y="100976"/>
                  </a:moveTo>
                  <a:lnTo>
                    <a:pt x="168295" y="100976"/>
                  </a:lnTo>
                  <a:lnTo>
                    <a:pt x="168295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Conector recto de flecha 73"/>
            <p:cNvCxnSpPr/>
            <p:nvPr/>
          </p:nvCxnSpPr>
          <p:spPr>
            <a:xfrm>
              <a:off x="2555775" y="3760139"/>
              <a:ext cx="11175" cy="509633"/>
            </a:xfrm>
            <a:prstGeom prst="straightConnector1">
              <a:avLst/>
            </a:prstGeom>
            <a:ln w="28575" cmpd="sng">
              <a:solidFill>
                <a:srgbClr val="25704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ángulo 90"/>
          <p:cNvSpPr/>
          <p:nvPr/>
        </p:nvSpPr>
        <p:spPr>
          <a:xfrm>
            <a:off x="358772" y="1268760"/>
            <a:ext cx="8460000" cy="360040"/>
          </a:xfrm>
          <a:prstGeom prst="rect">
            <a:avLst/>
          </a:prstGeom>
          <a:solidFill>
            <a:srgbClr val="267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n-US" sz="1600" dirty="0"/>
              <a:t>CONVISO</a:t>
            </a:r>
            <a:r>
              <a:rPr lang="en-US" sz="1600" baseline="30000" dirty="0"/>
              <a:t>® </a:t>
            </a:r>
            <a:r>
              <a:rPr lang="en-US" sz="1600" dirty="0" smtClean="0"/>
              <a:t>ONE, </a:t>
            </a:r>
            <a:r>
              <a:rPr lang="en-US" sz="1600" dirty="0" err="1" smtClean="0"/>
              <a:t>refuerzo</a:t>
            </a:r>
            <a:r>
              <a:rPr lang="en-US" sz="1600" dirty="0" smtClean="0"/>
              <a:t> </a:t>
            </a:r>
            <a:r>
              <a:rPr lang="en-US" sz="1600" dirty="0" err="1" smtClean="0"/>
              <a:t>Ciennudos</a:t>
            </a:r>
            <a:r>
              <a:rPr lang="en-US" sz="1600" dirty="0" smtClean="0"/>
              <a:t> </a:t>
            </a:r>
            <a:r>
              <a:rPr lang="en-US" sz="1600" dirty="0" smtClean="0"/>
              <a:t>y </a:t>
            </a:r>
            <a:r>
              <a:rPr lang="en-US" sz="1600" dirty="0" err="1" smtClean="0"/>
              <a:t>Chenopodium</a:t>
            </a:r>
            <a:r>
              <a:rPr lang="en-US" sz="1600" dirty="0" smtClean="0"/>
              <a:t> (</a:t>
            </a:r>
            <a:r>
              <a:rPr lang="en-US" sz="1600" dirty="0" smtClean="0"/>
              <a:t>veronica y </a:t>
            </a:r>
            <a:r>
              <a:rPr lang="en-US" sz="1600" dirty="0" err="1" smtClean="0"/>
              <a:t>amapola</a:t>
            </a:r>
            <a:r>
              <a:rPr lang="en-US" sz="1600" dirty="0" smtClean="0"/>
              <a:t>)</a:t>
            </a:r>
            <a:endParaRPr lang="es-ES" sz="1600" dirty="0" err="1" smtClean="0"/>
          </a:p>
        </p:txBody>
      </p:sp>
      <p:grpSp>
        <p:nvGrpSpPr>
          <p:cNvPr id="31" name="Grupo 74"/>
          <p:cNvGrpSpPr/>
          <p:nvPr/>
        </p:nvGrpSpPr>
        <p:grpSpPr>
          <a:xfrm>
            <a:off x="6765669" y="2259293"/>
            <a:ext cx="1044321" cy="1972116"/>
            <a:chOff x="2555454" y="2276872"/>
            <a:chExt cx="1044321" cy="1972116"/>
          </a:xfrm>
        </p:grpSpPr>
        <p:sp>
          <p:nvSpPr>
            <p:cNvPr id="90" name="Rectángulo 89"/>
            <p:cNvSpPr/>
            <p:nvPr/>
          </p:nvSpPr>
          <p:spPr>
            <a:xfrm>
              <a:off x="2555775" y="2280437"/>
              <a:ext cx="1021889" cy="510945"/>
            </a:xfrm>
            <a:prstGeom prst="rect">
              <a:avLst/>
            </a:prstGeom>
            <a:solidFill>
              <a:srgbClr val="257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1200" b="1" dirty="0" smtClean="0"/>
                <a:t>0,5 l/ha</a:t>
              </a:r>
            </a:p>
            <a:p>
              <a:pPr algn="ctr">
                <a:spcAft>
                  <a:spcPts val="400"/>
                </a:spcAft>
                <a:buSzPct val="100000"/>
              </a:pPr>
              <a:r>
                <a:rPr lang="es-ES" sz="1000" dirty="0" smtClean="0"/>
                <a:t>CONVISO</a:t>
              </a:r>
              <a:r>
                <a:rPr lang="es-ES" sz="10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s-ES" sz="1000" dirty="0" smtClean="0"/>
                <a:t> ONE</a:t>
              </a:r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2555775" y="2276872"/>
              <a:ext cx="1021889" cy="1490256"/>
            </a:xfrm>
            <a:prstGeom prst="rect">
              <a:avLst/>
            </a:prstGeom>
            <a:noFill/>
            <a:ln w="28575">
              <a:solidFill>
                <a:srgbClr val="2570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endParaRPr lang="es-ES" sz="80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39" name="Grupo 94"/>
            <p:cNvGrpSpPr/>
            <p:nvPr/>
          </p:nvGrpSpPr>
          <p:grpSpPr>
            <a:xfrm>
              <a:off x="2593325" y="3202975"/>
              <a:ext cx="298051" cy="298051"/>
              <a:chOff x="2000094" y="1598508"/>
              <a:chExt cx="226453" cy="231844"/>
            </a:xfrm>
          </p:grpSpPr>
          <p:sp>
            <p:nvSpPr>
              <p:cNvPr id="101" name="Freeform 6"/>
              <p:cNvSpPr>
                <a:spLocks/>
              </p:cNvSpPr>
              <p:nvPr/>
            </p:nvSpPr>
            <p:spPr bwMode="auto">
              <a:xfrm>
                <a:off x="2000094" y="1640813"/>
                <a:ext cx="226453" cy="42305"/>
              </a:xfrm>
              <a:custGeom>
                <a:avLst/>
                <a:gdLst>
                  <a:gd name="T0" fmla="*/ 51 w 91"/>
                  <a:gd name="T1" fmla="*/ 12 h 17"/>
                  <a:gd name="T2" fmla="*/ 29 w 91"/>
                  <a:gd name="T3" fmla="*/ 6 h 17"/>
                  <a:gd name="T4" fmla="*/ 6 w 91"/>
                  <a:gd name="T5" fmla="*/ 6 h 17"/>
                  <a:gd name="T6" fmla="*/ 0 w 91"/>
                  <a:gd name="T7" fmla="*/ 12 h 17"/>
                  <a:gd name="T8" fmla="*/ 6 w 91"/>
                  <a:gd name="T9" fmla="*/ 17 h 17"/>
                  <a:gd name="T10" fmla="*/ 12 w 91"/>
                  <a:gd name="T11" fmla="*/ 17 h 17"/>
                  <a:gd name="T12" fmla="*/ 29 w 91"/>
                  <a:gd name="T13" fmla="*/ 17 h 17"/>
                  <a:gd name="T14" fmla="*/ 51 w 91"/>
                  <a:gd name="T15" fmla="*/ 12 h 17"/>
                  <a:gd name="T16" fmla="*/ 62 w 91"/>
                  <a:gd name="T17" fmla="*/ 6 h 17"/>
                  <a:gd name="T18" fmla="*/ 74 w 91"/>
                  <a:gd name="T19" fmla="*/ 0 h 17"/>
                  <a:gd name="T20" fmla="*/ 74 w 91"/>
                  <a:gd name="T21" fmla="*/ 0 h 17"/>
                  <a:gd name="T22" fmla="*/ 91 w 91"/>
                  <a:gd name="T23" fmla="*/ 6 h 17"/>
                  <a:gd name="T24" fmla="*/ 91 w 91"/>
                  <a:gd name="T25" fmla="*/ 6 h 17"/>
                  <a:gd name="T26" fmla="*/ 91 w 91"/>
                  <a:gd name="T27" fmla="*/ 12 h 17"/>
                  <a:gd name="T28" fmla="*/ 79 w 91"/>
                  <a:gd name="T29" fmla="*/ 17 h 17"/>
                  <a:gd name="T30" fmla="*/ 51 w 91"/>
                  <a:gd name="T31" fmla="*/ 12 h 17"/>
                  <a:gd name="T32" fmla="*/ 51 w 91"/>
                  <a:gd name="T3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17">
                    <a:moveTo>
                      <a:pt x="51" y="12"/>
                    </a:moveTo>
                    <a:lnTo>
                      <a:pt x="29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29" y="17"/>
                    </a:lnTo>
                    <a:lnTo>
                      <a:pt x="51" y="12"/>
                    </a:lnTo>
                    <a:lnTo>
                      <a:pt x="62" y="6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91" y="6"/>
                    </a:lnTo>
                    <a:lnTo>
                      <a:pt x="91" y="6"/>
                    </a:lnTo>
                    <a:lnTo>
                      <a:pt x="91" y="12"/>
                    </a:lnTo>
                    <a:lnTo>
                      <a:pt x="79" y="17"/>
                    </a:lnTo>
                    <a:lnTo>
                      <a:pt x="51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BD700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2" name="Freeform 7"/>
              <p:cNvSpPr>
                <a:spLocks/>
              </p:cNvSpPr>
              <p:nvPr/>
            </p:nvSpPr>
            <p:spPr bwMode="auto">
              <a:xfrm>
                <a:off x="2124519" y="1650352"/>
                <a:ext cx="29862" cy="180000"/>
              </a:xfrm>
              <a:custGeom>
                <a:avLst/>
                <a:gdLst>
                  <a:gd name="T0" fmla="*/ 6 w 12"/>
                  <a:gd name="T1" fmla="*/ 0 h 108"/>
                  <a:gd name="T2" fmla="*/ 0 w 12"/>
                  <a:gd name="T3" fmla="*/ 22 h 108"/>
                  <a:gd name="T4" fmla="*/ 6 w 12"/>
                  <a:gd name="T5" fmla="*/ 45 h 108"/>
                  <a:gd name="T6" fmla="*/ 12 w 12"/>
                  <a:gd name="T7" fmla="*/ 74 h 108"/>
                  <a:gd name="T8" fmla="*/ 12 w 12"/>
                  <a:gd name="T9" fmla="*/ 91 h 108"/>
                  <a:gd name="T10" fmla="*/ 12 w 12"/>
                  <a:gd name="T11" fmla="*/ 102 h 108"/>
                  <a:gd name="T12" fmla="*/ 12 w 12"/>
                  <a:gd name="T13" fmla="*/ 108 h 108"/>
                  <a:gd name="T14" fmla="*/ 12 w 12"/>
                  <a:gd name="T1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8">
                    <a:moveTo>
                      <a:pt x="6" y="0"/>
                    </a:moveTo>
                    <a:lnTo>
                      <a:pt x="0" y="22"/>
                    </a:lnTo>
                    <a:lnTo>
                      <a:pt x="6" y="45"/>
                    </a:lnTo>
                    <a:lnTo>
                      <a:pt x="12" y="74"/>
                    </a:lnTo>
                    <a:lnTo>
                      <a:pt x="12" y="91"/>
                    </a:lnTo>
                    <a:lnTo>
                      <a:pt x="12" y="102"/>
                    </a:lnTo>
                    <a:lnTo>
                      <a:pt x="12" y="108"/>
                    </a:lnTo>
                    <a:lnTo>
                      <a:pt x="12" y="108"/>
                    </a:lnTo>
                  </a:path>
                </a:pathLst>
              </a:custGeom>
              <a:noFill/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3" name="Freeform 8"/>
              <p:cNvSpPr>
                <a:spLocks/>
              </p:cNvSpPr>
              <p:nvPr/>
            </p:nvSpPr>
            <p:spPr bwMode="auto">
              <a:xfrm>
                <a:off x="2072260" y="1598508"/>
                <a:ext cx="82121" cy="141844"/>
              </a:xfrm>
              <a:custGeom>
                <a:avLst/>
                <a:gdLst>
                  <a:gd name="T0" fmla="*/ 22 w 33"/>
                  <a:gd name="T1" fmla="*/ 29 h 57"/>
                  <a:gd name="T2" fmla="*/ 22 w 33"/>
                  <a:gd name="T3" fmla="*/ 12 h 57"/>
                  <a:gd name="T4" fmla="*/ 28 w 33"/>
                  <a:gd name="T5" fmla="*/ 0 h 57"/>
                  <a:gd name="T6" fmla="*/ 33 w 33"/>
                  <a:gd name="T7" fmla="*/ 0 h 57"/>
                  <a:gd name="T8" fmla="*/ 33 w 33"/>
                  <a:gd name="T9" fmla="*/ 6 h 57"/>
                  <a:gd name="T10" fmla="*/ 28 w 33"/>
                  <a:gd name="T11" fmla="*/ 17 h 57"/>
                  <a:gd name="T12" fmla="*/ 11 w 33"/>
                  <a:gd name="T13" fmla="*/ 40 h 57"/>
                  <a:gd name="T14" fmla="*/ 0 w 33"/>
                  <a:gd name="T15" fmla="*/ 51 h 57"/>
                  <a:gd name="T16" fmla="*/ 5 w 33"/>
                  <a:gd name="T17" fmla="*/ 57 h 57"/>
                  <a:gd name="T18" fmla="*/ 5 w 33"/>
                  <a:gd name="T19" fmla="*/ 57 h 57"/>
                  <a:gd name="T20" fmla="*/ 11 w 33"/>
                  <a:gd name="T21" fmla="*/ 51 h 57"/>
                  <a:gd name="T22" fmla="*/ 16 w 33"/>
                  <a:gd name="T23" fmla="*/ 46 h 57"/>
                  <a:gd name="T24" fmla="*/ 22 w 33"/>
                  <a:gd name="T25" fmla="*/ 40 h 57"/>
                  <a:gd name="T26" fmla="*/ 22 w 33"/>
                  <a:gd name="T27" fmla="*/ 29 h 57"/>
                  <a:gd name="T28" fmla="*/ 22 w 33"/>
                  <a:gd name="T29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57">
                    <a:moveTo>
                      <a:pt x="22" y="29"/>
                    </a:moveTo>
                    <a:lnTo>
                      <a:pt x="22" y="12"/>
                    </a:lnTo>
                    <a:lnTo>
                      <a:pt x="28" y="0"/>
                    </a:lnTo>
                    <a:lnTo>
                      <a:pt x="33" y="0"/>
                    </a:lnTo>
                    <a:lnTo>
                      <a:pt x="33" y="6"/>
                    </a:lnTo>
                    <a:lnTo>
                      <a:pt x="28" y="17"/>
                    </a:lnTo>
                    <a:lnTo>
                      <a:pt x="11" y="40"/>
                    </a:lnTo>
                    <a:lnTo>
                      <a:pt x="0" y="51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11" y="51"/>
                    </a:lnTo>
                    <a:lnTo>
                      <a:pt x="16" y="46"/>
                    </a:lnTo>
                    <a:lnTo>
                      <a:pt x="22" y="40"/>
                    </a:lnTo>
                    <a:lnTo>
                      <a:pt x="22" y="29"/>
                    </a:lnTo>
                    <a:lnTo>
                      <a:pt x="22" y="29"/>
                    </a:lnTo>
                    <a:close/>
                  </a:path>
                </a:pathLst>
              </a:custGeom>
              <a:solidFill>
                <a:srgbClr val="67A979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96" name="Rectángulo 95"/>
            <p:cNvSpPr/>
            <p:nvPr/>
          </p:nvSpPr>
          <p:spPr>
            <a:xfrm>
              <a:off x="2555775" y="2783081"/>
              <a:ext cx="104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ct val="100000"/>
              </a:pPr>
              <a:r>
                <a:rPr lang="es-ES" sz="1000" dirty="0"/>
                <a:t>Máx.2 </a:t>
              </a:r>
              <a:r>
                <a:rPr lang="es-ES" sz="1000" dirty="0" smtClean="0"/>
                <a:t>hojas</a:t>
              </a:r>
            </a:p>
            <a:p>
              <a:pPr algn="r">
                <a:buSzPct val="100000"/>
              </a:pPr>
              <a:r>
                <a:rPr lang="es-ES" sz="1000" dirty="0" smtClean="0"/>
                <a:t> </a:t>
              </a:r>
              <a:r>
                <a:rPr lang="es-ES" sz="1000" dirty="0"/>
                <a:t>verdaderas</a:t>
              </a:r>
            </a:p>
          </p:txBody>
        </p:sp>
        <p:sp>
          <p:nvSpPr>
            <p:cNvPr id="97" name="Rectángulo 96"/>
            <p:cNvSpPr/>
            <p:nvPr/>
          </p:nvSpPr>
          <p:spPr>
            <a:xfrm>
              <a:off x="2647712" y="3323314"/>
              <a:ext cx="9410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ct val="100000"/>
              </a:pPr>
              <a:r>
                <a:rPr lang="es-ES" sz="1000" dirty="0"/>
                <a:t>o mejor</a:t>
              </a:r>
            </a:p>
            <a:p>
              <a:pPr algn="r">
                <a:buSzPct val="100000"/>
              </a:pPr>
              <a:r>
                <a:rPr lang="es-ES" sz="1000" dirty="0"/>
                <a:t>cotiledones</a:t>
              </a:r>
            </a:p>
          </p:txBody>
        </p:sp>
        <p:sp>
          <p:nvSpPr>
            <p:cNvPr id="98" name="Forma libre 97"/>
            <p:cNvSpPr/>
            <p:nvPr/>
          </p:nvSpPr>
          <p:spPr>
            <a:xfrm>
              <a:off x="2654123" y="3410003"/>
              <a:ext cx="126065" cy="218954"/>
            </a:xfrm>
            <a:custGeom>
              <a:avLst/>
              <a:gdLst>
                <a:gd name="connsiteX0" fmla="*/ 0 w 106587"/>
                <a:gd name="connsiteY0" fmla="*/ 0 h 185124"/>
                <a:gd name="connsiteX1" fmla="*/ 0 w 106587"/>
                <a:gd name="connsiteY1" fmla="*/ 185124 h 185124"/>
                <a:gd name="connsiteX2" fmla="*/ 106587 w 106587"/>
                <a:gd name="connsiteY2" fmla="*/ 185124 h 18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587" h="185124">
                  <a:moveTo>
                    <a:pt x="0" y="0"/>
                  </a:moveTo>
                  <a:lnTo>
                    <a:pt x="0" y="185124"/>
                  </a:lnTo>
                  <a:lnTo>
                    <a:pt x="106587" y="185124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9" name="Forma libre 98"/>
            <p:cNvSpPr/>
            <p:nvPr/>
          </p:nvSpPr>
          <p:spPr>
            <a:xfrm>
              <a:off x="2932791" y="3171145"/>
              <a:ext cx="199049" cy="119429"/>
            </a:xfrm>
            <a:custGeom>
              <a:avLst/>
              <a:gdLst>
                <a:gd name="connsiteX0" fmla="*/ 0 w 168295"/>
                <a:gd name="connsiteY0" fmla="*/ 100976 h 100976"/>
                <a:gd name="connsiteX1" fmla="*/ 168295 w 168295"/>
                <a:gd name="connsiteY1" fmla="*/ 100976 h 100976"/>
                <a:gd name="connsiteX2" fmla="*/ 168295 w 168295"/>
                <a:gd name="connsiteY2" fmla="*/ 0 h 10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295" h="100976">
                  <a:moveTo>
                    <a:pt x="0" y="100976"/>
                  </a:moveTo>
                  <a:lnTo>
                    <a:pt x="168295" y="100976"/>
                  </a:lnTo>
                  <a:lnTo>
                    <a:pt x="168295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00" name="Conector recto de flecha 99"/>
            <p:cNvCxnSpPr/>
            <p:nvPr/>
          </p:nvCxnSpPr>
          <p:spPr>
            <a:xfrm>
              <a:off x="2555454" y="3739355"/>
              <a:ext cx="0" cy="509633"/>
            </a:xfrm>
            <a:prstGeom prst="straightConnector1">
              <a:avLst/>
            </a:prstGeom>
            <a:ln w="28575" cmpd="sng">
              <a:solidFill>
                <a:srgbClr val="25704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o 8"/>
          <p:cNvGrpSpPr/>
          <p:nvPr/>
        </p:nvGrpSpPr>
        <p:grpSpPr>
          <a:xfrm>
            <a:off x="7092280" y="4282296"/>
            <a:ext cx="1476920" cy="1296144"/>
            <a:chOff x="7308304" y="3861048"/>
            <a:chExt cx="1476920" cy="1296144"/>
          </a:xfrm>
        </p:grpSpPr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7308304" y="3861048"/>
              <a:ext cx="1476920" cy="372276"/>
            </a:xfrm>
            <a:custGeom>
              <a:avLst/>
              <a:gdLst>
                <a:gd name="T0" fmla="*/ 158 w 288"/>
                <a:gd name="T1" fmla="*/ 132 h 132"/>
                <a:gd name="T2" fmla="*/ 130 w 288"/>
                <a:gd name="T3" fmla="*/ 126 h 132"/>
                <a:gd name="T4" fmla="*/ 107 w 288"/>
                <a:gd name="T5" fmla="*/ 114 h 132"/>
                <a:gd name="T6" fmla="*/ 62 w 288"/>
                <a:gd name="T7" fmla="*/ 92 h 132"/>
                <a:gd name="T8" fmla="*/ 40 w 288"/>
                <a:gd name="T9" fmla="*/ 86 h 132"/>
                <a:gd name="T10" fmla="*/ 17 w 288"/>
                <a:gd name="T11" fmla="*/ 80 h 132"/>
                <a:gd name="T12" fmla="*/ 6 w 288"/>
                <a:gd name="T13" fmla="*/ 80 h 132"/>
                <a:gd name="T14" fmla="*/ 0 w 288"/>
                <a:gd name="T15" fmla="*/ 75 h 132"/>
                <a:gd name="T16" fmla="*/ 6 w 288"/>
                <a:gd name="T17" fmla="*/ 69 h 132"/>
                <a:gd name="T18" fmla="*/ 23 w 288"/>
                <a:gd name="T19" fmla="*/ 57 h 132"/>
                <a:gd name="T20" fmla="*/ 40 w 288"/>
                <a:gd name="T21" fmla="*/ 52 h 132"/>
                <a:gd name="T22" fmla="*/ 62 w 288"/>
                <a:gd name="T23" fmla="*/ 57 h 132"/>
                <a:gd name="T24" fmla="*/ 85 w 288"/>
                <a:gd name="T25" fmla="*/ 69 h 132"/>
                <a:gd name="T26" fmla="*/ 107 w 288"/>
                <a:gd name="T27" fmla="*/ 80 h 132"/>
                <a:gd name="T28" fmla="*/ 130 w 288"/>
                <a:gd name="T29" fmla="*/ 97 h 132"/>
                <a:gd name="T30" fmla="*/ 130 w 288"/>
                <a:gd name="T31" fmla="*/ 97 h 132"/>
                <a:gd name="T32" fmla="*/ 130 w 288"/>
                <a:gd name="T33" fmla="*/ 97 h 132"/>
                <a:gd name="T34" fmla="*/ 119 w 288"/>
                <a:gd name="T35" fmla="*/ 86 h 132"/>
                <a:gd name="T36" fmla="*/ 102 w 288"/>
                <a:gd name="T37" fmla="*/ 75 h 132"/>
                <a:gd name="T38" fmla="*/ 62 w 288"/>
                <a:gd name="T39" fmla="*/ 46 h 132"/>
                <a:gd name="T40" fmla="*/ 40 w 288"/>
                <a:gd name="T41" fmla="*/ 23 h 132"/>
                <a:gd name="T42" fmla="*/ 34 w 288"/>
                <a:gd name="T43" fmla="*/ 12 h 132"/>
                <a:gd name="T44" fmla="*/ 45 w 288"/>
                <a:gd name="T45" fmla="*/ 6 h 132"/>
                <a:gd name="T46" fmla="*/ 62 w 288"/>
                <a:gd name="T47" fmla="*/ 6 h 132"/>
                <a:gd name="T48" fmla="*/ 79 w 288"/>
                <a:gd name="T49" fmla="*/ 6 h 132"/>
                <a:gd name="T50" fmla="*/ 96 w 288"/>
                <a:gd name="T51" fmla="*/ 12 h 132"/>
                <a:gd name="T52" fmla="*/ 113 w 288"/>
                <a:gd name="T53" fmla="*/ 35 h 132"/>
                <a:gd name="T54" fmla="*/ 124 w 288"/>
                <a:gd name="T55" fmla="*/ 57 h 132"/>
                <a:gd name="T56" fmla="*/ 136 w 288"/>
                <a:gd name="T57" fmla="*/ 75 h 132"/>
                <a:gd name="T58" fmla="*/ 141 w 288"/>
                <a:gd name="T59" fmla="*/ 75 h 132"/>
                <a:gd name="T60" fmla="*/ 136 w 288"/>
                <a:gd name="T61" fmla="*/ 63 h 132"/>
                <a:gd name="T62" fmla="*/ 136 w 288"/>
                <a:gd name="T63" fmla="*/ 46 h 132"/>
                <a:gd name="T64" fmla="*/ 136 w 288"/>
                <a:gd name="T65" fmla="*/ 29 h 132"/>
                <a:gd name="T66" fmla="*/ 141 w 288"/>
                <a:gd name="T67" fmla="*/ 18 h 132"/>
                <a:gd name="T68" fmla="*/ 153 w 288"/>
                <a:gd name="T69" fmla="*/ 6 h 132"/>
                <a:gd name="T70" fmla="*/ 164 w 288"/>
                <a:gd name="T71" fmla="*/ 0 h 132"/>
                <a:gd name="T72" fmla="*/ 175 w 288"/>
                <a:gd name="T73" fmla="*/ 12 h 132"/>
                <a:gd name="T74" fmla="*/ 186 w 288"/>
                <a:gd name="T75" fmla="*/ 23 h 132"/>
                <a:gd name="T76" fmla="*/ 192 w 288"/>
                <a:gd name="T77" fmla="*/ 35 h 132"/>
                <a:gd name="T78" fmla="*/ 198 w 288"/>
                <a:gd name="T79" fmla="*/ 35 h 132"/>
                <a:gd name="T80" fmla="*/ 209 w 288"/>
                <a:gd name="T81" fmla="*/ 29 h 132"/>
                <a:gd name="T82" fmla="*/ 220 w 288"/>
                <a:gd name="T83" fmla="*/ 18 h 132"/>
                <a:gd name="T84" fmla="*/ 237 w 288"/>
                <a:gd name="T85" fmla="*/ 12 h 132"/>
                <a:gd name="T86" fmla="*/ 248 w 288"/>
                <a:gd name="T87" fmla="*/ 12 h 132"/>
                <a:gd name="T88" fmla="*/ 254 w 288"/>
                <a:gd name="T89" fmla="*/ 18 h 132"/>
                <a:gd name="T90" fmla="*/ 254 w 288"/>
                <a:gd name="T91" fmla="*/ 29 h 132"/>
                <a:gd name="T92" fmla="*/ 243 w 288"/>
                <a:gd name="T93" fmla="*/ 52 h 132"/>
                <a:gd name="T94" fmla="*/ 237 w 288"/>
                <a:gd name="T95" fmla="*/ 63 h 132"/>
                <a:gd name="T96" fmla="*/ 237 w 288"/>
                <a:gd name="T97" fmla="*/ 69 h 132"/>
                <a:gd name="T98" fmla="*/ 254 w 288"/>
                <a:gd name="T99" fmla="*/ 63 h 132"/>
                <a:gd name="T100" fmla="*/ 271 w 288"/>
                <a:gd name="T101" fmla="*/ 57 h 132"/>
                <a:gd name="T102" fmla="*/ 288 w 288"/>
                <a:gd name="T103" fmla="*/ 57 h 132"/>
                <a:gd name="T104" fmla="*/ 288 w 288"/>
                <a:gd name="T105" fmla="*/ 63 h 132"/>
                <a:gd name="T106" fmla="*/ 282 w 288"/>
                <a:gd name="T107" fmla="*/ 69 h 132"/>
                <a:gd name="T108" fmla="*/ 271 w 288"/>
                <a:gd name="T109" fmla="*/ 80 h 132"/>
                <a:gd name="T110" fmla="*/ 237 w 288"/>
                <a:gd name="T111" fmla="*/ 97 h 132"/>
                <a:gd name="T112" fmla="*/ 214 w 288"/>
                <a:gd name="T113" fmla="*/ 114 h 132"/>
                <a:gd name="T114" fmla="*/ 192 w 288"/>
                <a:gd name="T115" fmla="*/ 126 h 132"/>
                <a:gd name="T116" fmla="*/ 175 w 288"/>
                <a:gd name="T117" fmla="*/ 132 h 132"/>
                <a:gd name="T118" fmla="*/ 158 w 288"/>
                <a:gd name="T119" fmla="*/ 132 h 132"/>
                <a:gd name="T120" fmla="*/ 158 w 288"/>
                <a:gd name="T1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8" h="132">
                  <a:moveTo>
                    <a:pt x="158" y="132"/>
                  </a:moveTo>
                  <a:lnTo>
                    <a:pt x="130" y="126"/>
                  </a:lnTo>
                  <a:lnTo>
                    <a:pt x="107" y="114"/>
                  </a:lnTo>
                  <a:lnTo>
                    <a:pt x="62" y="92"/>
                  </a:lnTo>
                  <a:lnTo>
                    <a:pt x="40" y="86"/>
                  </a:lnTo>
                  <a:lnTo>
                    <a:pt x="17" y="80"/>
                  </a:lnTo>
                  <a:lnTo>
                    <a:pt x="6" y="80"/>
                  </a:lnTo>
                  <a:lnTo>
                    <a:pt x="0" y="75"/>
                  </a:lnTo>
                  <a:lnTo>
                    <a:pt x="6" y="69"/>
                  </a:lnTo>
                  <a:lnTo>
                    <a:pt x="23" y="57"/>
                  </a:lnTo>
                  <a:lnTo>
                    <a:pt x="40" y="52"/>
                  </a:lnTo>
                  <a:lnTo>
                    <a:pt x="62" y="57"/>
                  </a:lnTo>
                  <a:lnTo>
                    <a:pt x="85" y="69"/>
                  </a:lnTo>
                  <a:lnTo>
                    <a:pt x="107" y="80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19" y="86"/>
                  </a:lnTo>
                  <a:lnTo>
                    <a:pt x="102" y="75"/>
                  </a:lnTo>
                  <a:lnTo>
                    <a:pt x="62" y="46"/>
                  </a:lnTo>
                  <a:lnTo>
                    <a:pt x="40" y="23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62" y="6"/>
                  </a:lnTo>
                  <a:lnTo>
                    <a:pt x="79" y="6"/>
                  </a:lnTo>
                  <a:lnTo>
                    <a:pt x="96" y="12"/>
                  </a:lnTo>
                  <a:lnTo>
                    <a:pt x="113" y="35"/>
                  </a:lnTo>
                  <a:lnTo>
                    <a:pt x="124" y="57"/>
                  </a:lnTo>
                  <a:lnTo>
                    <a:pt x="136" y="75"/>
                  </a:lnTo>
                  <a:lnTo>
                    <a:pt x="141" y="75"/>
                  </a:lnTo>
                  <a:lnTo>
                    <a:pt x="136" y="63"/>
                  </a:lnTo>
                  <a:lnTo>
                    <a:pt x="136" y="46"/>
                  </a:lnTo>
                  <a:lnTo>
                    <a:pt x="136" y="29"/>
                  </a:lnTo>
                  <a:lnTo>
                    <a:pt x="141" y="18"/>
                  </a:lnTo>
                  <a:lnTo>
                    <a:pt x="153" y="6"/>
                  </a:lnTo>
                  <a:lnTo>
                    <a:pt x="164" y="0"/>
                  </a:lnTo>
                  <a:lnTo>
                    <a:pt x="175" y="12"/>
                  </a:lnTo>
                  <a:lnTo>
                    <a:pt x="186" y="23"/>
                  </a:lnTo>
                  <a:lnTo>
                    <a:pt x="192" y="35"/>
                  </a:lnTo>
                  <a:lnTo>
                    <a:pt x="198" y="35"/>
                  </a:lnTo>
                  <a:lnTo>
                    <a:pt x="209" y="29"/>
                  </a:lnTo>
                  <a:lnTo>
                    <a:pt x="220" y="18"/>
                  </a:lnTo>
                  <a:lnTo>
                    <a:pt x="237" y="12"/>
                  </a:lnTo>
                  <a:lnTo>
                    <a:pt x="248" y="12"/>
                  </a:lnTo>
                  <a:lnTo>
                    <a:pt x="254" y="18"/>
                  </a:lnTo>
                  <a:lnTo>
                    <a:pt x="254" y="29"/>
                  </a:lnTo>
                  <a:lnTo>
                    <a:pt x="243" y="52"/>
                  </a:lnTo>
                  <a:lnTo>
                    <a:pt x="237" y="63"/>
                  </a:lnTo>
                  <a:lnTo>
                    <a:pt x="237" y="69"/>
                  </a:lnTo>
                  <a:lnTo>
                    <a:pt x="254" y="63"/>
                  </a:lnTo>
                  <a:lnTo>
                    <a:pt x="271" y="57"/>
                  </a:lnTo>
                  <a:lnTo>
                    <a:pt x="288" y="57"/>
                  </a:lnTo>
                  <a:lnTo>
                    <a:pt x="288" y="63"/>
                  </a:lnTo>
                  <a:lnTo>
                    <a:pt x="282" y="69"/>
                  </a:lnTo>
                  <a:lnTo>
                    <a:pt x="271" y="80"/>
                  </a:lnTo>
                  <a:lnTo>
                    <a:pt x="237" y="97"/>
                  </a:lnTo>
                  <a:lnTo>
                    <a:pt x="214" y="114"/>
                  </a:lnTo>
                  <a:lnTo>
                    <a:pt x="192" y="126"/>
                  </a:lnTo>
                  <a:lnTo>
                    <a:pt x="175" y="132"/>
                  </a:lnTo>
                  <a:lnTo>
                    <a:pt x="158" y="132"/>
                  </a:lnTo>
                  <a:lnTo>
                    <a:pt x="158" y="132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7457020" y="3925913"/>
              <a:ext cx="1184615" cy="354408"/>
            </a:xfrm>
            <a:custGeom>
              <a:avLst/>
              <a:gdLst>
                <a:gd name="T0" fmla="*/ 5 w 231"/>
                <a:gd name="T1" fmla="*/ 57 h 109"/>
                <a:gd name="T2" fmla="*/ 0 w 231"/>
                <a:gd name="T3" fmla="*/ 52 h 109"/>
                <a:gd name="T4" fmla="*/ 5 w 231"/>
                <a:gd name="T5" fmla="*/ 57 h 109"/>
                <a:gd name="T6" fmla="*/ 22 w 231"/>
                <a:gd name="T7" fmla="*/ 63 h 109"/>
                <a:gd name="T8" fmla="*/ 45 w 231"/>
                <a:gd name="T9" fmla="*/ 69 h 109"/>
                <a:gd name="T10" fmla="*/ 67 w 231"/>
                <a:gd name="T11" fmla="*/ 80 h 109"/>
                <a:gd name="T12" fmla="*/ 78 w 231"/>
                <a:gd name="T13" fmla="*/ 91 h 109"/>
                <a:gd name="T14" fmla="*/ 95 w 231"/>
                <a:gd name="T15" fmla="*/ 97 h 109"/>
                <a:gd name="T16" fmla="*/ 129 w 231"/>
                <a:gd name="T17" fmla="*/ 109 h 109"/>
                <a:gd name="T18" fmla="*/ 163 w 231"/>
                <a:gd name="T19" fmla="*/ 103 h 109"/>
                <a:gd name="T20" fmla="*/ 191 w 231"/>
                <a:gd name="T21" fmla="*/ 80 h 109"/>
                <a:gd name="T22" fmla="*/ 219 w 231"/>
                <a:gd name="T23" fmla="*/ 63 h 109"/>
                <a:gd name="T24" fmla="*/ 231 w 231"/>
                <a:gd name="T25" fmla="*/ 57 h 109"/>
                <a:gd name="T26" fmla="*/ 231 w 231"/>
                <a:gd name="T27" fmla="*/ 57 h 109"/>
                <a:gd name="T28" fmla="*/ 214 w 231"/>
                <a:gd name="T29" fmla="*/ 57 h 109"/>
                <a:gd name="T30" fmla="*/ 191 w 231"/>
                <a:gd name="T31" fmla="*/ 63 h 109"/>
                <a:gd name="T32" fmla="*/ 174 w 231"/>
                <a:gd name="T33" fmla="*/ 69 h 109"/>
                <a:gd name="T34" fmla="*/ 174 w 231"/>
                <a:gd name="T35" fmla="*/ 69 h 109"/>
                <a:gd name="T36" fmla="*/ 180 w 231"/>
                <a:gd name="T37" fmla="*/ 63 h 109"/>
                <a:gd name="T38" fmla="*/ 191 w 231"/>
                <a:gd name="T39" fmla="*/ 46 h 109"/>
                <a:gd name="T40" fmla="*/ 197 w 231"/>
                <a:gd name="T41" fmla="*/ 40 h 109"/>
                <a:gd name="T42" fmla="*/ 208 w 231"/>
                <a:gd name="T43" fmla="*/ 34 h 109"/>
                <a:gd name="T44" fmla="*/ 214 w 231"/>
                <a:gd name="T45" fmla="*/ 23 h 109"/>
                <a:gd name="T46" fmla="*/ 219 w 231"/>
                <a:gd name="T47" fmla="*/ 12 h 109"/>
                <a:gd name="T48" fmla="*/ 225 w 231"/>
                <a:gd name="T49" fmla="*/ 0 h 109"/>
                <a:gd name="T50" fmla="*/ 219 w 231"/>
                <a:gd name="T51" fmla="*/ 0 h 109"/>
                <a:gd name="T52" fmla="*/ 214 w 231"/>
                <a:gd name="T53" fmla="*/ 0 h 109"/>
                <a:gd name="T54" fmla="*/ 202 w 231"/>
                <a:gd name="T55" fmla="*/ 6 h 109"/>
                <a:gd name="T56" fmla="*/ 185 w 231"/>
                <a:gd name="T57" fmla="*/ 23 h 109"/>
                <a:gd name="T58" fmla="*/ 169 w 231"/>
                <a:gd name="T59" fmla="*/ 40 h 109"/>
                <a:gd name="T60" fmla="*/ 157 w 231"/>
                <a:gd name="T61" fmla="*/ 46 h 109"/>
                <a:gd name="T62" fmla="*/ 152 w 231"/>
                <a:gd name="T63" fmla="*/ 40 h 109"/>
                <a:gd name="T64" fmla="*/ 152 w 231"/>
                <a:gd name="T65" fmla="*/ 29 h 109"/>
                <a:gd name="T66" fmla="*/ 152 w 231"/>
                <a:gd name="T67" fmla="*/ 23 h 109"/>
                <a:gd name="T68" fmla="*/ 146 w 231"/>
                <a:gd name="T69" fmla="*/ 34 h 109"/>
                <a:gd name="T70" fmla="*/ 146 w 231"/>
                <a:gd name="T71" fmla="*/ 52 h 109"/>
                <a:gd name="T72" fmla="*/ 140 w 231"/>
                <a:gd name="T73" fmla="*/ 52 h 109"/>
                <a:gd name="T74" fmla="*/ 129 w 231"/>
                <a:gd name="T75" fmla="*/ 46 h 109"/>
                <a:gd name="T76" fmla="*/ 112 w 231"/>
                <a:gd name="T77" fmla="*/ 29 h 109"/>
                <a:gd name="T78" fmla="*/ 107 w 231"/>
                <a:gd name="T79" fmla="*/ 29 h 109"/>
                <a:gd name="T80" fmla="*/ 107 w 231"/>
                <a:gd name="T81" fmla="*/ 29 h 109"/>
                <a:gd name="T82" fmla="*/ 112 w 231"/>
                <a:gd name="T83" fmla="*/ 40 h 109"/>
                <a:gd name="T84" fmla="*/ 112 w 231"/>
                <a:gd name="T85" fmla="*/ 57 h 109"/>
                <a:gd name="T86" fmla="*/ 112 w 231"/>
                <a:gd name="T87" fmla="*/ 69 h 109"/>
                <a:gd name="T88" fmla="*/ 112 w 231"/>
                <a:gd name="T89" fmla="*/ 74 h 109"/>
                <a:gd name="T90" fmla="*/ 95 w 231"/>
                <a:gd name="T91" fmla="*/ 69 h 109"/>
                <a:gd name="T92" fmla="*/ 84 w 231"/>
                <a:gd name="T93" fmla="*/ 63 h 109"/>
                <a:gd name="T94" fmla="*/ 78 w 231"/>
                <a:gd name="T95" fmla="*/ 52 h 109"/>
                <a:gd name="T96" fmla="*/ 78 w 231"/>
                <a:gd name="T97" fmla="*/ 46 h 109"/>
                <a:gd name="T98" fmla="*/ 78 w 231"/>
                <a:gd name="T99" fmla="*/ 52 h 109"/>
                <a:gd name="T100" fmla="*/ 73 w 231"/>
                <a:gd name="T101" fmla="*/ 57 h 109"/>
                <a:gd name="T102" fmla="*/ 62 w 231"/>
                <a:gd name="T103" fmla="*/ 63 h 109"/>
                <a:gd name="T104" fmla="*/ 50 w 231"/>
                <a:gd name="T105" fmla="*/ 63 h 109"/>
                <a:gd name="T106" fmla="*/ 33 w 231"/>
                <a:gd name="T107" fmla="*/ 57 h 109"/>
                <a:gd name="T108" fmla="*/ 16 w 231"/>
                <a:gd name="T109" fmla="*/ 57 h 109"/>
                <a:gd name="T110" fmla="*/ 5 w 231"/>
                <a:gd name="T111" fmla="*/ 57 h 109"/>
                <a:gd name="T112" fmla="*/ 5 w 231"/>
                <a:gd name="T113" fmla="*/ 5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109">
                  <a:moveTo>
                    <a:pt x="5" y="57"/>
                  </a:moveTo>
                  <a:lnTo>
                    <a:pt x="0" y="52"/>
                  </a:lnTo>
                  <a:lnTo>
                    <a:pt x="5" y="57"/>
                  </a:lnTo>
                  <a:lnTo>
                    <a:pt x="22" y="63"/>
                  </a:lnTo>
                  <a:lnTo>
                    <a:pt x="45" y="69"/>
                  </a:lnTo>
                  <a:lnTo>
                    <a:pt x="67" y="80"/>
                  </a:lnTo>
                  <a:lnTo>
                    <a:pt x="78" y="91"/>
                  </a:lnTo>
                  <a:lnTo>
                    <a:pt x="95" y="97"/>
                  </a:lnTo>
                  <a:lnTo>
                    <a:pt x="129" y="109"/>
                  </a:lnTo>
                  <a:lnTo>
                    <a:pt x="163" y="103"/>
                  </a:lnTo>
                  <a:lnTo>
                    <a:pt x="191" y="80"/>
                  </a:lnTo>
                  <a:lnTo>
                    <a:pt x="219" y="63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14" y="57"/>
                  </a:lnTo>
                  <a:lnTo>
                    <a:pt x="191" y="63"/>
                  </a:lnTo>
                  <a:lnTo>
                    <a:pt x="174" y="69"/>
                  </a:lnTo>
                  <a:lnTo>
                    <a:pt x="174" y="69"/>
                  </a:lnTo>
                  <a:lnTo>
                    <a:pt x="180" y="63"/>
                  </a:lnTo>
                  <a:lnTo>
                    <a:pt x="191" y="46"/>
                  </a:lnTo>
                  <a:lnTo>
                    <a:pt x="197" y="40"/>
                  </a:lnTo>
                  <a:lnTo>
                    <a:pt x="208" y="34"/>
                  </a:lnTo>
                  <a:lnTo>
                    <a:pt x="214" y="23"/>
                  </a:lnTo>
                  <a:lnTo>
                    <a:pt x="219" y="12"/>
                  </a:lnTo>
                  <a:lnTo>
                    <a:pt x="225" y="0"/>
                  </a:lnTo>
                  <a:lnTo>
                    <a:pt x="219" y="0"/>
                  </a:lnTo>
                  <a:lnTo>
                    <a:pt x="214" y="0"/>
                  </a:lnTo>
                  <a:lnTo>
                    <a:pt x="202" y="6"/>
                  </a:lnTo>
                  <a:lnTo>
                    <a:pt x="185" y="23"/>
                  </a:lnTo>
                  <a:lnTo>
                    <a:pt x="169" y="40"/>
                  </a:lnTo>
                  <a:lnTo>
                    <a:pt x="157" y="46"/>
                  </a:lnTo>
                  <a:lnTo>
                    <a:pt x="152" y="40"/>
                  </a:lnTo>
                  <a:lnTo>
                    <a:pt x="152" y="29"/>
                  </a:lnTo>
                  <a:lnTo>
                    <a:pt x="152" y="23"/>
                  </a:lnTo>
                  <a:lnTo>
                    <a:pt x="146" y="34"/>
                  </a:lnTo>
                  <a:lnTo>
                    <a:pt x="146" y="52"/>
                  </a:lnTo>
                  <a:lnTo>
                    <a:pt x="140" y="52"/>
                  </a:lnTo>
                  <a:lnTo>
                    <a:pt x="129" y="46"/>
                  </a:lnTo>
                  <a:lnTo>
                    <a:pt x="112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12" y="40"/>
                  </a:lnTo>
                  <a:lnTo>
                    <a:pt x="112" y="57"/>
                  </a:lnTo>
                  <a:lnTo>
                    <a:pt x="112" y="69"/>
                  </a:lnTo>
                  <a:lnTo>
                    <a:pt x="112" y="74"/>
                  </a:lnTo>
                  <a:lnTo>
                    <a:pt x="95" y="69"/>
                  </a:lnTo>
                  <a:lnTo>
                    <a:pt x="84" y="63"/>
                  </a:lnTo>
                  <a:lnTo>
                    <a:pt x="78" y="52"/>
                  </a:lnTo>
                  <a:lnTo>
                    <a:pt x="78" y="46"/>
                  </a:lnTo>
                  <a:lnTo>
                    <a:pt x="78" y="52"/>
                  </a:lnTo>
                  <a:lnTo>
                    <a:pt x="73" y="57"/>
                  </a:lnTo>
                  <a:lnTo>
                    <a:pt x="62" y="63"/>
                  </a:lnTo>
                  <a:lnTo>
                    <a:pt x="50" y="63"/>
                  </a:lnTo>
                  <a:lnTo>
                    <a:pt x="33" y="57"/>
                  </a:lnTo>
                  <a:lnTo>
                    <a:pt x="16" y="57"/>
                  </a:lnTo>
                  <a:lnTo>
                    <a:pt x="5" y="57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" name="Forma libre 7"/>
            <p:cNvSpPr/>
            <p:nvPr/>
          </p:nvSpPr>
          <p:spPr>
            <a:xfrm>
              <a:off x="7996518" y="4269686"/>
              <a:ext cx="304800" cy="887506"/>
            </a:xfrm>
            <a:custGeom>
              <a:avLst/>
              <a:gdLst>
                <a:gd name="connsiteX0" fmla="*/ 143435 w 304800"/>
                <a:gd name="connsiteY0" fmla="*/ 887506 h 887506"/>
                <a:gd name="connsiteX1" fmla="*/ 80682 w 304800"/>
                <a:gd name="connsiteY1" fmla="*/ 609600 h 887506"/>
                <a:gd name="connsiteX2" fmla="*/ 80682 w 304800"/>
                <a:gd name="connsiteY2" fmla="*/ 367553 h 887506"/>
                <a:gd name="connsiteX3" fmla="*/ 0 w 304800"/>
                <a:gd name="connsiteY3" fmla="*/ 134471 h 887506"/>
                <a:gd name="connsiteX4" fmla="*/ 53788 w 304800"/>
                <a:gd name="connsiteY4" fmla="*/ 0 h 887506"/>
                <a:gd name="connsiteX5" fmla="*/ 304800 w 304800"/>
                <a:gd name="connsiteY5" fmla="*/ 26894 h 887506"/>
                <a:gd name="connsiteX6" fmla="*/ 259976 w 304800"/>
                <a:gd name="connsiteY6" fmla="*/ 242047 h 887506"/>
                <a:gd name="connsiteX7" fmla="*/ 179294 w 304800"/>
                <a:gd name="connsiteY7" fmla="*/ 519953 h 887506"/>
                <a:gd name="connsiteX8" fmla="*/ 143435 w 304800"/>
                <a:gd name="connsiteY8" fmla="*/ 887506 h 88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887506">
                  <a:moveTo>
                    <a:pt x="143435" y="887506"/>
                  </a:moveTo>
                  <a:lnTo>
                    <a:pt x="80682" y="609600"/>
                  </a:lnTo>
                  <a:lnTo>
                    <a:pt x="80682" y="367553"/>
                  </a:lnTo>
                  <a:lnTo>
                    <a:pt x="0" y="134471"/>
                  </a:lnTo>
                  <a:lnTo>
                    <a:pt x="53788" y="0"/>
                  </a:lnTo>
                  <a:lnTo>
                    <a:pt x="304800" y="26894"/>
                  </a:lnTo>
                  <a:lnTo>
                    <a:pt x="259976" y="242047"/>
                  </a:lnTo>
                  <a:lnTo>
                    <a:pt x="179294" y="519953"/>
                  </a:lnTo>
                  <a:lnTo>
                    <a:pt x="143435" y="887506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</p:grpSp>
      <p:grpSp>
        <p:nvGrpSpPr>
          <p:cNvPr id="41" name="Grupo 76"/>
          <p:cNvGrpSpPr/>
          <p:nvPr/>
        </p:nvGrpSpPr>
        <p:grpSpPr>
          <a:xfrm>
            <a:off x="5521503" y="4282296"/>
            <a:ext cx="922705" cy="1224000"/>
            <a:chOff x="6199188" y="3084513"/>
            <a:chExt cx="457200" cy="688975"/>
          </a:xfrm>
        </p:grpSpPr>
        <p:sp>
          <p:nvSpPr>
            <p:cNvPr id="78" name="Freeform 23"/>
            <p:cNvSpPr>
              <a:spLocks noEditPoints="1"/>
            </p:cNvSpPr>
            <p:nvPr/>
          </p:nvSpPr>
          <p:spPr bwMode="auto">
            <a:xfrm>
              <a:off x="6378575" y="3275013"/>
              <a:ext cx="134938" cy="498475"/>
            </a:xfrm>
            <a:custGeom>
              <a:avLst/>
              <a:gdLst>
                <a:gd name="T0" fmla="*/ 34 w 85"/>
                <a:gd name="T1" fmla="*/ 34 h 314"/>
                <a:gd name="T2" fmla="*/ 40 w 85"/>
                <a:gd name="T3" fmla="*/ 91 h 314"/>
                <a:gd name="T4" fmla="*/ 45 w 85"/>
                <a:gd name="T5" fmla="*/ 148 h 314"/>
                <a:gd name="T6" fmla="*/ 34 w 85"/>
                <a:gd name="T7" fmla="*/ 234 h 314"/>
                <a:gd name="T8" fmla="*/ 40 w 85"/>
                <a:gd name="T9" fmla="*/ 291 h 314"/>
                <a:gd name="T10" fmla="*/ 45 w 85"/>
                <a:gd name="T11" fmla="*/ 314 h 314"/>
                <a:gd name="T12" fmla="*/ 51 w 85"/>
                <a:gd name="T13" fmla="*/ 302 h 314"/>
                <a:gd name="T14" fmla="*/ 51 w 85"/>
                <a:gd name="T15" fmla="*/ 257 h 314"/>
                <a:gd name="T16" fmla="*/ 51 w 85"/>
                <a:gd name="T17" fmla="*/ 217 h 314"/>
                <a:gd name="T18" fmla="*/ 56 w 85"/>
                <a:gd name="T19" fmla="*/ 217 h 314"/>
                <a:gd name="T20" fmla="*/ 62 w 85"/>
                <a:gd name="T21" fmla="*/ 245 h 314"/>
                <a:gd name="T22" fmla="*/ 62 w 85"/>
                <a:gd name="T23" fmla="*/ 251 h 314"/>
                <a:gd name="T24" fmla="*/ 62 w 85"/>
                <a:gd name="T25" fmla="*/ 222 h 314"/>
                <a:gd name="T26" fmla="*/ 62 w 85"/>
                <a:gd name="T27" fmla="*/ 165 h 314"/>
                <a:gd name="T28" fmla="*/ 68 w 85"/>
                <a:gd name="T29" fmla="*/ 160 h 314"/>
                <a:gd name="T30" fmla="*/ 73 w 85"/>
                <a:gd name="T31" fmla="*/ 194 h 314"/>
                <a:gd name="T32" fmla="*/ 85 w 85"/>
                <a:gd name="T33" fmla="*/ 188 h 314"/>
                <a:gd name="T34" fmla="*/ 79 w 85"/>
                <a:gd name="T35" fmla="*/ 126 h 314"/>
                <a:gd name="T36" fmla="*/ 62 w 85"/>
                <a:gd name="T37" fmla="*/ 69 h 314"/>
                <a:gd name="T38" fmla="*/ 62 w 85"/>
                <a:gd name="T39" fmla="*/ 29 h 314"/>
                <a:gd name="T40" fmla="*/ 56 w 85"/>
                <a:gd name="T41" fmla="*/ 0 h 314"/>
                <a:gd name="T42" fmla="*/ 40 w 85"/>
                <a:gd name="T43" fmla="*/ 12 h 314"/>
                <a:gd name="T44" fmla="*/ 34 w 85"/>
                <a:gd name="T45" fmla="*/ 51 h 314"/>
                <a:gd name="T46" fmla="*/ 17 w 85"/>
                <a:gd name="T47" fmla="*/ 86 h 314"/>
                <a:gd name="T48" fmla="*/ 0 w 85"/>
                <a:gd name="T49" fmla="*/ 108 h 314"/>
                <a:gd name="T50" fmla="*/ 6 w 85"/>
                <a:gd name="T51" fmla="*/ 103 h 314"/>
                <a:gd name="T52" fmla="*/ 28 w 85"/>
                <a:gd name="T53" fmla="*/ 74 h 314"/>
                <a:gd name="T54" fmla="*/ 34 w 85"/>
                <a:gd name="T55" fmla="*/ 51 h 314"/>
                <a:gd name="T56" fmla="*/ 34 w 85"/>
                <a:gd name="T57" fmla="*/ 171 h 314"/>
                <a:gd name="T58" fmla="*/ 17 w 85"/>
                <a:gd name="T59" fmla="*/ 183 h 314"/>
                <a:gd name="T60" fmla="*/ 11 w 85"/>
                <a:gd name="T61" fmla="*/ 200 h 314"/>
                <a:gd name="T62" fmla="*/ 17 w 85"/>
                <a:gd name="T63" fmla="*/ 194 h 314"/>
                <a:gd name="T64" fmla="*/ 34 w 85"/>
                <a:gd name="T65" fmla="*/ 17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314">
                  <a:moveTo>
                    <a:pt x="40" y="12"/>
                  </a:moveTo>
                  <a:lnTo>
                    <a:pt x="34" y="34"/>
                  </a:lnTo>
                  <a:lnTo>
                    <a:pt x="34" y="69"/>
                  </a:lnTo>
                  <a:lnTo>
                    <a:pt x="40" y="91"/>
                  </a:lnTo>
                  <a:lnTo>
                    <a:pt x="45" y="120"/>
                  </a:lnTo>
                  <a:lnTo>
                    <a:pt x="45" y="148"/>
                  </a:lnTo>
                  <a:lnTo>
                    <a:pt x="40" y="188"/>
                  </a:lnTo>
                  <a:lnTo>
                    <a:pt x="34" y="234"/>
                  </a:lnTo>
                  <a:lnTo>
                    <a:pt x="40" y="274"/>
                  </a:lnTo>
                  <a:lnTo>
                    <a:pt x="40" y="291"/>
                  </a:lnTo>
                  <a:lnTo>
                    <a:pt x="45" y="302"/>
                  </a:lnTo>
                  <a:lnTo>
                    <a:pt x="45" y="314"/>
                  </a:lnTo>
                  <a:lnTo>
                    <a:pt x="51" y="314"/>
                  </a:lnTo>
                  <a:lnTo>
                    <a:pt x="51" y="302"/>
                  </a:lnTo>
                  <a:lnTo>
                    <a:pt x="51" y="291"/>
                  </a:lnTo>
                  <a:lnTo>
                    <a:pt x="51" y="257"/>
                  </a:lnTo>
                  <a:lnTo>
                    <a:pt x="51" y="228"/>
                  </a:lnTo>
                  <a:lnTo>
                    <a:pt x="51" y="217"/>
                  </a:lnTo>
                  <a:lnTo>
                    <a:pt x="51" y="211"/>
                  </a:lnTo>
                  <a:lnTo>
                    <a:pt x="56" y="217"/>
                  </a:lnTo>
                  <a:lnTo>
                    <a:pt x="56" y="222"/>
                  </a:lnTo>
                  <a:lnTo>
                    <a:pt x="62" y="245"/>
                  </a:lnTo>
                  <a:lnTo>
                    <a:pt x="62" y="251"/>
                  </a:lnTo>
                  <a:lnTo>
                    <a:pt x="62" y="251"/>
                  </a:lnTo>
                  <a:lnTo>
                    <a:pt x="62" y="240"/>
                  </a:lnTo>
                  <a:lnTo>
                    <a:pt x="62" y="222"/>
                  </a:lnTo>
                  <a:lnTo>
                    <a:pt x="56" y="183"/>
                  </a:lnTo>
                  <a:lnTo>
                    <a:pt x="62" y="165"/>
                  </a:lnTo>
                  <a:lnTo>
                    <a:pt x="68" y="154"/>
                  </a:lnTo>
                  <a:lnTo>
                    <a:pt x="68" y="160"/>
                  </a:lnTo>
                  <a:lnTo>
                    <a:pt x="73" y="177"/>
                  </a:lnTo>
                  <a:lnTo>
                    <a:pt x="73" y="194"/>
                  </a:lnTo>
                  <a:lnTo>
                    <a:pt x="79" y="200"/>
                  </a:lnTo>
                  <a:lnTo>
                    <a:pt x="85" y="188"/>
                  </a:lnTo>
                  <a:lnTo>
                    <a:pt x="85" y="177"/>
                  </a:lnTo>
                  <a:lnTo>
                    <a:pt x="79" y="126"/>
                  </a:lnTo>
                  <a:lnTo>
                    <a:pt x="68" y="97"/>
                  </a:lnTo>
                  <a:lnTo>
                    <a:pt x="62" y="69"/>
                  </a:lnTo>
                  <a:lnTo>
                    <a:pt x="62" y="51"/>
                  </a:lnTo>
                  <a:lnTo>
                    <a:pt x="62" y="29"/>
                  </a:lnTo>
                  <a:lnTo>
                    <a:pt x="62" y="12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0" y="12"/>
                  </a:lnTo>
                  <a:lnTo>
                    <a:pt x="40" y="12"/>
                  </a:lnTo>
                  <a:close/>
                  <a:moveTo>
                    <a:pt x="34" y="51"/>
                  </a:moveTo>
                  <a:lnTo>
                    <a:pt x="23" y="63"/>
                  </a:lnTo>
                  <a:lnTo>
                    <a:pt x="17" y="86"/>
                  </a:lnTo>
                  <a:lnTo>
                    <a:pt x="6" y="103"/>
                  </a:lnTo>
                  <a:lnTo>
                    <a:pt x="0" y="108"/>
                  </a:lnTo>
                  <a:lnTo>
                    <a:pt x="6" y="108"/>
                  </a:lnTo>
                  <a:lnTo>
                    <a:pt x="6" y="103"/>
                  </a:lnTo>
                  <a:lnTo>
                    <a:pt x="17" y="91"/>
                  </a:lnTo>
                  <a:lnTo>
                    <a:pt x="28" y="74"/>
                  </a:lnTo>
                  <a:lnTo>
                    <a:pt x="34" y="57"/>
                  </a:lnTo>
                  <a:lnTo>
                    <a:pt x="34" y="51"/>
                  </a:lnTo>
                  <a:lnTo>
                    <a:pt x="34" y="51"/>
                  </a:lnTo>
                  <a:close/>
                  <a:moveTo>
                    <a:pt x="34" y="171"/>
                  </a:moveTo>
                  <a:lnTo>
                    <a:pt x="28" y="171"/>
                  </a:lnTo>
                  <a:lnTo>
                    <a:pt x="17" y="183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7" y="194"/>
                  </a:lnTo>
                  <a:lnTo>
                    <a:pt x="23" y="183"/>
                  </a:lnTo>
                  <a:lnTo>
                    <a:pt x="34" y="171"/>
                  </a:lnTo>
                  <a:lnTo>
                    <a:pt x="34" y="171"/>
                  </a:lnTo>
                  <a:close/>
                </a:path>
              </a:pathLst>
            </a:custGeom>
            <a:solidFill>
              <a:srgbClr val="989898"/>
            </a:solidFill>
            <a:ln w="9525">
              <a:solidFill>
                <a:srgbClr val="98989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9" name="Freeform 24"/>
            <p:cNvSpPr>
              <a:spLocks/>
            </p:cNvSpPr>
            <p:nvPr/>
          </p:nvSpPr>
          <p:spPr bwMode="auto">
            <a:xfrm>
              <a:off x="6199188" y="3084513"/>
              <a:ext cx="457200" cy="209550"/>
            </a:xfrm>
            <a:custGeom>
              <a:avLst/>
              <a:gdLst>
                <a:gd name="T0" fmla="*/ 158 w 288"/>
                <a:gd name="T1" fmla="*/ 132 h 132"/>
                <a:gd name="T2" fmla="*/ 130 w 288"/>
                <a:gd name="T3" fmla="*/ 126 h 132"/>
                <a:gd name="T4" fmla="*/ 107 w 288"/>
                <a:gd name="T5" fmla="*/ 114 h 132"/>
                <a:gd name="T6" fmla="*/ 62 w 288"/>
                <a:gd name="T7" fmla="*/ 92 h 132"/>
                <a:gd name="T8" fmla="*/ 40 w 288"/>
                <a:gd name="T9" fmla="*/ 86 h 132"/>
                <a:gd name="T10" fmla="*/ 17 w 288"/>
                <a:gd name="T11" fmla="*/ 80 h 132"/>
                <a:gd name="T12" fmla="*/ 6 w 288"/>
                <a:gd name="T13" fmla="*/ 80 h 132"/>
                <a:gd name="T14" fmla="*/ 0 w 288"/>
                <a:gd name="T15" fmla="*/ 75 h 132"/>
                <a:gd name="T16" fmla="*/ 6 w 288"/>
                <a:gd name="T17" fmla="*/ 69 h 132"/>
                <a:gd name="T18" fmla="*/ 23 w 288"/>
                <a:gd name="T19" fmla="*/ 57 h 132"/>
                <a:gd name="T20" fmla="*/ 40 w 288"/>
                <a:gd name="T21" fmla="*/ 52 h 132"/>
                <a:gd name="T22" fmla="*/ 62 w 288"/>
                <a:gd name="T23" fmla="*/ 57 h 132"/>
                <a:gd name="T24" fmla="*/ 85 w 288"/>
                <a:gd name="T25" fmla="*/ 69 h 132"/>
                <a:gd name="T26" fmla="*/ 107 w 288"/>
                <a:gd name="T27" fmla="*/ 80 h 132"/>
                <a:gd name="T28" fmla="*/ 130 w 288"/>
                <a:gd name="T29" fmla="*/ 97 h 132"/>
                <a:gd name="T30" fmla="*/ 130 w 288"/>
                <a:gd name="T31" fmla="*/ 97 h 132"/>
                <a:gd name="T32" fmla="*/ 130 w 288"/>
                <a:gd name="T33" fmla="*/ 97 h 132"/>
                <a:gd name="T34" fmla="*/ 119 w 288"/>
                <a:gd name="T35" fmla="*/ 86 h 132"/>
                <a:gd name="T36" fmla="*/ 102 w 288"/>
                <a:gd name="T37" fmla="*/ 75 h 132"/>
                <a:gd name="T38" fmla="*/ 62 w 288"/>
                <a:gd name="T39" fmla="*/ 46 h 132"/>
                <a:gd name="T40" fmla="*/ 40 w 288"/>
                <a:gd name="T41" fmla="*/ 23 h 132"/>
                <a:gd name="T42" fmla="*/ 34 w 288"/>
                <a:gd name="T43" fmla="*/ 12 h 132"/>
                <a:gd name="T44" fmla="*/ 45 w 288"/>
                <a:gd name="T45" fmla="*/ 6 h 132"/>
                <a:gd name="T46" fmla="*/ 62 w 288"/>
                <a:gd name="T47" fmla="*/ 6 h 132"/>
                <a:gd name="T48" fmla="*/ 79 w 288"/>
                <a:gd name="T49" fmla="*/ 6 h 132"/>
                <a:gd name="T50" fmla="*/ 96 w 288"/>
                <a:gd name="T51" fmla="*/ 12 h 132"/>
                <a:gd name="T52" fmla="*/ 113 w 288"/>
                <a:gd name="T53" fmla="*/ 35 h 132"/>
                <a:gd name="T54" fmla="*/ 124 w 288"/>
                <a:gd name="T55" fmla="*/ 57 h 132"/>
                <a:gd name="T56" fmla="*/ 136 w 288"/>
                <a:gd name="T57" fmla="*/ 75 h 132"/>
                <a:gd name="T58" fmla="*/ 141 w 288"/>
                <a:gd name="T59" fmla="*/ 75 h 132"/>
                <a:gd name="T60" fmla="*/ 136 w 288"/>
                <a:gd name="T61" fmla="*/ 63 h 132"/>
                <a:gd name="T62" fmla="*/ 136 w 288"/>
                <a:gd name="T63" fmla="*/ 46 h 132"/>
                <a:gd name="T64" fmla="*/ 136 w 288"/>
                <a:gd name="T65" fmla="*/ 29 h 132"/>
                <a:gd name="T66" fmla="*/ 141 w 288"/>
                <a:gd name="T67" fmla="*/ 18 h 132"/>
                <a:gd name="T68" fmla="*/ 153 w 288"/>
                <a:gd name="T69" fmla="*/ 6 h 132"/>
                <a:gd name="T70" fmla="*/ 164 w 288"/>
                <a:gd name="T71" fmla="*/ 0 h 132"/>
                <a:gd name="T72" fmla="*/ 175 w 288"/>
                <a:gd name="T73" fmla="*/ 12 h 132"/>
                <a:gd name="T74" fmla="*/ 186 w 288"/>
                <a:gd name="T75" fmla="*/ 23 h 132"/>
                <a:gd name="T76" fmla="*/ 192 w 288"/>
                <a:gd name="T77" fmla="*/ 35 h 132"/>
                <a:gd name="T78" fmla="*/ 198 w 288"/>
                <a:gd name="T79" fmla="*/ 35 h 132"/>
                <a:gd name="T80" fmla="*/ 209 w 288"/>
                <a:gd name="T81" fmla="*/ 29 h 132"/>
                <a:gd name="T82" fmla="*/ 220 w 288"/>
                <a:gd name="T83" fmla="*/ 18 h 132"/>
                <a:gd name="T84" fmla="*/ 237 w 288"/>
                <a:gd name="T85" fmla="*/ 12 h 132"/>
                <a:gd name="T86" fmla="*/ 248 w 288"/>
                <a:gd name="T87" fmla="*/ 12 h 132"/>
                <a:gd name="T88" fmla="*/ 254 w 288"/>
                <a:gd name="T89" fmla="*/ 18 h 132"/>
                <a:gd name="T90" fmla="*/ 254 w 288"/>
                <a:gd name="T91" fmla="*/ 29 h 132"/>
                <a:gd name="T92" fmla="*/ 243 w 288"/>
                <a:gd name="T93" fmla="*/ 52 h 132"/>
                <a:gd name="T94" fmla="*/ 237 w 288"/>
                <a:gd name="T95" fmla="*/ 63 h 132"/>
                <a:gd name="T96" fmla="*/ 237 w 288"/>
                <a:gd name="T97" fmla="*/ 69 h 132"/>
                <a:gd name="T98" fmla="*/ 254 w 288"/>
                <a:gd name="T99" fmla="*/ 63 h 132"/>
                <a:gd name="T100" fmla="*/ 271 w 288"/>
                <a:gd name="T101" fmla="*/ 57 h 132"/>
                <a:gd name="T102" fmla="*/ 288 w 288"/>
                <a:gd name="T103" fmla="*/ 57 h 132"/>
                <a:gd name="T104" fmla="*/ 288 w 288"/>
                <a:gd name="T105" fmla="*/ 63 h 132"/>
                <a:gd name="T106" fmla="*/ 282 w 288"/>
                <a:gd name="T107" fmla="*/ 69 h 132"/>
                <a:gd name="T108" fmla="*/ 271 w 288"/>
                <a:gd name="T109" fmla="*/ 80 h 132"/>
                <a:gd name="T110" fmla="*/ 237 w 288"/>
                <a:gd name="T111" fmla="*/ 97 h 132"/>
                <a:gd name="T112" fmla="*/ 214 w 288"/>
                <a:gd name="T113" fmla="*/ 114 h 132"/>
                <a:gd name="T114" fmla="*/ 192 w 288"/>
                <a:gd name="T115" fmla="*/ 126 h 132"/>
                <a:gd name="T116" fmla="*/ 175 w 288"/>
                <a:gd name="T117" fmla="*/ 132 h 132"/>
                <a:gd name="T118" fmla="*/ 158 w 288"/>
                <a:gd name="T119" fmla="*/ 132 h 132"/>
                <a:gd name="T120" fmla="*/ 158 w 288"/>
                <a:gd name="T1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8" h="132">
                  <a:moveTo>
                    <a:pt x="158" y="132"/>
                  </a:moveTo>
                  <a:lnTo>
                    <a:pt x="130" y="126"/>
                  </a:lnTo>
                  <a:lnTo>
                    <a:pt x="107" y="114"/>
                  </a:lnTo>
                  <a:lnTo>
                    <a:pt x="62" y="92"/>
                  </a:lnTo>
                  <a:lnTo>
                    <a:pt x="40" y="86"/>
                  </a:lnTo>
                  <a:lnTo>
                    <a:pt x="17" y="80"/>
                  </a:lnTo>
                  <a:lnTo>
                    <a:pt x="6" y="80"/>
                  </a:lnTo>
                  <a:lnTo>
                    <a:pt x="0" y="75"/>
                  </a:lnTo>
                  <a:lnTo>
                    <a:pt x="6" y="69"/>
                  </a:lnTo>
                  <a:lnTo>
                    <a:pt x="23" y="57"/>
                  </a:lnTo>
                  <a:lnTo>
                    <a:pt x="40" y="52"/>
                  </a:lnTo>
                  <a:lnTo>
                    <a:pt x="62" y="57"/>
                  </a:lnTo>
                  <a:lnTo>
                    <a:pt x="85" y="69"/>
                  </a:lnTo>
                  <a:lnTo>
                    <a:pt x="107" y="80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19" y="86"/>
                  </a:lnTo>
                  <a:lnTo>
                    <a:pt x="102" y="75"/>
                  </a:lnTo>
                  <a:lnTo>
                    <a:pt x="62" y="46"/>
                  </a:lnTo>
                  <a:lnTo>
                    <a:pt x="40" y="23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62" y="6"/>
                  </a:lnTo>
                  <a:lnTo>
                    <a:pt x="79" y="6"/>
                  </a:lnTo>
                  <a:lnTo>
                    <a:pt x="96" y="12"/>
                  </a:lnTo>
                  <a:lnTo>
                    <a:pt x="113" y="35"/>
                  </a:lnTo>
                  <a:lnTo>
                    <a:pt x="124" y="57"/>
                  </a:lnTo>
                  <a:lnTo>
                    <a:pt x="136" y="75"/>
                  </a:lnTo>
                  <a:lnTo>
                    <a:pt x="141" y="75"/>
                  </a:lnTo>
                  <a:lnTo>
                    <a:pt x="136" y="63"/>
                  </a:lnTo>
                  <a:lnTo>
                    <a:pt x="136" y="46"/>
                  </a:lnTo>
                  <a:lnTo>
                    <a:pt x="136" y="29"/>
                  </a:lnTo>
                  <a:lnTo>
                    <a:pt x="141" y="18"/>
                  </a:lnTo>
                  <a:lnTo>
                    <a:pt x="153" y="6"/>
                  </a:lnTo>
                  <a:lnTo>
                    <a:pt x="164" y="0"/>
                  </a:lnTo>
                  <a:lnTo>
                    <a:pt x="175" y="12"/>
                  </a:lnTo>
                  <a:lnTo>
                    <a:pt x="186" y="23"/>
                  </a:lnTo>
                  <a:lnTo>
                    <a:pt x="192" y="35"/>
                  </a:lnTo>
                  <a:lnTo>
                    <a:pt x="198" y="35"/>
                  </a:lnTo>
                  <a:lnTo>
                    <a:pt x="209" y="29"/>
                  </a:lnTo>
                  <a:lnTo>
                    <a:pt x="220" y="18"/>
                  </a:lnTo>
                  <a:lnTo>
                    <a:pt x="237" y="12"/>
                  </a:lnTo>
                  <a:lnTo>
                    <a:pt x="248" y="12"/>
                  </a:lnTo>
                  <a:lnTo>
                    <a:pt x="254" y="18"/>
                  </a:lnTo>
                  <a:lnTo>
                    <a:pt x="254" y="29"/>
                  </a:lnTo>
                  <a:lnTo>
                    <a:pt x="243" y="52"/>
                  </a:lnTo>
                  <a:lnTo>
                    <a:pt x="237" y="63"/>
                  </a:lnTo>
                  <a:lnTo>
                    <a:pt x="237" y="69"/>
                  </a:lnTo>
                  <a:lnTo>
                    <a:pt x="254" y="63"/>
                  </a:lnTo>
                  <a:lnTo>
                    <a:pt x="271" y="57"/>
                  </a:lnTo>
                  <a:lnTo>
                    <a:pt x="288" y="57"/>
                  </a:lnTo>
                  <a:lnTo>
                    <a:pt x="288" y="63"/>
                  </a:lnTo>
                  <a:lnTo>
                    <a:pt x="282" y="69"/>
                  </a:lnTo>
                  <a:lnTo>
                    <a:pt x="271" y="80"/>
                  </a:lnTo>
                  <a:lnTo>
                    <a:pt x="237" y="97"/>
                  </a:lnTo>
                  <a:lnTo>
                    <a:pt x="214" y="114"/>
                  </a:lnTo>
                  <a:lnTo>
                    <a:pt x="192" y="126"/>
                  </a:lnTo>
                  <a:lnTo>
                    <a:pt x="175" y="132"/>
                  </a:lnTo>
                  <a:lnTo>
                    <a:pt x="158" y="132"/>
                  </a:lnTo>
                  <a:lnTo>
                    <a:pt x="158" y="132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0" name="Freeform 25"/>
            <p:cNvSpPr>
              <a:spLocks/>
            </p:cNvSpPr>
            <p:nvPr/>
          </p:nvSpPr>
          <p:spPr bwMode="auto">
            <a:xfrm>
              <a:off x="6245225" y="3121025"/>
              <a:ext cx="366713" cy="173038"/>
            </a:xfrm>
            <a:custGeom>
              <a:avLst/>
              <a:gdLst>
                <a:gd name="T0" fmla="*/ 5 w 231"/>
                <a:gd name="T1" fmla="*/ 57 h 109"/>
                <a:gd name="T2" fmla="*/ 0 w 231"/>
                <a:gd name="T3" fmla="*/ 52 h 109"/>
                <a:gd name="T4" fmla="*/ 5 w 231"/>
                <a:gd name="T5" fmla="*/ 57 h 109"/>
                <a:gd name="T6" fmla="*/ 22 w 231"/>
                <a:gd name="T7" fmla="*/ 63 h 109"/>
                <a:gd name="T8" fmla="*/ 45 w 231"/>
                <a:gd name="T9" fmla="*/ 69 h 109"/>
                <a:gd name="T10" fmla="*/ 67 w 231"/>
                <a:gd name="T11" fmla="*/ 80 h 109"/>
                <a:gd name="T12" fmla="*/ 78 w 231"/>
                <a:gd name="T13" fmla="*/ 91 h 109"/>
                <a:gd name="T14" fmla="*/ 95 w 231"/>
                <a:gd name="T15" fmla="*/ 97 h 109"/>
                <a:gd name="T16" fmla="*/ 129 w 231"/>
                <a:gd name="T17" fmla="*/ 109 h 109"/>
                <a:gd name="T18" fmla="*/ 163 w 231"/>
                <a:gd name="T19" fmla="*/ 103 h 109"/>
                <a:gd name="T20" fmla="*/ 191 w 231"/>
                <a:gd name="T21" fmla="*/ 80 h 109"/>
                <a:gd name="T22" fmla="*/ 219 w 231"/>
                <a:gd name="T23" fmla="*/ 63 h 109"/>
                <a:gd name="T24" fmla="*/ 231 w 231"/>
                <a:gd name="T25" fmla="*/ 57 h 109"/>
                <a:gd name="T26" fmla="*/ 231 w 231"/>
                <a:gd name="T27" fmla="*/ 57 h 109"/>
                <a:gd name="T28" fmla="*/ 214 w 231"/>
                <a:gd name="T29" fmla="*/ 57 h 109"/>
                <a:gd name="T30" fmla="*/ 191 w 231"/>
                <a:gd name="T31" fmla="*/ 63 h 109"/>
                <a:gd name="T32" fmla="*/ 174 w 231"/>
                <a:gd name="T33" fmla="*/ 69 h 109"/>
                <a:gd name="T34" fmla="*/ 174 w 231"/>
                <a:gd name="T35" fmla="*/ 69 h 109"/>
                <a:gd name="T36" fmla="*/ 180 w 231"/>
                <a:gd name="T37" fmla="*/ 63 h 109"/>
                <a:gd name="T38" fmla="*/ 191 w 231"/>
                <a:gd name="T39" fmla="*/ 46 h 109"/>
                <a:gd name="T40" fmla="*/ 197 w 231"/>
                <a:gd name="T41" fmla="*/ 40 h 109"/>
                <a:gd name="T42" fmla="*/ 208 w 231"/>
                <a:gd name="T43" fmla="*/ 34 h 109"/>
                <a:gd name="T44" fmla="*/ 214 w 231"/>
                <a:gd name="T45" fmla="*/ 23 h 109"/>
                <a:gd name="T46" fmla="*/ 219 w 231"/>
                <a:gd name="T47" fmla="*/ 12 h 109"/>
                <a:gd name="T48" fmla="*/ 225 w 231"/>
                <a:gd name="T49" fmla="*/ 0 h 109"/>
                <a:gd name="T50" fmla="*/ 219 w 231"/>
                <a:gd name="T51" fmla="*/ 0 h 109"/>
                <a:gd name="T52" fmla="*/ 214 w 231"/>
                <a:gd name="T53" fmla="*/ 0 h 109"/>
                <a:gd name="T54" fmla="*/ 202 w 231"/>
                <a:gd name="T55" fmla="*/ 6 h 109"/>
                <a:gd name="T56" fmla="*/ 185 w 231"/>
                <a:gd name="T57" fmla="*/ 23 h 109"/>
                <a:gd name="T58" fmla="*/ 169 w 231"/>
                <a:gd name="T59" fmla="*/ 40 h 109"/>
                <a:gd name="T60" fmla="*/ 157 w 231"/>
                <a:gd name="T61" fmla="*/ 46 h 109"/>
                <a:gd name="T62" fmla="*/ 152 w 231"/>
                <a:gd name="T63" fmla="*/ 40 h 109"/>
                <a:gd name="T64" fmla="*/ 152 w 231"/>
                <a:gd name="T65" fmla="*/ 29 h 109"/>
                <a:gd name="T66" fmla="*/ 152 w 231"/>
                <a:gd name="T67" fmla="*/ 23 h 109"/>
                <a:gd name="T68" fmla="*/ 146 w 231"/>
                <a:gd name="T69" fmla="*/ 34 h 109"/>
                <a:gd name="T70" fmla="*/ 146 w 231"/>
                <a:gd name="T71" fmla="*/ 52 h 109"/>
                <a:gd name="T72" fmla="*/ 140 w 231"/>
                <a:gd name="T73" fmla="*/ 52 h 109"/>
                <a:gd name="T74" fmla="*/ 129 w 231"/>
                <a:gd name="T75" fmla="*/ 46 h 109"/>
                <a:gd name="T76" fmla="*/ 112 w 231"/>
                <a:gd name="T77" fmla="*/ 29 h 109"/>
                <a:gd name="T78" fmla="*/ 107 w 231"/>
                <a:gd name="T79" fmla="*/ 29 h 109"/>
                <a:gd name="T80" fmla="*/ 107 w 231"/>
                <a:gd name="T81" fmla="*/ 29 h 109"/>
                <a:gd name="T82" fmla="*/ 112 w 231"/>
                <a:gd name="T83" fmla="*/ 40 h 109"/>
                <a:gd name="T84" fmla="*/ 112 w 231"/>
                <a:gd name="T85" fmla="*/ 57 h 109"/>
                <a:gd name="T86" fmla="*/ 112 w 231"/>
                <a:gd name="T87" fmla="*/ 69 h 109"/>
                <a:gd name="T88" fmla="*/ 112 w 231"/>
                <a:gd name="T89" fmla="*/ 74 h 109"/>
                <a:gd name="T90" fmla="*/ 95 w 231"/>
                <a:gd name="T91" fmla="*/ 69 h 109"/>
                <a:gd name="T92" fmla="*/ 84 w 231"/>
                <a:gd name="T93" fmla="*/ 63 h 109"/>
                <a:gd name="T94" fmla="*/ 78 w 231"/>
                <a:gd name="T95" fmla="*/ 52 h 109"/>
                <a:gd name="T96" fmla="*/ 78 w 231"/>
                <a:gd name="T97" fmla="*/ 46 h 109"/>
                <a:gd name="T98" fmla="*/ 78 w 231"/>
                <a:gd name="T99" fmla="*/ 52 h 109"/>
                <a:gd name="T100" fmla="*/ 73 w 231"/>
                <a:gd name="T101" fmla="*/ 57 h 109"/>
                <a:gd name="T102" fmla="*/ 62 w 231"/>
                <a:gd name="T103" fmla="*/ 63 h 109"/>
                <a:gd name="T104" fmla="*/ 50 w 231"/>
                <a:gd name="T105" fmla="*/ 63 h 109"/>
                <a:gd name="T106" fmla="*/ 33 w 231"/>
                <a:gd name="T107" fmla="*/ 57 h 109"/>
                <a:gd name="T108" fmla="*/ 16 w 231"/>
                <a:gd name="T109" fmla="*/ 57 h 109"/>
                <a:gd name="T110" fmla="*/ 5 w 231"/>
                <a:gd name="T111" fmla="*/ 57 h 109"/>
                <a:gd name="T112" fmla="*/ 5 w 231"/>
                <a:gd name="T113" fmla="*/ 5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109">
                  <a:moveTo>
                    <a:pt x="5" y="57"/>
                  </a:moveTo>
                  <a:lnTo>
                    <a:pt x="0" y="52"/>
                  </a:lnTo>
                  <a:lnTo>
                    <a:pt x="5" y="57"/>
                  </a:lnTo>
                  <a:lnTo>
                    <a:pt x="22" y="63"/>
                  </a:lnTo>
                  <a:lnTo>
                    <a:pt x="45" y="69"/>
                  </a:lnTo>
                  <a:lnTo>
                    <a:pt x="67" y="80"/>
                  </a:lnTo>
                  <a:lnTo>
                    <a:pt x="78" y="91"/>
                  </a:lnTo>
                  <a:lnTo>
                    <a:pt x="95" y="97"/>
                  </a:lnTo>
                  <a:lnTo>
                    <a:pt x="129" y="109"/>
                  </a:lnTo>
                  <a:lnTo>
                    <a:pt x="163" y="103"/>
                  </a:lnTo>
                  <a:lnTo>
                    <a:pt x="191" y="80"/>
                  </a:lnTo>
                  <a:lnTo>
                    <a:pt x="219" y="63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14" y="57"/>
                  </a:lnTo>
                  <a:lnTo>
                    <a:pt x="191" y="63"/>
                  </a:lnTo>
                  <a:lnTo>
                    <a:pt x="174" y="69"/>
                  </a:lnTo>
                  <a:lnTo>
                    <a:pt x="174" y="69"/>
                  </a:lnTo>
                  <a:lnTo>
                    <a:pt x="180" y="63"/>
                  </a:lnTo>
                  <a:lnTo>
                    <a:pt x="191" y="46"/>
                  </a:lnTo>
                  <a:lnTo>
                    <a:pt x="197" y="40"/>
                  </a:lnTo>
                  <a:lnTo>
                    <a:pt x="208" y="34"/>
                  </a:lnTo>
                  <a:lnTo>
                    <a:pt x="214" y="23"/>
                  </a:lnTo>
                  <a:lnTo>
                    <a:pt x="219" y="12"/>
                  </a:lnTo>
                  <a:lnTo>
                    <a:pt x="225" y="0"/>
                  </a:lnTo>
                  <a:lnTo>
                    <a:pt x="219" y="0"/>
                  </a:lnTo>
                  <a:lnTo>
                    <a:pt x="214" y="0"/>
                  </a:lnTo>
                  <a:lnTo>
                    <a:pt x="202" y="6"/>
                  </a:lnTo>
                  <a:lnTo>
                    <a:pt x="185" y="23"/>
                  </a:lnTo>
                  <a:lnTo>
                    <a:pt x="169" y="40"/>
                  </a:lnTo>
                  <a:lnTo>
                    <a:pt x="157" y="46"/>
                  </a:lnTo>
                  <a:lnTo>
                    <a:pt x="152" y="40"/>
                  </a:lnTo>
                  <a:lnTo>
                    <a:pt x="152" y="29"/>
                  </a:lnTo>
                  <a:lnTo>
                    <a:pt x="152" y="23"/>
                  </a:lnTo>
                  <a:lnTo>
                    <a:pt x="146" y="34"/>
                  </a:lnTo>
                  <a:lnTo>
                    <a:pt x="146" y="52"/>
                  </a:lnTo>
                  <a:lnTo>
                    <a:pt x="140" y="52"/>
                  </a:lnTo>
                  <a:lnTo>
                    <a:pt x="129" y="46"/>
                  </a:lnTo>
                  <a:lnTo>
                    <a:pt x="112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12" y="40"/>
                  </a:lnTo>
                  <a:lnTo>
                    <a:pt x="112" y="57"/>
                  </a:lnTo>
                  <a:lnTo>
                    <a:pt x="112" y="69"/>
                  </a:lnTo>
                  <a:lnTo>
                    <a:pt x="112" y="74"/>
                  </a:lnTo>
                  <a:lnTo>
                    <a:pt x="95" y="69"/>
                  </a:lnTo>
                  <a:lnTo>
                    <a:pt x="84" y="63"/>
                  </a:lnTo>
                  <a:lnTo>
                    <a:pt x="78" y="52"/>
                  </a:lnTo>
                  <a:lnTo>
                    <a:pt x="78" y="46"/>
                  </a:lnTo>
                  <a:lnTo>
                    <a:pt x="78" y="52"/>
                  </a:lnTo>
                  <a:lnTo>
                    <a:pt x="73" y="57"/>
                  </a:lnTo>
                  <a:lnTo>
                    <a:pt x="62" y="63"/>
                  </a:lnTo>
                  <a:lnTo>
                    <a:pt x="50" y="63"/>
                  </a:lnTo>
                  <a:lnTo>
                    <a:pt x="33" y="57"/>
                  </a:lnTo>
                  <a:lnTo>
                    <a:pt x="16" y="57"/>
                  </a:lnTo>
                  <a:lnTo>
                    <a:pt x="5" y="57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05" name="Rectángulo 104"/>
          <p:cNvSpPr/>
          <p:nvPr/>
        </p:nvSpPr>
        <p:spPr>
          <a:xfrm>
            <a:off x="1259632" y="3072525"/>
            <a:ext cx="1021889" cy="776128"/>
          </a:xfrm>
          <a:prstGeom prst="rect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400"/>
              </a:spcAft>
              <a:buSzPct val="100000"/>
            </a:pPr>
            <a:endParaRPr lang="es-ES" sz="1200" b="1" smtClean="0">
              <a:solidFill>
                <a:schemeClr val="bg1"/>
              </a:solidFill>
            </a:endParaRPr>
          </a:p>
          <a:p>
            <a:pPr algn="ctr">
              <a:spcAft>
                <a:spcPts val="400"/>
              </a:spcAft>
              <a:buSzPct val="100000"/>
            </a:pPr>
            <a:r>
              <a:rPr lang="es-ES" sz="1000" smtClean="0">
                <a:solidFill>
                  <a:schemeClr val="bg1"/>
                </a:solidFill>
              </a:rPr>
              <a:t>LENACILO</a:t>
            </a:r>
            <a:endParaRPr lang="es-ES" sz="1000" dirty="0" smtClean="0">
              <a:solidFill>
                <a:schemeClr val="bg1"/>
              </a:solidFill>
            </a:endParaRPr>
          </a:p>
          <a:p>
            <a:pPr algn="ctr">
              <a:spcAft>
                <a:spcPts val="400"/>
              </a:spcAft>
              <a:buSzPct val="100000"/>
            </a:pPr>
            <a:r>
              <a:rPr lang="es-ES" sz="1000" dirty="0" smtClean="0">
                <a:solidFill>
                  <a:schemeClr val="bg1"/>
                </a:solidFill>
              </a:rPr>
              <a:t>Preemergencia</a:t>
            </a:r>
          </a:p>
        </p:txBody>
      </p:sp>
      <p:cxnSp>
        <p:nvCxnSpPr>
          <p:cNvPr id="112" name="Conector recto de flecha 111"/>
          <p:cNvCxnSpPr/>
          <p:nvPr/>
        </p:nvCxnSpPr>
        <p:spPr>
          <a:xfrm>
            <a:off x="1259632" y="3802198"/>
            <a:ext cx="0" cy="509633"/>
          </a:xfrm>
          <a:prstGeom prst="straightConnector1">
            <a:avLst/>
          </a:prstGeom>
          <a:ln w="28575" cmpd="sng">
            <a:solidFill>
              <a:srgbClr val="25704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83063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49538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 </a:t>
            </a:r>
            <a:r>
              <a:rPr lang="en-US" dirty="0"/>
              <a:t>ONE</a:t>
            </a:r>
            <a:br>
              <a:rPr lang="en-US" dirty="0"/>
            </a:br>
            <a:r>
              <a:rPr lang="en-US" sz="2000" dirty="0" err="1" smtClean="0"/>
              <a:t>Siembras</a:t>
            </a:r>
            <a:r>
              <a:rPr lang="en-US" sz="2000" dirty="0" smtClean="0"/>
              <a:t> </a:t>
            </a:r>
            <a:r>
              <a:rPr lang="en-US" sz="2000" dirty="0" err="1" smtClean="0"/>
              <a:t>Tardías</a:t>
            </a:r>
            <a:r>
              <a:rPr lang="en-US" sz="2000" dirty="0" smtClean="0"/>
              <a:t>, o </a:t>
            </a:r>
            <a:r>
              <a:rPr lang="en-US" sz="2000" dirty="0" err="1" smtClean="0"/>
              <a:t>hierba</a:t>
            </a:r>
            <a:r>
              <a:rPr lang="en-US" sz="2000" dirty="0" smtClean="0"/>
              <a:t> </a:t>
            </a:r>
            <a:r>
              <a:rPr lang="en-US" sz="2000" dirty="0" err="1" smtClean="0"/>
              <a:t>muy</a:t>
            </a:r>
            <a:r>
              <a:rPr lang="en-US" sz="2000" dirty="0" smtClean="0"/>
              <a:t> </a:t>
            </a:r>
            <a:r>
              <a:rPr lang="en-US" sz="2000" dirty="0" err="1" smtClean="0"/>
              <a:t>grande</a:t>
            </a:r>
            <a:r>
              <a:rPr lang="en-US" sz="2000" dirty="0" smtClean="0"/>
              <a:t>, </a:t>
            </a:r>
            <a:r>
              <a:rPr lang="en-US" sz="2000" dirty="0" err="1" smtClean="0"/>
              <a:t>posible</a:t>
            </a:r>
            <a:r>
              <a:rPr lang="en-US" sz="2000" dirty="0" smtClean="0"/>
              <a:t> </a:t>
            </a:r>
            <a:r>
              <a:rPr lang="en-US" sz="2000" dirty="0" err="1" smtClean="0"/>
              <a:t>aplicación</a:t>
            </a:r>
            <a:r>
              <a:rPr lang="en-US" sz="2000" dirty="0" smtClean="0"/>
              <a:t> </a:t>
            </a:r>
            <a:r>
              <a:rPr lang="en-US" sz="2000" dirty="0" err="1" smtClean="0"/>
              <a:t>única</a:t>
            </a:r>
            <a:endParaRPr lang="en-US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852E3-6050-4C44-B410-72DCF0D80D48}" type="datetime1">
              <a:rPr lang="en-US" smtClean="0"/>
              <a:pPr/>
              <a:t>10/23/2019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CONVISO® SMART</a:t>
            </a:r>
            <a:endParaRPr lang="de-DE" dirty="0">
              <a:latin typeface="+mj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590B-5238-475B-9534-39D5D4EF6247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358773" y="1628800"/>
            <a:ext cx="8460000" cy="4176464"/>
          </a:xfrm>
          <a:prstGeom prst="rect">
            <a:avLst/>
          </a:prstGeom>
          <a:solidFill>
            <a:srgbClr val="F7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grpSp>
        <p:nvGrpSpPr>
          <p:cNvPr id="3" name="Grupo 39"/>
          <p:cNvGrpSpPr/>
          <p:nvPr/>
        </p:nvGrpSpPr>
        <p:grpSpPr>
          <a:xfrm>
            <a:off x="3923928" y="4315089"/>
            <a:ext cx="745014" cy="1043502"/>
            <a:chOff x="5359400" y="3103563"/>
            <a:chExt cx="420688" cy="587375"/>
          </a:xfrm>
        </p:grpSpPr>
        <p:sp>
          <p:nvSpPr>
            <p:cNvPr id="28" name="Freeform 20"/>
            <p:cNvSpPr>
              <a:spLocks noEditPoints="1"/>
            </p:cNvSpPr>
            <p:nvPr/>
          </p:nvSpPr>
          <p:spPr bwMode="auto">
            <a:xfrm>
              <a:off x="5537200" y="3275013"/>
              <a:ext cx="80963" cy="415925"/>
            </a:xfrm>
            <a:custGeom>
              <a:avLst/>
              <a:gdLst>
                <a:gd name="T0" fmla="*/ 23 w 51"/>
                <a:gd name="T1" fmla="*/ 12 h 262"/>
                <a:gd name="T2" fmla="*/ 23 w 51"/>
                <a:gd name="T3" fmla="*/ 34 h 262"/>
                <a:gd name="T4" fmla="*/ 23 w 51"/>
                <a:gd name="T5" fmla="*/ 57 h 262"/>
                <a:gd name="T6" fmla="*/ 29 w 51"/>
                <a:gd name="T7" fmla="*/ 80 h 262"/>
                <a:gd name="T8" fmla="*/ 29 w 51"/>
                <a:gd name="T9" fmla="*/ 103 h 262"/>
                <a:gd name="T10" fmla="*/ 29 w 51"/>
                <a:gd name="T11" fmla="*/ 131 h 262"/>
                <a:gd name="T12" fmla="*/ 23 w 51"/>
                <a:gd name="T13" fmla="*/ 160 h 262"/>
                <a:gd name="T14" fmla="*/ 23 w 51"/>
                <a:gd name="T15" fmla="*/ 194 h 262"/>
                <a:gd name="T16" fmla="*/ 23 w 51"/>
                <a:gd name="T17" fmla="*/ 234 h 262"/>
                <a:gd name="T18" fmla="*/ 29 w 51"/>
                <a:gd name="T19" fmla="*/ 257 h 262"/>
                <a:gd name="T20" fmla="*/ 29 w 51"/>
                <a:gd name="T21" fmla="*/ 262 h 262"/>
                <a:gd name="T22" fmla="*/ 29 w 51"/>
                <a:gd name="T23" fmla="*/ 262 h 262"/>
                <a:gd name="T24" fmla="*/ 34 w 51"/>
                <a:gd name="T25" fmla="*/ 257 h 262"/>
                <a:gd name="T26" fmla="*/ 34 w 51"/>
                <a:gd name="T27" fmla="*/ 245 h 262"/>
                <a:gd name="T28" fmla="*/ 34 w 51"/>
                <a:gd name="T29" fmla="*/ 217 h 262"/>
                <a:gd name="T30" fmla="*/ 34 w 51"/>
                <a:gd name="T31" fmla="*/ 188 h 262"/>
                <a:gd name="T32" fmla="*/ 34 w 51"/>
                <a:gd name="T33" fmla="*/ 183 h 262"/>
                <a:gd name="T34" fmla="*/ 34 w 51"/>
                <a:gd name="T35" fmla="*/ 183 h 262"/>
                <a:gd name="T36" fmla="*/ 34 w 51"/>
                <a:gd name="T37" fmla="*/ 183 h 262"/>
                <a:gd name="T38" fmla="*/ 34 w 51"/>
                <a:gd name="T39" fmla="*/ 188 h 262"/>
                <a:gd name="T40" fmla="*/ 40 w 51"/>
                <a:gd name="T41" fmla="*/ 205 h 262"/>
                <a:gd name="T42" fmla="*/ 40 w 51"/>
                <a:gd name="T43" fmla="*/ 211 h 262"/>
                <a:gd name="T44" fmla="*/ 40 w 51"/>
                <a:gd name="T45" fmla="*/ 211 h 262"/>
                <a:gd name="T46" fmla="*/ 40 w 51"/>
                <a:gd name="T47" fmla="*/ 200 h 262"/>
                <a:gd name="T48" fmla="*/ 40 w 51"/>
                <a:gd name="T49" fmla="*/ 188 h 262"/>
                <a:gd name="T50" fmla="*/ 40 w 51"/>
                <a:gd name="T51" fmla="*/ 154 h 262"/>
                <a:gd name="T52" fmla="*/ 40 w 51"/>
                <a:gd name="T53" fmla="*/ 143 h 262"/>
                <a:gd name="T54" fmla="*/ 40 w 51"/>
                <a:gd name="T55" fmla="*/ 131 h 262"/>
                <a:gd name="T56" fmla="*/ 46 w 51"/>
                <a:gd name="T57" fmla="*/ 137 h 262"/>
                <a:gd name="T58" fmla="*/ 46 w 51"/>
                <a:gd name="T59" fmla="*/ 148 h 262"/>
                <a:gd name="T60" fmla="*/ 46 w 51"/>
                <a:gd name="T61" fmla="*/ 165 h 262"/>
                <a:gd name="T62" fmla="*/ 51 w 51"/>
                <a:gd name="T63" fmla="*/ 165 h 262"/>
                <a:gd name="T64" fmla="*/ 51 w 51"/>
                <a:gd name="T65" fmla="*/ 165 h 262"/>
                <a:gd name="T66" fmla="*/ 51 w 51"/>
                <a:gd name="T67" fmla="*/ 148 h 262"/>
                <a:gd name="T68" fmla="*/ 51 w 51"/>
                <a:gd name="T69" fmla="*/ 108 h 262"/>
                <a:gd name="T70" fmla="*/ 46 w 51"/>
                <a:gd name="T71" fmla="*/ 86 h 262"/>
                <a:gd name="T72" fmla="*/ 40 w 51"/>
                <a:gd name="T73" fmla="*/ 63 h 262"/>
                <a:gd name="T74" fmla="*/ 40 w 51"/>
                <a:gd name="T75" fmla="*/ 29 h 262"/>
                <a:gd name="T76" fmla="*/ 40 w 51"/>
                <a:gd name="T77" fmla="*/ 12 h 262"/>
                <a:gd name="T78" fmla="*/ 34 w 51"/>
                <a:gd name="T79" fmla="*/ 6 h 262"/>
                <a:gd name="T80" fmla="*/ 29 w 51"/>
                <a:gd name="T81" fmla="*/ 0 h 262"/>
                <a:gd name="T82" fmla="*/ 23 w 51"/>
                <a:gd name="T83" fmla="*/ 12 h 262"/>
                <a:gd name="T84" fmla="*/ 23 w 51"/>
                <a:gd name="T85" fmla="*/ 12 h 262"/>
                <a:gd name="T86" fmla="*/ 17 w 51"/>
                <a:gd name="T87" fmla="*/ 46 h 262"/>
                <a:gd name="T88" fmla="*/ 17 w 51"/>
                <a:gd name="T89" fmla="*/ 57 h 262"/>
                <a:gd name="T90" fmla="*/ 12 w 51"/>
                <a:gd name="T91" fmla="*/ 74 h 262"/>
                <a:gd name="T92" fmla="*/ 6 w 51"/>
                <a:gd name="T93" fmla="*/ 91 h 262"/>
                <a:gd name="T94" fmla="*/ 0 w 51"/>
                <a:gd name="T95" fmla="*/ 91 h 262"/>
                <a:gd name="T96" fmla="*/ 12 w 51"/>
                <a:gd name="T97" fmla="*/ 80 h 262"/>
                <a:gd name="T98" fmla="*/ 17 w 51"/>
                <a:gd name="T99" fmla="*/ 63 h 262"/>
                <a:gd name="T100" fmla="*/ 23 w 51"/>
                <a:gd name="T101" fmla="*/ 51 h 262"/>
                <a:gd name="T102" fmla="*/ 17 w 51"/>
                <a:gd name="T103" fmla="*/ 46 h 262"/>
                <a:gd name="T104" fmla="*/ 17 w 51"/>
                <a:gd name="T105" fmla="*/ 46 h 262"/>
                <a:gd name="T106" fmla="*/ 17 w 51"/>
                <a:gd name="T107" fmla="*/ 143 h 262"/>
                <a:gd name="T108" fmla="*/ 17 w 51"/>
                <a:gd name="T109" fmla="*/ 143 h 262"/>
                <a:gd name="T110" fmla="*/ 12 w 51"/>
                <a:gd name="T111" fmla="*/ 154 h 262"/>
                <a:gd name="T112" fmla="*/ 6 w 51"/>
                <a:gd name="T113" fmla="*/ 165 h 262"/>
                <a:gd name="T114" fmla="*/ 6 w 51"/>
                <a:gd name="T115" fmla="*/ 171 h 262"/>
                <a:gd name="T116" fmla="*/ 17 w 51"/>
                <a:gd name="T117" fmla="*/ 154 h 262"/>
                <a:gd name="T118" fmla="*/ 17 w 51"/>
                <a:gd name="T119" fmla="*/ 143 h 262"/>
                <a:gd name="T120" fmla="*/ 17 w 51"/>
                <a:gd name="T121" fmla="*/ 14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" h="262">
                  <a:moveTo>
                    <a:pt x="23" y="12"/>
                  </a:moveTo>
                  <a:lnTo>
                    <a:pt x="23" y="34"/>
                  </a:lnTo>
                  <a:lnTo>
                    <a:pt x="23" y="57"/>
                  </a:lnTo>
                  <a:lnTo>
                    <a:pt x="29" y="80"/>
                  </a:lnTo>
                  <a:lnTo>
                    <a:pt x="29" y="103"/>
                  </a:lnTo>
                  <a:lnTo>
                    <a:pt x="29" y="131"/>
                  </a:lnTo>
                  <a:lnTo>
                    <a:pt x="23" y="160"/>
                  </a:lnTo>
                  <a:lnTo>
                    <a:pt x="23" y="194"/>
                  </a:lnTo>
                  <a:lnTo>
                    <a:pt x="23" y="234"/>
                  </a:lnTo>
                  <a:lnTo>
                    <a:pt x="29" y="257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34" y="257"/>
                  </a:lnTo>
                  <a:lnTo>
                    <a:pt x="34" y="245"/>
                  </a:lnTo>
                  <a:lnTo>
                    <a:pt x="34" y="217"/>
                  </a:lnTo>
                  <a:lnTo>
                    <a:pt x="34" y="188"/>
                  </a:lnTo>
                  <a:lnTo>
                    <a:pt x="34" y="183"/>
                  </a:lnTo>
                  <a:lnTo>
                    <a:pt x="34" y="183"/>
                  </a:lnTo>
                  <a:lnTo>
                    <a:pt x="34" y="183"/>
                  </a:lnTo>
                  <a:lnTo>
                    <a:pt x="34" y="188"/>
                  </a:lnTo>
                  <a:lnTo>
                    <a:pt x="40" y="205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0"/>
                  </a:lnTo>
                  <a:lnTo>
                    <a:pt x="40" y="188"/>
                  </a:lnTo>
                  <a:lnTo>
                    <a:pt x="40" y="154"/>
                  </a:lnTo>
                  <a:lnTo>
                    <a:pt x="40" y="143"/>
                  </a:lnTo>
                  <a:lnTo>
                    <a:pt x="40" y="131"/>
                  </a:lnTo>
                  <a:lnTo>
                    <a:pt x="46" y="137"/>
                  </a:lnTo>
                  <a:lnTo>
                    <a:pt x="46" y="148"/>
                  </a:lnTo>
                  <a:lnTo>
                    <a:pt x="46" y="165"/>
                  </a:lnTo>
                  <a:lnTo>
                    <a:pt x="51" y="165"/>
                  </a:lnTo>
                  <a:lnTo>
                    <a:pt x="51" y="165"/>
                  </a:lnTo>
                  <a:lnTo>
                    <a:pt x="51" y="148"/>
                  </a:lnTo>
                  <a:lnTo>
                    <a:pt x="51" y="108"/>
                  </a:lnTo>
                  <a:lnTo>
                    <a:pt x="46" y="86"/>
                  </a:lnTo>
                  <a:lnTo>
                    <a:pt x="40" y="63"/>
                  </a:lnTo>
                  <a:lnTo>
                    <a:pt x="40" y="29"/>
                  </a:lnTo>
                  <a:lnTo>
                    <a:pt x="40" y="12"/>
                  </a:lnTo>
                  <a:lnTo>
                    <a:pt x="34" y="6"/>
                  </a:lnTo>
                  <a:lnTo>
                    <a:pt x="29" y="0"/>
                  </a:lnTo>
                  <a:lnTo>
                    <a:pt x="23" y="12"/>
                  </a:lnTo>
                  <a:lnTo>
                    <a:pt x="23" y="12"/>
                  </a:lnTo>
                  <a:close/>
                  <a:moveTo>
                    <a:pt x="17" y="46"/>
                  </a:moveTo>
                  <a:lnTo>
                    <a:pt x="17" y="57"/>
                  </a:lnTo>
                  <a:lnTo>
                    <a:pt x="12" y="74"/>
                  </a:lnTo>
                  <a:lnTo>
                    <a:pt x="6" y="91"/>
                  </a:lnTo>
                  <a:lnTo>
                    <a:pt x="0" y="91"/>
                  </a:lnTo>
                  <a:lnTo>
                    <a:pt x="12" y="80"/>
                  </a:lnTo>
                  <a:lnTo>
                    <a:pt x="17" y="63"/>
                  </a:lnTo>
                  <a:lnTo>
                    <a:pt x="23" y="51"/>
                  </a:lnTo>
                  <a:lnTo>
                    <a:pt x="17" y="46"/>
                  </a:lnTo>
                  <a:lnTo>
                    <a:pt x="17" y="46"/>
                  </a:lnTo>
                  <a:close/>
                  <a:moveTo>
                    <a:pt x="17" y="143"/>
                  </a:moveTo>
                  <a:lnTo>
                    <a:pt x="17" y="143"/>
                  </a:lnTo>
                  <a:lnTo>
                    <a:pt x="12" y="154"/>
                  </a:lnTo>
                  <a:lnTo>
                    <a:pt x="6" y="165"/>
                  </a:lnTo>
                  <a:lnTo>
                    <a:pt x="6" y="171"/>
                  </a:lnTo>
                  <a:lnTo>
                    <a:pt x="17" y="154"/>
                  </a:lnTo>
                  <a:lnTo>
                    <a:pt x="17" y="143"/>
                  </a:lnTo>
                  <a:lnTo>
                    <a:pt x="17" y="143"/>
                  </a:lnTo>
                  <a:close/>
                </a:path>
              </a:pathLst>
            </a:custGeom>
            <a:solidFill>
              <a:srgbClr val="989898"/>
            </a:solidFill>
            <a:ln w="9525">
              <a:solidFill>
                <a:srgbClr val="98989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5359400" y="3103563"/>
              <a:ext cx="420688" cy="180975"/>
            </a:xfrm>
            <a:custGeom>
              <a:avLst/>
              <a:gdLst>
                <a:gd name="T0" fmla="*/ 141 w 265"/>
                <a:gd name="T1" fmla="*/ 114 h 114"/>
                <a:gd name="T2" fmla="*/ 118 w 265"/>
                <a:gd name="T3" fmla="*/ 97 h 114"/>
                <a:gd name="T4" fmla="*/ 96 w 265"/>
                <a:gd name="T5" fmla="*/ 68 h 114"/>
                <a:gd name="T6" fmla="*/ 62 w 265"/>
                <a:gd name="T7" fmla="*/ 45 h 114"/>
                <a:gd name="T8" fmla="*/ 34 w 265"/>
                <a:gd name="T9" fmla="*/ 28 h 114"/>
                <a:gd name="T10" fmla="*/ 11 w 265"/>
                <a:gd name="T11" fmla="*/ 17 h 114"/>
                <a:gd name="T12" fmla="*/ 0 w 265"/>
                <a:gd name="T13" fmla="*/ 17 h 114"/>
                <a:gd name="T14" fmla="*/ 5 w 265"/>
                <a:gd name="T15" fmla="*/ 11 h 114"/>
                <a:gd name="T16" fmla="*/ 17 w 265"/>
                <a:gd name="T17" fmla="*/ 6 h 114"/>
                <a:gd name="T18" fmla="*/ 34 w 265"/>
                <a:gd name="T19" fmla="*/ 6 h 114"/>
                <a:gd name="T20" fmla="*/ 56 w 265"/>
                <a:gd name="T21" fmla="*/ 11 h 114"/>
                <a:gd name="T22" fmla="*/ 84 w 265"/>
                <a:gd name="T23" fmla="*/ 34 h 114"/>
                <a:gd name="T24" fmla="*/ 107 w 265"/>
                <a:gd name="T25" fmla="*/ 57 h 114"/>
                <a:gd name="T26" fmla="*/ 124 w 265"/>
                <a:gd name="T27" fmla="*/ 80 h 114"/>
                <a:gd name="T28" fmla="*/ 129 w 265"/>
                <a:gd name="T29" fmla="*/ 85 h 114"/>
                <a:gd name="T30" fmla="*/ 129 w 265"/>
                <a:gd name="T31" fmla="*/ 85 h 114"/>
                <a:gd name="T32" fmla="*/ 129 w 265"/>
                <a:gd name="T33" fmla="*/ 80 h 114"/>
                <a:gd name="T34" fmla="*/ 129 w 265"/>
                <a:gd name="T35" fmla="*/ 68 h 114"/>
                <a:gd name="T36" fmla="*/ 118 w 265"/>
                <a:gd name="T37" fmla="*/ 45 h 114"/>
                <a:gd name="T38" fmla="*/ 112 w 265"/>
                <a:gd name="T39" fmla="*/ 17 h 114"/>
                <a:gd name="T40" fmla="*/ 118 w 265"/>
                <a:gd name="T41" fmla="*/ 6 h 114"/>
                <a:gd name="T42" fmla="*/ 129 w 265"/>
                <a:gd name="T43" fmla="*/ 0 h 114"/>
                <a:gd name="T44" fmla="*/ 141 w 265"/>
                <a:gd name="T45" fmla="*/ 6 h 114"/>
                <a:gd name="T46" fmla="*/ 152 w 265"/>
                <a:gd name="T47" fmla="*/ 23 h 114"/>
                <a:gd name="T48" fmla="*/ 158 w 265"/>
                <a:gd name="T49" fmla="*/ 45 h 114"/>
                <a:gd name="T50" fmla="*/ 158 w 265"/>
                <a:gd name="T51" fmla="*/ 68 h 114"/>
                <a:gd name="T52" fmla="*/ 158 w 265"/>
                <a:gd name="T53" fmla="*/ 85 h 114"/>
                <a:gd name="T54" fmla="*/ 163 w 265"/>
                <a:gd name="T55" fmla="*/ 80 h 114"/>
                <a:gd name="T56" fmla="*/ 174 w 265"/>
                <a:gd name="T57" fmla="*/ 68 h 114"/>
                <a:gd name="T58" fmla="*/ 186 w 265"/>
                <a:gd name="T59" fmla="*/ 51 h 114"/>
                <a:gd name="T60" fmla="*/ 197 w 265"/>
                <a:gd name="T61" fmla="*/ 34 h 114"/>
                <a:gd name="T62" fmla="*/ 214 w 265"/>
                <a:gd name="T63" fmla="*/ 28 h 114"/>
                <a:gd name="T64" fmla="*/ 231 w 265"/>
                <a:gd name="T65" fmla="*/ 23 h 114"/>
                <a:gd name="T66" fmla="*/ 253 w 265"/>
                <a:gd name="T67" fmla="*/ 34 h 114"/>
                <a:gd name="T68" fmla="*/ 265 w 265"/>
                <a:gd name="T69" fmla="*/ 40 h 114"/>
                <a:gd name="T70" fmla="*/ 265 w 265"/>
                <a:gd name="T71" fmla="*/ 51 h 114"/>
                <a:gd name="T72" fmla="*/ 259 w 265"/>
                <a:gd name="T73" fmla="*/ 57 h 114"/>
                <a:gd name="T74" fmla="*/ 242 w 265"/>
                <a:gd name="T75" fmla="*/ 68 h 114"/>
                <a:gd name="T76" fmla="*/ 208 w 265"/>
                <a:gd name="T77" fmla="*/ 85 h 114"/>
                <a:gd name="T78" fmla="*/ 180 w 265"/>
                <a:gd name="T79" fmla="*/ 102 h 114"/>
                <a:gd name="T80" fmla="*/ 163 w 265"/>
                <a:gd name="T81" fmla="*/ 114 h 114"/>
                <a:gd name="T82" fmla="*/ 141 w 265"/>
                <a:gd name="T83" fmla="*/ 114 h 114"/>
                <a:gd name="T84" fmla="*/ 141 w 265"/>
                <a:gd name="T8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5" h="114">
                  <a:moveTo>
                    <a:pt x="141" y="114"/>
                  </a:moveTo>
                  <a:lnTo>
                    <a:pt x="118" y="97"/>
                  </a:lnTo>
                  <a:lnTo>
                    <a:pt x="96" y="68"/>
                  </a:lnTo>
                  <a:lnTo>
                    <a:pt x="62" y="45"/>
                  </a:lnTo>
                  <a:lnTo>
                    <a:pt x="34" y="28"/>
                  </a:lnTo>
                  <a:lnTo>
                    <a:pt x="11" y="17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17" y="6"/>
                  </a:lnTo>
                  <a:lnTo>
                    <a:pt x="34" y="6"/>
                  </a:lnTo>
                  <a:lnTo>
                    <a:pt x="56" y="11"/>
                  </a:lnTo>
                  <a:lnTo>
                    <a:pt x="84" y="34"/>
                  </a:lnTo>
                  <a:lnTo>
                    <a:pt x="107" y="57"/>
                  </a:lnTo>
                  <a:lnTo>
                    <a:pt x="124" y="80"/>
                  </a:lnTo>
                  <a:lnTo>
                    <a:pt x="129" y="85"/>
                  </a:lnTo>
                  <a:lnTo>
                    <a:pt x="129" y="85"/>
                  </a:lnTo>
                  <a:lnTo>
                    <a:pt x="129" y="80"/>
                  </a:lnTo>
                  <a:lnTo>
                    <a:pt x="129" y="68"/>
                  </a:lnTo>
                  <a:lnTo>
                    <a:pt x="118" y="45"/>
                  </a:lnTo>
                  <a:lnTo>
                    <a:pt x="112" y="17"/>
                  </a:lnTo>
                  <a:lnTo>
                    <a:pt x="118" y="6"/>
                  </a:lnTo>
                  <a:lnTo>
                    <a:pt x="129" y="0"/>
                  </a:lnTo>
                  <a:lnTo>
                    <a:pt x="141" y="6"/>
                  </a:lnTo>
                  <a:lnTo>
                    <a:pt x="152" y="23"/>
                  </a:lnTo>
                  <a:lnTo>
                    <a:pt x="158" y="45"/>
                  </a:lnTo>
                  <a:lnTo>
                    <a:pt x="158" y="68"/>
                  </a:lnTo>
                  <a:lnTo>
                    <a:pt x="158" y="85"/>
                  </a:lnTo>
                  <a:lnTo>
                    <a:pt x="163" y="80"/>
                  </a:lnTo>
                  <a:lnTo>
                    <a:pt x="174" y="68"/>
                  </a:lnTo>
                  <a:lnTo>
                    <a:pt x="186" y="51"/>
                  </a:lnTo>
                  <a:lnTo>
                    <a:pt x="197" y="34"/>
                  </a:lnTo>
                  <a:lnTo>
                    <a:pt x="214" y="28"/>
                  </a:lnTo>
                  <a:lnTo>
                    <a:pt x="231" y="23"/>
                  </a:lnTo>
                  <a:lnTo>
                    <a:pt x="253" y="34"/>
                  </a:lnTo>
                  <a:lnTo>
                    <a:pt x="265" y="40"/>
                  </a:lnTo>
                  <a:lnTo>
                    <a:pt x="265" y="51"/>
                  </a:lnTo>
                  <a:lnTo>
                    <a:pt x="259" y="57"/>
                  </a:lnTo>
                  <a:lnTo>
                    <a:pt x="242" y="68"/>
                  </a:lnTo>
                  <a:lnTo>
                    <a:pt x="208" y="85"/>
                  </a:lnTo>
                  <a:lnTo>
                    <a:pt x="180" y="102"/>
                  </a:lnTo>
                  <a:lnTo>
                    <a:pt x="163" y="114"/>
                  </a:lnTo>
                  <a:lnTo>
                    <a:pt x="141" y="114"/>
                  </a:lnTo>
                  <a:lnTo>
                    <a:pt x="141" y="114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5448300" y="3167063"/>
              <a:ext cx="312738" cy="107950"/>
            </a:xfrm>
            <a:custGeom>
              <a:avLst/>
              <a:gdLst>
                <a:gd name="T0" fmla="*/ 0 w 197"/>
                <a:gd name="T1" fmla="*/ 0 h 68"/>
                <a:gd name="T2" fmla="*/ 0 w 197"/>
                <a:gd name="T3" fmla="*/ 5 h 68"/>
                <a:gd name="T4" fmla="*/ 11 w 197"/>
                <a:gd name="T5" fmla="*/ 11 h 68"/>
                <a:gd name="T6" fmla="*/ 34 w 197"/>
                <a:gd name="T7" fmla="*/ 28 h 68"/>
                <a:gd name="T8" fmla="*/ 51 w 197"/>
                <a:gd name="T9" fmla="*/ 51 h 68"/>
                <a:gd name="T10" fmla="*/ 68 w 197"/>
                <a:gd name="T11" fmla="*/ 62 h 68"/>
                <a:gd name="T12" fmla="*/ 79 w 197"/>
                <a:gd name="T13" fmla="*/ 68 h 68"/>
                <a:gd name="T14" fmla="*/ 96 w 197"/>
                <a:gd name="T15" fmla="*/ 68 h 68"/>
                <a:gd name="T16" fmla="*/ 135 w 197"/>
                <a:gd name="T17" fmla="*/ 57 h 68"/>
                <a:gd name="T18" fmla="*/ 175 w 197"/>
                <a:gd name="T19" fmla="*/ 28 h 68"/>
                <a:gd name="T20" fmla="*/ 186 w 197"/>
                <a:gd name="T21" fmla="*/ 23 h 68"/>
                <a:gd name="T22" fmla="*/ 197 w 197"/>
                <a:gd name="T23" fmla="*/ 17 h 68"/>
                <a:gd name="T24" fmla="*/ 197 w 197"/>
                <a:gd name="T25" fmla="*/ 5 h 68"/>
                <a:gd name="T26" fmla="*/ 192 w 197"/>
                <a:gd name="T27" fmla="*/ 0 h 68"/>
                <a:gd name="T28" fmla="*/ 180 w 197"/>
                <a:gd name="T29" fmla="*/ 0 h 68"/>
                <a:gd name="T30" fmla="*/ 164 w 197"/>
                <a:gd name="T31" fmla="*/ 11 h 68"/>
                <a:gd name="T32" fmla="*/ 141 w 197"/>
                <a:gd name="T33" fmla="*/ 23 h 68"/>
                <a:gd name="T34" fmla="*/ 124 w 197"/>
                <a:gd name="T35" fmla="*/ 40 h 68"/>
                <a:gd name="T36" fmla="*/ 107 w 197"/>
                <a:gd name="T37" fmla="*/ 45 h 68"/>
                <a:gd name="T38" fmla="*/ 102 w 197"/>
                <a:gd name="T39" fmla="*/ 34 h 68"/>
                <a:gd name="T40" fmla="*/ 102 w 197"/>
                <a:gd name="T41" fmla="*/ 17 h 68"/>
                <a:gd name="T42" fmla="*/ 102 w 197"/>
                <a:gd name="T43" fmla="*/ 5 h 68"/>
                <a:gd name="T44" fmla="*/ 96 w 197"/>
                <a:gd name="T45" fmla="*/ 5 h 68"/>
                <a:gd name="T46" fmla="*/ 96 w 197"/>
                <a:gd name="T47" fmla="*/ 17 h 68"/>
                <a:gd name="T48" fmla="*/ 90 w 197"/>
                <a:gd name="T49" fmla="*/ 34 h 68"/>
                <a:gd name="T50" fmla="*/ 85 w 197"/>
                <a:gd name="T51" fmla="*/ 45 h 68"/>
                <a:gd name="T52" fmla="*/ 79 w 197"/>
                <a:gd name="T53" fmla="*/ 51 h 68"/>
                <a:gd name="T54" fmla="*/ 68 w 197"/>
                <a:gd name="T55" fmla="*/ 45 h 68"/>
                <a:gd name="T56" fmla="*/ 45 w 197"/>
                <a:gd name="T57" fmla="*/ 28 h 68"/>
                <a:gd name="T58" fmla="*/ 17 w 197"/>
                <a:gd name="T59" fmla="*/ 11 h 68"/>
                <a:gd name="T60" fmla="*/ 6 w 197"/>
                <a:gd name="T61" fmla="*/ 5 h 68"/>
                <a:gd name="T62" fmla="*/ 0 w 197"/>
                <a:gd name="T63" fmla="*/ 0 h 68"/>
                <a:gd name="T64" fmla="*/ 0 w 197"/>
                <a:gd name="T6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7" h="68">
                  <a:moveTo>
                    <a:pt x="0" y="0"/>
                  </a:moveTo>
                  <a:lnTo>
                    <a:pt x="0" y="5"/>
                  </a:lnTo>
                  <a:lnTo>
                    <a:pt x="11" y="11"/>
                  </a:lnTo>
                  <a:lnTo>
                    <a:pt x="34" y="28"/>
                  </a:lnTo>
                  <a:lnTo>
                    <a:pt x="51" y="51"/>
                  </a:lnTo>
                  <a:lnTo>
                    <a:pt x="68" y="62"/>
                  </a:lnTo>
                  <a:lnTo>
                    <a:pt x="79" y="68"/>
                  </a:lnTo>
                  <a:lnTo>
                    <a:pt x="96" y="68"/>
                  </a:lnTo>
                  <a:lnTo>
                    <a:pt x="135" y="57"/>
                  </a:lnTo>
                  <a:lnTo>
                    <a:pt x="175" y="28"/>
                  </a:lnTo>
                  <a:lnTo>
                    <a:pt x="186" y="23"/>
                  </a:lnTo>
                  <a:lnTo>
                    <a:pt x="197" y="17"/>
                  </a:lnTo>
                  <a:lnTo>
                    <a:pt x="197" y="5"/>
                  </a:lnTo>
                  <a:lnTo>
                    <a:pt x="192" y="0"/>
                  </a:lnTo>
                  <a:lnTo>
                    <a:pt x="180" y="0"/>
                  </a:lnTo>
                  <a:lnTo>
                    <a:pt x="164" y="11"/>
                  </a:lnTo>
                  <a:lnTo>
                    <a:pt x="141" y="23"/>
                  </a:lnTo>
                  <a:lnTo>
                    <a:pt x="124" y="40"/>
                  </a:lnTo>
                  <a:lnTo>
                    <a:pt x="107" y="45"/>
                  </a:lnTo>
                  <a:lnTo>
                    <a:pt x="102" y="34"/>
                  </a:lnTo>
                  <a:lnTo>
                    <a:pt x="102" y="17"/>
                  </a:lnTo>
                  <a:lnTo>
                    <a:pt x="102" y="5"/>
                  </a:lnTo>
                  <a:lnTo>
                    <a:pt x="96" y="5"/>
                  </a:lnTo>
                  <a:lnTo>
                    <a:pt x="96" y="17"/>
                  </a:lnTo>
                  <a:lnTo>
                    <a:pt x="90" y="34"/>
                  </a:lnTo>
                  <a:lnTo>
                    <a:pt x="85" y="45"/>
                  </a:lnTo>
                  <a:lnTo>
                    <a:pt x="79" y="51"/>
                  </a:lnTo>
                  <a:lnTo>
                    <a:pt x="68" y="45"/>
                  </a:lnTo>
                  <a:lnTo>
                    <a:pt x="45" y="28"/>
                  </a:lnTo>
                  <a:lnTo>
                    <a:pt x="17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6" name="Grupo 40"/>
          <p:cNvGrpSpPr/>
          <p:nvPr/>
        </p:nvGrpSpPr>
        <p:grpSpPr>
          <a:xfrm>
            <a:off x="3329006" y="4463354"/>
            <a:ext cx="522914" cy="386378"/>
            <a:chOff x="5091113" y="3184525"/>
            <a:chExt cx="295275" cy="217488"/>
          </a:xfrm>
        </p:grpSpPr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5091113" y="3230563"/>
              <a:ext cx="98425" cy="26988"/>
            </a:xfrm>
            <a:custGeom>
              <a:avLst/>
              <a:gdLst>
                <a:gd name="T0" fmla="*/ 34 w 62"/>
                <a:gd name="T1" fmla="*/ 11 h 17"/>
                <a:gd name="T2" fmla="*/ 17 w 62"/>
                <a:gd name="T3" fmla="*/ 5 h 17"/>
                <a:gd name="T4" fmla="*/ 0 w 62"/>
                <a:gd name="T5" fmla="*/ 5 h 17"/>
                <a:gd name="T6" fmla="*/ 0 w 62"/>
                <a:gd name="T7" fmla="*/ 11 h 17"/>
                <a:gd name="T8" fmla="*/ 0 w 62"/>
                <a:gd name="T9" fmla="*/ 17 h 17"/>
                <a:gd name="T10" fmla="*/ 5 w 62"/>
                <a:gd name="T11" fmla="*/ 17 h 17"/>
                <a:gd name="T12" fmla="*/ 17 w 62"/>
                <a:gd name="T13" fmla="*/ 17 h 17"/>
                <a:gd name="T14" fmla="*/ 34 w 62"/>
                <a:gd name="T15" fmla="*/ 11 h 17"/>
                <a:gd name="T16" fmla="*/ 45 w 62"/>
                <a:gd name="T17" fmla="*/ 5 h 17"/>
                <a:gd name="T18" fmla="*/ 50 w 62"/>
                <a:gd name="T19" fmla="*/ 5 h 17"/>
                <a:gd name="T20" fmla="*/ 50 w 62"/>
                <a:gd name="T21" fmla="*/ 0 h 17"/>
                <a:gd name="T22" fmla="*/ 62 w 62"/>
                <a:gd name="T23" fmla="*/ 5 h 17"/>
                <a:gd name="T24" fmla="*/ 62 w 62"/>
                <a:gd name="T25" fmla="*/ 11 h 17"/>
                <a:gd name="T26" fmla="*/ 56 w 62"/>
                <a:gd name="T27" fmla="*/ 17 h 17"/>
                <a:gd name="T28" fmla="*/ 34 w 62"/>
                <a:gd name="T29" fmla="*/ 11 h 17"/>
                <a:gd name="T30" fmla="*/ 34 w 62"/>
                <a:gd name="T3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17">
                  <a:moveTo>
                    <a:pt x="34" y="11"/>
                  </a:moveTo>
                  <a:lnTo>
                    <a:pt x="17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17" y="17"/>
                  </a:lnTo>
                  <a:lnTo>
                    <a:pt x="34" y="11"/>
                  </a:lnTo>
                  <a:lnTo>
                    <a:pt x="45" y="5"/>
                  </a:lnTo>
                  <a:lnTo>
                    <a:pt x="50" y="5"/>
                  </a:lnTo>
                  <a:lnTo>
                    <a:pt x="50" y="0"/>
                  </a:lnTo>
                  <a:lnTo>
                    <a:pt x="62" y="5"/>
                  </a:lnTo>
                  <a:lnTo>
                    <a:pt x="62" y="11"/>
                  </a:lnTo>
                  <a:lnTo>
                    <a:pt x="56" y="17"/>
                  </a:lnTo>
                  <a:lnTo>
                    <a:pt x="34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5135563" y="3248025"/>
              <a:ext cx="17463" cy="107950"/>
            </a:xfrm>
            <a:custGeom>
              <a:avLst/>
              <a:gdLst>
                <a:gd name="T0" fmla="*/ 6 w 11"/>
                <a:gd name="T1" fmla="*/ 0 h 68"/>
                <a:gd name="T2" fmla="*/ 0 w 11"/>
                <a:gd name="T3" fmla="*/ 11 h 68"/>
                <a:gd name="T4" fmla="*/ 6 w 11"/>
                <a:gd name="T5" fmla="*/ 29 h 68"/>
                <a:gd name="T6" fmla="*/ 11 w 11"/>
                <a:gd name="T7" fmla="*/ 46 h 68"/>
                <a:gd name="T8" fmla="*/ 11 w 11"/>
                <a:gd name="T9" fmla="*/ 51 h 68"/>
                <a:gd name="T10" fmla="*/ 6 w 11"/>
                <a:gd name="T11" fmla="*/ 63 h 68"/>
                <a:gd name="T12" fmla="*/ 6 w 11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8">
                  <a:moveTo>
                    <a:pt x="6" y="0"/>
                  </a:moveTo>
                  <a:lnTo>
                    <a:pt x="0" y="11"/>
                  </a:lnTo>
                  <a:lnTo>
                    <a:pt x="6" y="29"/>
                  </a:lnTo>
                  <a:lnTo>
                    <a:pt x="11" y="46"/>
                  </a:lnTo>
                  <a:lnTo>
                    <a:pt x="11" y="51"/>
                  </a:lnTo>
                  <a:lnTo>
                    <a:pt x="6" y="63"/>
                  </a:lnTo>
                  <a:lnTo>
                    <a:pt x="6" y="6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5251450" y="3211513"/>
              <a:ext cx="134938" cy="26988"/>
            </a:xfrm>
            <a:custGeom>
              <a:avLst/>
              <a:gdLst>
                <a:gd name="T0" fmla="*/ 51 w 85"/>
                <a:gd name="T1" fmla="*/ 12 h 17"/>
                <a:gd name="T2" fmla="*/ 28 w 85"/>
                <a:gd name="T3" fmla="*/ 6 h 17"/>
                <a:gd name="T4" fmla="*/ 6 w 85"/>
                <a:gd name="T5" fmla="*/ 6 h 17"/>
                <a:gd name="T6" fmla="*/ 0 w 85"/>
                <a:gd name="T7" fmla="*/ 12 h 17"/>
                <a:gd name="T8" fmla="*/ 0 w 85"/>
                <a:gd name="T9" fmla="*/ 17 h 17"/>
                <a:gd name="T10" fmla="*/ 11 w 85"/>
                <a:gd name="T11" fmla="*/ 17 h 17"/>
                <a:gd name="T12" fmla="*/ 23 w 85"/>
                <a:gd name="T13" fmla="*/ 17 h 17"/>
                <a:gd name="T14" fmla="*/ 45 w 85"/>
                <a:gd name="T15" fmla="*/ 12 h 17"/>
                <a:gd name="T16" fmla="*/ 62 w 85"/>
                <a:gd name="T17" fmla="*/ 6 h 17"/>
                <a:gd name="T18" fmla="*/ 68 w 85"/>
                <a:gd name="T19" fmla="*/ 0 h 17"/>
                <a:gd name="T20" fmla="*/ 73 w 85"/>
                <a:gd name="T21" fmla="*/ 0 h 17"/>
                <a:gd name="T22" fmla="*/ 85 w 85"/>
                <a:gd name="T23" fmla="*/ 6 h 17"/>
                <a:gd name="T24" fmla="*/ 85 w 85"/>
                <a:gd name="T25" fmla="*/ 12 h 17"/>
                <a:gd name="T26" fmla="*/ 73 w 85"/>
                <a:gd name="T27" fmla="*/ 17 h 17"/>
                <a:gd name="T28" fmla="*/ 51 w 85"/>
                <a:gd name="T29" fmla="*/ 12 h 17"/>
                <a:gd name="T30" fmla="*/ 51 w 85"/>
                <a:gd name="T3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7">
                  <a:moveTo>
                    <a:pt x="51" y="12"/>
                  </a:moveTo>
                  <a:lnTo>
                    <a:pt x="28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1" y="17"/>
                  </a:lnTo>
                  <a:lnTo>
                    <a:pt x="23" y="17"/>
                  </a:lnTo>
                  <a:lnTo>
                    <a:pt x="45" y="12"/>
                  </a:lnTo>
                  <a:lnTo>
                    <a:pt x="62" y="6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85" y="6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51" y="12"/>
                  </a:lnTo>
                  <a:lnTo>
                    <a:pt x="51" y="12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5322888" y="3230563"/>
              <a:ext cx="9525" cy="171450"/>
            </a:xfrm>
            <a:custGeom>
              <a:avLst/>
              <a:gdLst>
                <a:gd name="T0" fmla="*/ 0 w 6"/>
                <a:gd name="T1" fmla="*/ 0 h 108"/>
                <a:gd name="T2" fmla="*/ 0 w 6"/>
                <a:gd name="T3" fmla="*/ 22 h 108"/>
                <a:gd name="T4" fmla="*/ 0 w 6"/>
                <a:gd name="T5" fmla="*/ 45 h 108"/>
                <a:gd name="T6" fmla="*/ 6 w 6"/>
                <a:gd name="T7" fmla="*/ 74 h 108"/>
                <a:gd name="T8" fmla="*/ 6 w 6"/>
                <a:gd name="T9" fmla="*/ 91 h 108"/>
                <a:gd name="T10" fmla="*/ 6 w 6"/>
                <a:gd name="T11" fmla="*/ 102 h 108"/>
                <a:gd name="T12" fmla="*/ 6 w 6"/>
                <a:gd name="T13" fmla="*/ 108 h 108"/>
                <a:gd name="T14" fmla="*/ 6 w 6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8">
                  <a:moveTo>
                    <a:pt x="0" y="0"/>
                  </a:moveTo>
                  <a:lnTo>
                    <a:pt x="0" y="22"/>
                  </a:lnTo>
                  <a:lnTo>
                    <a:pt x="0" y="45"/>
                  </a:lnTo>
                  <a:lnTo>
                    <a:pt x="6" y="74"/>
                  </a:lnTo>
                  <a:lnTo>
                    <a:pt x="6" y="91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6" y="10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5295900" y="3184525"/>
              <a:ext cx="46038" cy="90488"/>
            </a:xfrm>
            <a:custGeom>
              <a:avLst/>
              <a:gdLst>
                <a:gd name="T0" fmla="*/ 17 w 29"/>
                <a:gd name="T1" fmla="*/ 29 h 57"/>
                <a:gd name="T2" fmla="*/ 17 w 29"/>
                <a:gd name="T3" fmla="*/ 12 h 57"/>
                <a:gd name="T4" fmla="*/ 23 w 29"/>
                <a:gd name="T5" fmla="*/ 0 h 57"/>
                <a:gd name="T6" fmla="*/ 29 w 29"/>
                <a:gd name="T7" fmla="*/ 0 h 57"/>
                <a:gd name="T8" fmla="*/ 29 w 29"/>
                <a:gd name="T9" fmla="*/ 6 h 57"/>
                <a:gd name="T10" fmla="*/ 23 w 29"/>
                <a:gd name="T11" fmla="*/ 17 h 57"/>
                <a:gd name="T12" fmla="*/ 6 w 29"/>
                <a:gd name="T13" fmla="*/ 40 h 57"/>
                <a:gd name="T14" fmla="*/ 0 w 29"/>
                <a:gd name="T15" fmla="*/ 51 h 57"/>
                <a:gd name="T16" fmla="*/ 0 w 29"/>
                <a:gd name="T17" fmla="*/ 57 h 57"/>
                <a:gd name="T18" fmla="*/ 0 w 29"/>
                <a:gd name="T19" fmla="*/ 57 h 57"/>
                <a:gd name="T20" fmla="*/ 6 w 29"/>
                <a:gd name="T21" fmla="*/ 51 h 57"/>
                <a:gd name="T22" fmla="*/ 12 w 29"/>
                <a:gd name="T23" fmla="*/ 46 h 57"/>
                <a:gd name="T24" fmla="*/ 17 w 29"/>
                <a:gd name="T25" fmla="*/ 40 h 57"/>
                <a:gd name="T26" fmla="*/ 17 w 29"/>
                <a:gd name="T27" fmla="*/ 29 h 57"/>
                <a:gd name="T28" fmla="*/ 17 w 29"/>
                <a:gd name="T29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57">
                  <a:moveTo>
                    <a:pt x="17" y="29"/>
                  </a:moveTo>
                  <a:lnTo>
                    <a:pt x="17" y="1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3" y="17"/>
                  </a:lnTo>
                  <a:lnTo>
                    <a:pt x="6" y="40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6" y="51"/>
                  </a:lnTo>
                  <a:lnTo>
                    <a:pt x="12" y="46"/>
                  </a:lnTo>
                  <a:lnTo>
                    <a:pt x="17" y="40"/>
                  </a:lnTo>
                  <a:lnTo>
                    <a:pt x="17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rgbClr val="67A979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46" name="Elipse 45"/>
          <p:cNvSpPr/>
          <p:nvPr/>
        </p:nvSpPr>
        <p:spPr>
          <a:xfrm>
            <a:off x="1250674" y="4701569"/>
            <a:ext cx="80966" cy="812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grpSp>
        <p:nvGrpSpPr>
          <p:cNvPr id="9" name="Grupo 47"/>
          <p:cNvGrpSpPr/>
          <p:nvPr/>
        </p:nvGrpSpPr>
        <p:grpSpPr>
          <a:xfrm>
            <a:off x="2123728" y="4524382"/>
            <a:ext cx="155755" cy="372276"/>
            <a:chOff x="3024188" y="3265488"/>
            <a:chExt cx="87950" cy="209550"/>
          </a:xfrm>
        </p:grpSpPr>
        <p:grpSp>
          <p:nvGrpSpPr>
            <p:cNvPr id="10" name="Grupo 44"/>
            <p:cNvGrpSpPr/>
            <p:nvPr/>
          </p:nvGrpSpPr>
          <p:grpSpPr>
            <a:xfrm>
              <a:off x="3024188" y="3265488"/>
              <a:ext cx="80963" cy="209550"/>
              <a:chOff x="3024188" y="3265488"/>
              <a:chExt cx="80963" cy="209550"/>
            </a:xfrm>
          </p:grpSpPr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3087688" y="3375025"/>
                <a:ext cx="17463" cy="100013"/>
              </a:xfrm>
              <a:custGeom>
                <a:avLst/>
                <a:gdLst>
                  <a:gd name="T0" fmla="*/ 5 w 11"/>
                  <a:gd name="T1" fmla="*/ 0 h 63"/>
                  <a:gd name="T2" fmla="*/ 5 w 11"/>
                  <a:gd name="T3" fmla="*/ 17 h 63"/>
                  <a:gd name="T4" fmla="*/ 0 w 11"/>
                  <a:gd name="T5" fmla="*/ 34 h 63"/>
                  <a:gd name="T6" fmla="*/ 0 w 11"/>
                  <a:gd name="T7" fmla="*/ 51 h 63"/>
                  <a:gd name="T8" fmla="*/ 5 w 11"/>
                  <a:gd name="T9" fmla="*/ 63 h 63"/>
                  <a:gd name="T10" fmla="*/ 5 w 11"/>
                  <a:gd name="T11" fmla="*/ 63 h 63"/>
                  <a:gd name="T12" fmla="*/ 5 w 11"/>
                  <a:gd name="T13" fmla="*/ 63 h 63"/>
                  <a:gd name="T14" fmla="*/ 5 w 11"/>
                  <a:gd name="T15" fmla="*/ 51 h 63"/>
                  <a:gd name="T16" fmla="*/ 5 w 11"/>
                  <a:gd name="T17" fmla="*/ 34 h 63"/>
                  <a:gd name="T18" fmla="*/ 11 w 11"/>
                  <a:gd name="T19" fmla="*/ 11 h 63"/>
                  <a:gd name="T20" fmla="*/ 11 w 11"/>
                  <a:gd name="T21" fmla="*/ 6 h 63"/>
                  <a:gd name="T22" fmla="*/ 11 w 11"/>
                  <a:gd name="T23" fmla="*/ 0 h 63"/>
                  <a:gd name="T24" fmla="*/ 11 w 11"/>
                  <a:gd name="T25" fmla="*/ 0 h 63"/>
                  <a:gd name="T26" fmla="*/ 5 w 11"/>
                  <a:gd name="T27" fmla="*/ 0 h 63"/>
                  <a:gd name="T28" fmla="*/ 5 w 11"/>
                  <a:gd name="T2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63">
                    <a:moveTo>
                      <a:pt x="5" y="0"/>
                    </a:moveTo>
                    <a:lnTo>
                      <a:pt x="5" y="17"/>
                    </a:lnTo>
                    <a:lnTo>
                      <a:pt x="0" y="34"/>
                    </a:lnTo>
                    <a:lnTo>
                      <a:pt x="0" y="51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5" y="51"/>
                    </a:lnTo>
                    <a:lnTo>
                      <a:pt x="5" y="34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9525">
                <a:solidFill>
                  <a:srgbClr val="AEAFB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3024188" y="3265488"/>
                <a:ext cx="80963" cy="109538"/>
              </a:xfrm>
              <a:custGeom>
                <a:avLst/>
                <a:gdLst>
                  <a:gd name="T0" fmla="*/ 51 w 51"/>
                  <a:gd name="T1" fmla="*/ 69 h 69"/>
                  <a:gd name="T2" fmla="*/ 51 w 51"/>
                  <a:gd name="T3" fmla="*/ 46 h 69"/>
                  <a:gd name="T4" fmla="*/ 51 w 51"/>
                  <a:gd name="T5" fmla="*/ 29 h 69"/>
                  <a:gd name="T6" fmla="*/ 51 w 51"/>
                  <a:gd name="T7" fmla="*/ 18 h 69"/>
                  <a:gd name="T8" fmla="*/ 45 w 51"/>
                  <a:gd name="T9" fmla="*/ 12 h 69"/>
                  <a:gd name="T10" fmla="*/ 34 w 51"/>
                  <a:gd name="T11" fmla="*/ 0 h 69"/>
                  <a:gd name="T12" fmla="*/ 17 w 51"/>
                  <a:gd name="T13" fmla="*/ 6 h 69"/>
                  <a:gd name="T14" fmla="*/ 6 w 51"/>
                  <a:gd name="T15" fmla="*/ 18 h 69"/>
                  <a:gd name="T16" fmla="*/ 0 w 51"/>
                  <a:gd name="T17" fmla="*/ 29 h 69"/>
                  <a:gd name="T18" fmla="*/ 6 w 51"/>
                  <a:gd name="T19" fmla="*/ 35 h 69"/>
                  <a:gd name="T20" fmla="*/ 6 w 51"/>
                  <a:gd name="T21" fmla="*/ 29 h 69"/>
                  <a:gd name="T22" fmla="*/ 17 w 51"/>
                  <a:gd name="T23" fmla="*/ 18 h 69"/>
                  <a:gd name="T24" fmla="*/ 28 w 51"/>
                  <a:gd name="T2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69">
                    <a:moveTo>
                      <a:pt x="51" y="69"/>
                    </a:moveTo>
                    <a:lnTo>
                      <a:pt x="51" y="46"/>
                    </a:lnTo>
                    <a:lnTo>
                      <a:pt x="51" y="29"/>
                    </a:lnTo>
                    <a:lnTo>
                      <a:pt x="51" y="18"/>
                    </a:lnTo>
                    <a:lnTo>
                      <a:pt x="45" y="12"/>
                    </a:lnTo>
                    <a:lnTo>
                      <a:pt x="34" y="0"/>
                    </a:lnTo>
                    <a:lnTo>
                      <a:pt x="17" y="6"/>
                    </a:lnTo>
                    <a:lnTo>
                      <a:pt x="6" y="18"/>
                    </a:lnTo>
                    <a:lnTo>
                      <a:pt x="0" y="29"/>
                    </a:lnTo>
                    <a:lnTo>
                      <a:pt x="6" y="35"/>
                    </a:lnTo>
                    <a:lnTo>
                      <a:pt x="6" y="29"/>
                    </a:lnTo>
                    <a:lnTo>
                      <a:pt x="17" y="18"/>
                    </a:lnTo>
                    <a:lnTo>
                      <a:pt x="28" y="0"/>
                    </a:lnTo>
                  </a:path>
                </a:pathLst>
              </a:custGeom>
              <a:noFill/>
              <a:ln w="9525">
                <a:solidFill>
                  <a:srgbClr val="2170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0" name="Line 12"/>
              <p:cNvSpPr>
                <a:spLocks noChangeShapeType="1"/>
              </p:cNvSpPr>
              <p:nvPr/>
            </p:nvSpPr>
            <p:spPr bwMode="auto">
              <a:xfrm flipV="1">
                <a:off x="3033713" y="3275013"/>
                <a:ext cx="26988" cy="26988"/>
              </a:xfrm>
              <a:prstGeom prst="line">
                <a:avLst/>
              </a:prstGeom>
              <a:noFill/>
              <a:ln w="9525">
                <a:solidFill>
                  <a:srgbClr val="2170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47" name="Elipse 46"/>
            <p:cNvSpPr/>
            <p:nvPr/>
          </p:nvSpPr>
          <p:spPr>
            <a:xfrm>
              <a:off x="3066419" y="335629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</p:grpSp>
      <p:sp>
        <p:nvSpPr>
          <p:cNvPr id="91" name="Rectángulo 90"/>
          <p:cNvSpPr/>
          <p:nvPr/>
        </p:nvSpPr>
        <p:spPr>
          <a:xfrm>
            <a:off x="358772" y="1268760"/>
            <a:ext cx="8460000" cy="360040"/>
          </a:xfrm>
          <a:prstGeom prst="rect">
            <a:avLst/>
          </a:prstGeom>
          <a:solidFill>
            <a:srgbClr val="267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n-US" sz="1600" dirty="0"/>
              <a:t>CONVISO</a:t>
            </a:r>
            <a:r>
              <a:rPr lang="en-US" sz="1600" baseline="30000" dirty="0"/>
              <a:t>® </a:t>
            </a:r>
            <a:r>
              <a:rPr lang="en-US" sz="1600" dirty="0" smtClean="0"/>
              <a:t>ONE, 1 </a:t>
            </a:r>
            <a:r>
              <a:rPr lang="en-US" sz="1600" dirty="0" err="1" smtClean="0"/>
              <a:t>aplicación</a:t>
            </a:r>
            <a:r>
              <a:rPr lang="en-US" sz="1600" dirty="0" smtClean="0"/>
              <a:t> </a:t>
            </a:r>
            <a:r>
              <a:rPr lang="en-US" sz="1600" dirty="0" err="1" smtClean="0"/>
              <a:t>en</a:t>
            </a:r>
            <a:r>
              <a:rPr lang="en-US" sz="1600" dirty="0" smtClean="0"/>
              <a:t> </a:t>
            </a:r>
            <a:r>
              <a:rPr lang="en-US" sz="1600" dirty="0" err="1" smtClean="0"/>
              <a:t>postemergencia</a:t>
            </a:r>
            <a:endParaRPr lang="es-ES" sz="1600" dirty="0" err="1" smtClean="0"/>
          </a:p>
        </p:txBody>
      </p:sp>
      <p:grpSp>
        <p:nvGrpSpPr>
          <p:cNvPr id="11" name="Grupo 20"/>
          <p:cNvGrpSpPr/>
          <p:nvPr/>
        </p:nvGrpSpPr>
        <p:grpSpPr>
          <a:xfrm>
            <a:off x="2663904" y="2266072"/>
            <a:ext cx="1044000" cy="1999889"/>
            <a:chOff x="2771800" y="2266072"/>
            <a:chExt cx="1044000" cy="1999889"/>
          </a:xfrm>
        </p:grpSpPr>
        <p:sp>
          <p:nvSpPr>
            <p:cNvPr id="90" name="Rectángulo 89"/>
            <p:cNvSpPr/>
            <p:nvPr/>
          </p:nvSpPr>
          <p:spPr>
            <a:xfrm>
              <a:off x="2771800" y="2269637"/>
              <a:ext cx="1021889" cy="510945"/>
            </a:xfrm>
            <a:prstGeom prst="rect">
              <a:avLst/>
            </a:prstGeom>
            <a:solidFill>
              <a:srgbClr val="257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1200" b="1" dirty="0" smtClean="0"/>
                <a:t>1 l/ha</a:t>
              </a:r>
            </a:p>
            <a:p>
              <a:pPr algn="ctr">
                <a:spcAft>
                  <a:spcPts val="400"/>
                </a:spcAft>
                <a:buSzPct val="100000"/>
              </a:pPr>
              <a:r>
                <a:rPr lang="es-ES" sz="1000" dirty="0" smtClean="0"/>
                <a:t>CONVISO</a:t>
              </a:r>
              <a:r>
                <a:rPr lang="es-ES" sz="10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s-ES" sz="1000" dirty="0" smtClean="0"/>
                <a:t> ONE</a:t>
              </a:r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2771800" y="2266072"/>
              <a:ext cx="1021889" cy="1490256"/>
            </a:xfrm>
            <a:prstGeom prst="rect">
              <a:avLst/>
            </a:prstGeom>
            <a:noFill/>
            <a:ln w="28575">
              <a:solidFill>
                <a:srgbClr val="2570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endParaRPr lang="es-ES" sz="80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2" name="Grupo 94"/>
            <p:cNvGrpSpPr/>
            <p:nvPr/>
          </p:nvGrpSpPr>
          <p:grpSpPr>
            <a:xfrm>
              <a:off x="2809350" y="3192175"/>
              <a:ext cx="298051" cy="298051"/>
              <a:chOff x="2000094" y="1598508"/>
              <a:chExt cx="226453" cy="231844"/>
            </a:xfrm>
          </p:grpSpPr>
          <p:sp>
            <p:nvSpPr>
              <p:cNvPr id="101" name="Freeform 6"/>
              <p:cNvSpPr>
                <a:spLocks/>
              </p:cNvSpPr>
              <p:nvPr/>
            </p:nvSpPr>
            <p:spPr bwMode="auto">
              <a:xfrm>
                <a:off x="2000094" y="1640813"/>
                <a:ext cx="226453" cy="42305"/>
              </a:xfrm>
              <a:custGeom>
                <a:avLst/>
                <a:gdLst>
                  <a:gd name="T0" fmla="*/ 51 w 91"/>
                  <a:gd name="T1" fmla="*/ 12 h 17"/>
                  <a:gd name="T2" fmla="*/ 29 w 91"/>
                  <a:gd name="T3" fmla="*/ 6 h 17"/>
                  <a:gd name="T4" fmla="*/ 6 w 91"/>
                  <a:gd name="T5" fmla="*/ 6 h 17"/>
                  <a:gd name="T6" fmla="*/ 0 w 91"/>
                  <a:gd name="T7" fmla="*/ 12 h 17"/>
                  <a:gd name="T8" fmla="*/ 6 w 91"/>
                  <a:gd name="T9" fmla="*/ 17 h 17"/>
                  <a:gd name="T10" fmla="*/ 12 w 91"/>
                  <a:gd name="T11" fmla="*/ 17 h 17"/>
                  <a:gd name="T12" fmla="*/ 29 w 91"/>
                  <a:gd name="T13" fmla="*/ 17 h 17"/>
                  <a:gd name="T14" fmla="*/ 51 w 91"/>
                  <a:gd name="T15" fmla="*/ 12 h 17"/>
                  <a:gd name="T16" fmla="*/ 62 w 91"/>
                  <a:gd name="T17" fmla="*/ 6 h 17"/>
                  <a:gd name="T18" fmla="*/ 74 w 91"/>
                  <a:gd name="T19" fmla="*/ 0 h 17"/>
                  <a:gd name="T20" fmla="*/ 74 w 91"/>
                  <a:gd name="T21" fmla="*/ 0 h 17"/>
                  <a:gd name="T22" fmla="*/ 91 w 91"/>
                  <a:gd name="T23" fmla="*/ 6 h 17"/>
                  <a:gd name="T24" fmla="*/ 91 w 91"/>
                  <a:gd name="T25" fmla="*/ 6 h 17"/>
                  <a:gd name="T26" fmla="*/ 91 w 91"/>
                  <a:gd name="T27" fmla="*/ 12 h 17"/>
                  <a:gd name="T28" fmla="*/ 79 w 91"/>
                  <a:gd name="T29" fmla="*/ 17 h 17"/>
                  <a:gd name="T30" fmla="*/ 51 w 91"/>
                  <a:gd name="T31" fmla="*/ 12 h 17"/>
                  <a:gd name="T32" fmla="*/ 51 w 91"/>
                  <a:gd name="T3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17">
                    <a:moveTo>
                      <a:pt x="51" y="12"/>
                    </a:moveTo>
                    <a:lnTo>
                      <a:pt x="29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29" y="17"/>
                    </a:lnTo>
                    <a:lnTo>
                      <a:pt x="51" y="12"/>
                    </a:lnTo>
                    <a:lnTo>
                      <a:pt x="62" y="6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91" y="6"/>
                    </a:lnTo>
                    <a:lnTo>
                      <a:pt x="91" y="6"/>
                    </a:lnTo>
                    <a:lnTo>
                      <a:pt x="91" y="12"/>
                    </a:lnTo>
                    <a:lnTo>
                      <a:pt x="79" y="17"/>
                    </a:lnTo>
                    <a:lnTo>
                      <a:pt x="51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BD700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2" name="Freeform 7"/>
              <p:cNvSpPr>
                <a:spLocks/>
              </p:cNvSpPr>
              <p:nvPr/>
            </p:nvSpPr>
            <p:spPr bwMode="auto">
              <a:xfrm>
                <a:off x="2124519" y="1650352"/>
                <a:ext cx="29862" cy="180000"/>
              </a:xfrm>
              <a:custGeom>
                <a:avLst/>
                <a:gdLst>
                  <a:gd name="T0" fmla="*/ 6 w 12"/>
                  <a:gd name="T1" fmla="*/ 0 h 108"/>
                  <a:gd name="T2" fmla="*/ 0 w 12"/>
                  <a:gd name="T3" fmla="*/ 22 h 108"/>
                  <a:gd name="T4" fmla="*/ 6 w 12"/>
                  <a:gd name="T5" fmla="*/ 45 h 108"/>
                  <a:gd name="T6" fmla="*/ 12 w 12"/>
                  <a:gd name="T7" fmla="*/ 74 h 108"/>
                  <a:gd name="T8" fmla="*/ 12 w 12"/>
                  <a:gd name="T9" fmla="*/ 91 h 108"/>
                  <a:gd name="T10" fmla="*/ 12 w 12"/>
                  <a:gd name="T11" fmla="*/ 102 h 108"/>
                  <a:gd name="T12" fmla="*/ 12 w 12"/>
                  <a:gd name="T13" fmla="*/ 108 h 108"/>
                  <a:gd name="T14" fmla="*/ 12 w 12"/>
                  <a:gd name="T1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8">
                    <a:moveTo>
                      <a:pt x="6" y="0"/>
                    </a:moveTo>
                    <a:lnTo>
                      <a:pt x="0" y="22"/>
                    </a:lnTo>
                    <a:lnTo>
                      <a:pt x="6" y="45"/>
                    </a:lnTo>
                    <a:lnTo>
                      <a:pt x="12" y="74"/>
                    </a:lnTo>
                    <a:lnTo>
                      <a:pt x="12" y="91"/>
                    </a:lnTo>
                    <a:lnTo>
                      <a:pt x="12" y="102"/>
                    </a:lnTo>
                    <a:lnTo>
                      <a:pt x="12" y="108"/>
                    </a:lnTo>
                    <a:lnTo>
                      <a:pt x="12" y="108"/>
                    </a:lnTo>
                  </a:path>
                </a:pathLst>
              </a:custGeom>
              <a:noFill/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3" name="Freeform 8"/>
              <p:cNvSpPr>
                <a:spLocks/>
              </p:cNvSpPr>
              <p:nvPr/>
            </p:nvSpPr>
            <p:spPr bwMode="auto">
              <a:xfrm>
                <a:off x="2072260" y="1598508"/>
                <a:ext cx="82121" cy="141844"/>
              </a:xfrm>
              <a:custGeom>
                <a:avLst/>
                <a:gdLst>
                  <a:gd name="T0" fmla="*/ 22 w 33"/>
                  <a:gd name="T1" fmla="*/ 29 h 57"/>
                  <a:gd name="T2" fmla="*/ 22 w 33"/>
                  <a:gd name="T3" fmla="*/ 12 h 57"/>
                  <a:gd name="T4" fmla="*/ 28 w 33"/>
                  <a:gd name="T5" fmla="*/ 0 h 57"/>
                  <a:gd name="T6" fmla="*/ 33 w 33"/>
                  <a:gd name="T7" fmla="*/ 0 h 57"/>
                  <a:gd name="T8" fmla="*/ 33 w 33"/>
                  <a:gd name="T9" fmla="*/ 6 h 57"/>
                  <a:gd name="T10" fmla="*/ 28 w 33"/>
                  <a:gd name="T11" fmla="*/ 17 h 57"/>
                  <a:gd name="T12" fmla="*/ 11 w 33"/>
                  <a:gd name="T13" fmla="*/ 40 h 57"/>
                  <a:gd name="T14" fmla="*/ 0 w 33"/>
                  <a:gd name="T15" fmla="*/ 51 h 57"/>
                  <a:gd name="T16" fmla="*/ 5 w 33"/>
                  <a:gd name="T17" fmla="*/ 57 h 57"/>
                  <a:gd name="T18" fmla="*/ 5 w 33"/>
                  <a:gd name="T19" fmla="*/ 57 h 57"/>
                  <a:gd name="T20" fmla="*/ 11 w 33"/>
                  <a:gd name="T21" fmla="*/ 51 h 57"/>
                  <a:gd name="T22" fmla="*/ 16 w 33"/>
                  <a:gd name="T23" fmla="*/ 46 h 57"/>
                  <a:gd name="T24" fmla="*/ 22 w 33"/>
                  <a:gd name="T25" fmla="*/ 40 h 57"/>
                  <a:gd name="T26" fmla="*/ 22 w 33"/>
                  <a:gd name="T27" fmla="*/ 29 h 57"/>
                  <a:gd name="T28" fmla="*/ 22 w 33"/>
                  <a:gd name="T29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57">
                    <a:moveTo>
                      <a:pt x="22" y="29"/>
                    </a:moveTo>
                    <a:lnTo>
                      <a:pt x="22" y="12"/>
                    </a:lnTo>
                    <a:lnTo>
                      <a:pt x="28" y="0"/>
                    </a:lnTo>
                    <a:lnTo>
                      <a:pt x="33" y="0"/>
                    </a:lnTo>
                    <a:lnTo>
                      <a:pt x="33" y="6"/>
                    </a:lnTo>
                    <a:lnTo>
                      <a:pt x="28" y="17"/>
                    </a:lnTo>
                    <a:lnTo>
                      <a:pt x="11" y="40"/>
                    </a:lnTo>
                    <a:lnTo>
                      <a:pt x="0" y="51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11" y="51"/>
                    </a:lnTo>
                    <a:lnTo>
                      <a:pt x="16" y="46"/>
                    </a:lnTo>
                    <a:lnTo>
                      <a:pt x="22" y="40"/>
                    </a:lnTo>
                    <a:lnTo>
                      <a:pt x="22" y="29"/>
                    </a:lnTo>
                    <a:lnTo>
                      <a:pt x="22" y="29"/>
                    </a:lnTo>
                    <a:close/>
                  </a:path>
                </a:pathLst>
              </a:custGeom>
              <a:solidFill>
                <a:srgbClr val="67A979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96" name="Rectángulo 95"/>
            <p:cNvSpPr/>
            <p:nvPr/>
          </p:nvSpPr>
          <p:spPr>
            <a:xfrm>
              <a:off x="2771800" y="2772281"/>
              <a:ext cx="104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ct val="100000"/>
              </a:pPr>
              <a:r>
                <a:rPr lang="es-ES" sz="1000" dirty="0" smtClean="0"/>
                <a:t>Máx.4 hojas</a:t>
              </a:r>
            </a:p>
            <a:p>
              <a:pPr algn="r">
                <a:buSzPct val="100000"/>
              </a:pPr>
              <a:r>
                <a:rPr lang="es-ES" sz="1000" dirty="0" smtClean="0"/>
                <a:t> </a:t>
              </a:r>
              <a:r>
                <a:rPr lang="es-ES" sz="1000" dirty="0"/>
                <a:t>verdaderas</a:t>
              </a:r>
            </a:p>
          </p:txBody>
        </p:sp>
        <p:sp>
          <p:nvSpPr>
            <p:cNvPr id="97" name="Rectángulo 96"/>
            <p:cNvSpPr/>
            <p:nvPr/>
          </p:nvSpPr>
          <p:spPr>
            <a:xfrm>
              <a:off x="3013655" y="3361700"/>
              <a:ext cx="74491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>
                <a:buSzPct val="100000"/>
              </a:pPr>
              <a:r>
                <a:rPr lang="es-ES" sz="1000" dirty="0" smtClean="0"/>
                <a:t>mejor 2 H</a:t>
              </a:r>
              <a:endParaRPr lang="es-ES" sz="1000" dirty="0"/>
            </a:p>
            <a:p>
              <a:pPr algn="r">
                <a:buSzPct val="100000"/>
              </a:pPr>
              <a:r>
                <a:rPr lang="es-ES" sz="1000" dirty="0" smtClean="0"/>
                <a:t>o cotiledones</a:t>
              </a:r>
              <a:endParaRPr lang="es-ES" sz="1000" dirty="0"/>
            </a:p>
          </p:txBody>
        </p:sp>
        <p:sp>
          <p:nvSpPr>
            <p:cNvPr id="98" name="Forma libre 97"/>
            <p:cNvSpPr/>
            <p:nvPr/>
          </p:nvSpPr>
          <p:spPr>
            <a:xfrm>
              <a:off x="2870148" y="3399203"/>
              <a:ext cx="126065" cy="218954"/>
            </a:xfrm>
            <a:custGeom>
              <a:avLst/>
              <a:gdLst>
                <a:gd name="connsiteX0" fmla="*/ 0 w 106587"/>
                <a:gd name="connsiteY0" fmla="*/ 0 h 185124"/>
                <a:gd name="connsiteX1" fmla="*/ 0 w 106587"/>
                <a:gd name="connsiteY1" fmla="*/ 185124 h 185124"/>
                <a:gd name="connsiteX2" fmla="*/ 106587 w 106587"/>
                <a:gd name="connsiteY2" fmla="*/ 185124 h 18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587" h="185124">
                  <a:moveTo>
                    <a:pt x="0" y="0"/>
                  </a:moveTo>
                  <a:lnTo>
                    <a:pt x="0" y="185124"/>
                  </a:lnTo>
                  <a:lnTo>
                    <a:pt x="106587" y="185124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9" name="Forma libre 98"/>
            <p:cNvSpPr/>
            <p:nvPr/>
          </p:nvSpPr>
          <p:spPr>
            <a:xfrm>
              <a:off x="3148816" y="3160345"/>
              <a:ext cx="199049" cy="119429"/>
            </a:xfrm>
            <a:custGeom>
              <a:avLst/>
              <a:gdLst>
                <a:gd name="connsiteX0" fmla="*/ 0 w 168295"/>
                <a:gd name="connsiteY0" fmla="*/ 100976 h 100976"/>
                <a:gd name="connsiteX1" fmla="*/ 168295 w 168295"/>
                <a:gd name="connsiteY1" fmla="*/ 100976 h 100976"/>
                <a:gd name="connsiteX2" fmla="*/ 168295 w 168295"/>
                <a:gd name="connsiteY2" fmla="*/ 0 h 10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295" h="100976">
                  <a:moveTo>
                    <a:pt x="0" y="100976"/>
                  </a:moveTo>
                  <a:lnTo>
                    <a:pt x="168295" y="100976"/>
                  </a:lnTo>
                  <a:lnTo>
                    <a:pt x="168295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00" name="Conector recto de flecha 99"/>
            <p:cNvCxnSpPr/>
            <p:nvPr/>
          </p:nvCxnSpPr>
          <p:spPr>
            <a:xfrm>
              <a:off x="3789402" y="3756328"/>
              <a:ext cx="0" cy="509633"/>
            </a:xfrm>
            <a:prstGeom prst="straightConnector1">
              <a:avLst/>
            </a:prstGeom>
            <a:ln w="28575" cmpd="sng">
              <a:solidFill>
                <a:srgbClr val="25704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8"/>
          <p:cNvGrpSpPr/>
          <p:nvPr/>
        </p:nvGrpSpPr>
        <p:grpSpPr>
          <a:xfrm>
            <a:off x="6876256" y="4282296"/>
            <a:ext cx="1476920" cy="1296144"/>
            <a:chOff x="7308304" y="3861048"/>
            <a:chExt cx="1476920" cy="1296144"/>
          </a:xfrm>
        </p:grpSpPr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7308304" y="3861048"/>
              <a:ext cx="1476920" cy="372276"/>
            </a:xfrm>
            <a:custGeom>
              <a:avLst/>
              <a:gdLst>
                <a:gd name="T0" fmla="*/ 158 w 288"/>
                <a:gd name="T1" fmla="*/ 132 h 132"/>
                <a:gd name="T2" fmla="*/ 130 w 288"/>
                <a:gd name="T3" fmla="*/ 126 h 132"/>
                <a:gd name="T4" fmla="*/ 107 w 288"/>
                <a:gd name="T5" fmla="*/ 114 h 132"/>
                <a:gd name="T6" fmla="*/ 62 w 288"/>
                <a:gd name="T7" fmla="*/ 92 h 132"/>
                <a:gd name="T8" fmla="*/ 40 w 288"/>
                <a:gd name="T9" fmla="*/ 86 h 132"/>
                <a:gd name="T10" fmla="*/ 17 w 288"/>
                <a:gd name="T11" fmla="*/ 80 h 132"/>
                <a:gd name="T12" fmla="*/ 6 w 288"/>
                <a:gd name="T13" fmla="*/ 80 h 132"/>
                <a:gd name="T14" fmla="*/ 0 w 288"/>
                <a:gd name="T15" fmla="*/ 75 h 132"/>
                <a:gd name="T16" fmla="*/ 6 w 288"/>
                <a:gd name="T17" fmla="*/ 69 h 132"/>
                <a:gd name="T18" fmla="*/ 23 w 288"/>
                <a:gd name="T19" fmla="*/ 57 h 132"/>
                <a:gd name="T20" fmla="*/ 40 w 288"/>
                <a:gd name="T21" fmla="*/ 52 h 132"/>
                <a:gd name="T22" fmla="*/ 62 w 288"/>
                <a:gd name="T23" fmla="*/ 57 h 132"/>
                <a:gd name="T24" fmla="*/ 85 w 288"/>
                <a:gd name="T25" fmla="*/ 69 h 132"/>
                <a:gd name="T26" fmla="*/ 107 w 288"/>
                <a:gd name="T27" fmla="*/ 80 h 132"/>
                <a:gd name="T28" fmla="*/ 130 w 288"/>
                <a:gd name="T29" fmla="*/ 97 h 132"/>
                <a:gd name="T30" fmla="*/ 130 w 288"/>
                <a:gd name="T31" fmla="*/ 97 h 132"/>
                <a:gd name="T32" fmla="*/ 130 w 288"/>
                <a:gd name="T33" fmla="*/ 97 h 132"/>
                <a:gd name="T34" fmla="*/ 119 w 288"/>
                <a:gd name="T35" fmla="*/ 86 h 132"/>
                <a:gd name="T36" fmla="*/ 102 w 288"/>
                <a:gd name="T37" fmla="*/ 75 h 132"/>
                <a:gd name="T38" fmla="*/ 62 w 288"/>
                <a:gd name="T39" fmla="*/ 46 h 132"/>
                <a:gd name="T40" fmla="*/ 40 w 288"/>
                <a:gd name="T41" fmla="*/ 23 h 132"/>
                <a:gd name="T42" fmla="*/ 34 w 288"/>
                <a:gd name="T43" fmla="*/ 12 h 132"/>
                <a:gd name="T44" fmla="*/ 45 w 288"/>
                <a:gd name="T45" fmla="*/ 6 h 132"/>
                <a:gd name="T46" fmla="*/ 62 w 288"/>
                <a:gd name="T47" fmla="*/ 6 h 132"/>
                <a:gd name="T48" fmla="*/ 79 w 288"/>
                <a:gd name="T49" fmla="*/ 6 h 132"/>
                <a:gd name="T50" fmla="*/ 96 w 288"/>
                <a:gd name="T51" fmla="*/ 12 h 132"/>
                <a:gd name="T52" fmla="*/ 113 w 288"/>
                <a:gd name="T53" fmla="*/ 35 h 132"/>
                <a:gd name="T54" fmla="*/ 124 w 288"/>
                <a:gd name="T55" fmla="*/ 57 h 132"/>
                <a:gd name="T56" fmla="*/ 136 w 288"/>
                <a:gd name="T57" fmla="*/ 75 h 132"/>
                <a:gd name="T58" fmla="*/ 141 w 288"/>
                <a:gd name="T59" fmla="*/ 75 h 132"/>
                <a:gd name="T60" fmla="*/ 136 w 288"/>
                <a:gd name="T61" fmla="*/ 63 h 132"/>
                <a:gd name="T62" fmla="*/ 136 w 288"/>
                <a:gd name="T63" fmla="*/ 46 h 132"/>
                <a:gd name="T64" fmla="*/ 136 w 288"/>
                <a:gd name="T65" fmla="*/ 29 h 132"/>
                <a:gd name="T66" fmla="*/ 141 w 288"/>
                <a:gd name="T67" fmla="*/ 18 h 132"/>
                <a:gd name="T68" fmla="*/ 153 w 288"/>
                <a:gd name="T69" fmla="*/ 6 h 132"/>
                <a:gd name="T70" fmla="*/ 164 w 288"/>
                <a:gd name="T71" fmla="*/ 0 h 132"/>
                <a:gd name="T72" fmla="*/ 175 w 288"/>
                <a:gd name="T73" fmla="*/ 12 h 132"/>
                <a:gd name="T74" fmla="*/ 186 w 288"/>
                <a:gd name="T75" fmla="*/ 23 h 132"/>
                <a:gd name="T76" fmla="*/ 192 w 288"/>
                <a:gd name="T77" fmla="*/ 35 h 132"/>
                <a:gd name="T78" fmla="*/ 198 w 288"/>
                <a:gd name="T79" fmla="*/ 35 h 132"/>
                <a:gd name="T80" fmla="*/ 209 w 288"/>
                <a:gd name="T81" fmla="*/ 29 h 132"/>
                <a:gd name="T82" fmla="*/ 220 w 288"/>
                <a:gd name="T83" fmla="*/ 18 h 132"/>
                <a:gd name="T84" fmla="*/ 237 w 288"/>
                <a:gd name="T85" fmla="*/ 12 h 132"/>
                <a:gd name="T86" fmla="*/ 248 w 288"/>
                <a:gd name="T87" fmla="*/ 12 h 132"/>
                <a:gd name="T88" fmla="*/ 254 w 288"/>
                <a:gd name="T89" fmla="*/ 18 h 132"/>
                <a:gd name="T90" fmla="*/ 254 w 288"/>
                <a:gd name="T91" fmla="*/ 29 h 132"/>
                <a:gd name="T92" fmla="*/ 243 w 288"/>
                <a:gd name="T93" fmla="*/ 52 h 132"/>
                <a:gd name="T94" fmla="*/ 237 w 288"/>
                <a:gd name="T95" fmla="*/ 63 h 132"/>
                <a:gd name="T96" fmla="*/ 237 w 288"/>
                <a:gd name="T97" fmla="*/ 69 h 132"/>
                <a:gd name="T98" fmla="*/ 254 w 288"/>
                <a:gd name="T99" fmla="*/ 63 h 132"/>
                <a:gd name="T100" fmla="*/ 271 w 288"/>
                <a:gd name="T101" fmla="*/ 57 h 132"/>
                <a:gd name="T102" fmla="*/ 288 w 288"/>
                <a:gd name="T103" fmla="*/ 57 h 132"/>
                <a:gd name="T104" fmla="*/ 288 w 288"/>
                <a:gd name="T105" fmla="*/ 63 h 132"/>
                <a:gd name="T106" fmla="*/ 282 w 288"/>
                <a:gd name="T107" fmla="*/ 69 h 132"/>
                <a:gd name="T108" fmla="*/ 271 w 288"/>
                <a:gd name="T109" fmla="*/ 80 h 132"/>
                <a:gd name="T110" fmla="*/ 237 w 288"/>
                <a:gd name="T111" fmla="*/ 97 h 132"/>
                <a:gd name="T112" fmla="*/ 214 w 288"/>
                <a:gd name="T113" fmla="*/ 114 h 132"/>
                <a:gd name="T114" fmla="*/ 192 w 288"/>
                <a:gd name="T115" fmla="*/ 126 h 132"/>
                <a:gd name="T116" fmla="*/ 175 w 288"/>
                <a:gd name="T117" fmla="*/ 132 h 132"/>
                <a:gd name="T118" fmla="*/ 158 w 288"/>
                <a:gd name="T119" fmla="*/ 132 h 132"/>
                <a:gd name="T120" fmla="*/ 158 w 288"/>
                <a:gd name="T1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8" h="132">
                  <a:moveTo>
                    <a:pt x="158" y="132"/>
                  </a:moveTo>
                  <a:lnTo>
                    <a:pt x="130" y="126"/>
                  </a:lnTo>
                  <a:lnTo>
                    <a:pt x="107" y="114"/>
                  </a:lnTo>
                  <a:lnTo>
                    <a:pt x="62" y="92"/>
                  </a:lnTo>
                  <a:lnTo>
                    <a:pt x="40" y="86"/>
                  </a:lnTo>
                  <a:lnTo>
                    <a:pt x="17" y="80"/>
                  </a:lnTo>
                  <a:lnTo>
                    <a:pt x="6" y="80"/>
                  </a:lnTo>
                  <a:lnTo>
                    <a:pt x="0" y="75"/>
                  </a:lnTo>
                  <a:lnTo>
                    <a:pt x="6" y="69"/>
                  </a:lnTo>
                  <a:lnTo>
                    <a:pt x="23" y="57"/>
                  </a:lnTo>
                  <a:lnTo>
                    <a:pt x="40" y="52"/>
                  </a:lnTo>
                  <a:lnTo>
                    <a:pt x="62" y="57"/>
                  </a:lnTo>
                  <a:lnTo>
                    <a:pt x="85" y="69"/>
                  </a:lnTo>
                  <a:lnTo>
                    <a:pt x="107" y="80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19" y="86"/>
                  </a:lnTo>
                  <a:lnTo>
                    <a:pt x="102" y="75"/>
                  </a:lnTo>
                  <a:lnTo>
                    <a:pt x="62" y="46"/>
                  </a:lnTo>
                  <a:lnTo>
                    <a:pt x="40" y="23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62" y="6"/>
                  </a:lnTo>
                  <a:lnTo>
                    <a:pt x="79" y="6"/>
                  </a:lnTo>
                  <a:lnTo>
                    <a:pt x="96" y="12"/>
                  </a:lnTo>
                  <a:lnTo>
                    <a:pt x="113" y="35"/>
                  </a:lnTo>
                  <a:lnTo>
                    <a:pt x="124" y="57"/>
                  </a:lnTo>
                  <a:lnTo>
                    <a:pt x="136" y="75"/>
                  </a:lnTo>
                  <a:lnTo>
                    <a:pt x="141" y="75"/>
                  </a:lnTo>
                  <a:lnTo>
                    <a:pt x="136" y="63"/>
                  </a:lnTo>
                  <a:lnTo>
                    <a:pt x="136" y="46"/>
                  </a:lnTo>
                  <a:lnTo>
                    <a:pt x="136" y="29"/>
                  </a:lnTo>
                  <a:lnTo>
                    <a:pt x="141" y="18"/>
                  </a:lnTo>
                  <a:lnTo>
                    <a:pt x="153" y="6"/>
                  </a:lnTo>
                  <a:lnTo>
                    <a:pt x="164" y="0"/>
                  </a:lnTo>
                  <a:lnTo>
                    <a:pt x="175" y="12"/>
                  </a:lnTo>
                  <a:lnTo>
                    <a:pt x="186" y="23"/>
                  </a:lnTo>
                  <a:lnTo>
                    <a:pt x="192" y="35"/>
                  </a:lnTo>
                  <a:lnTo>
                    <a:pt x="198" y="35"/>
                  </a:lnTo>
                  <a:lnTo>
                    <a:pt x="209" y="29"/>
                  </a:lnTo>
                  <a:lnTo>
                    <a:pt x="220" y="18"/>
                  </a:lnTo>
                  <a:lnTo>
                    <a:pt x="237" y="12"/>
                  </a:lnTo>
                  <a:lnTo>
                    <a:pt x="248" y="12"/>
                  </a:lnTo>
                  <a:lnTo>
                    <a:pt x="254" y="18"/>
                  </a:lnTo>
                  <a:lnTo>
                    <a:pt x="254" y="29"/>
                  </a:lnTo>
                  <a:lnTo>
                    <a:pt x="243" y="52"/>
                  </a:lnTo>
                  <a:lnTo>
                    <a:pt x="237" y="63"/>
                  </a:lnTo>
                  <a:lnTo>
                    <a:pt x="237" y="69"/>
                  </a:lnTo>
                  <a:lnTo>
                    <a:pt x="254" y="63"/>
                  </a:lnTo>
                  <a:lnTo>
                    <a:pt x="271" y="57"/>
                  </a:lnTo>
                  <a:lnTo>
                    <a:pt x="288" y="57"/>
                  </a:lnTo>
                  <a:lnTo>
                    <a:pt x="288" y="63"/>
                  </a:lnTo>
                  <a:lnTo>
                    <a:pt x="282" y="69"/>
                  </a:lnTo>
                  <a:lnTo>
                    <a:pt x="271" y="80"/>
                  </a:lnTo>
                  <a:lnTo>
                    <a:pt x="237" y="97"/>
                  </a:lnTo>
                  <a:lnTo>
                    <a:pt x="214" y="114"/>
                  </a:lnTo>
                  <a:lnTo>
                    <a:pt x="192" y="126"/>
                  </a:lnTo>
                  <a:lnTo>
                    <a:pt x="175" y="132"/>
                  </a:lnTo>
                  <a:lnTo>
                    <a:pt x="158" y="132"/>
                  </a:lnTo>
                  <a:lnTo>
                    <a:pt x="158" y="132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7457020" y="3925913"/>
              <a:ext cx="1184615" cy="354408"/>
            </a:xfrm>
            <a:custGeom>
              <a:avLst/>
              <a:gdLst>
                <a:gd name="T0" fmla="*/ 5 w 231"/>
                <a:gd name="T1" fmla="*/ 57 h 109"/>
                <a:gd name="T2" fmla="*/ 0 w 231"/>
                <a:gd name="T3" fmla="*/ 52 h 109"/>
                <a:gd name="T4" fmla="*/ 5 w 231"/>
                <a:gd name="T5" fmla="*/ 57 h 109"/>
                <a:gd name="T6" fmla="*/ 22 w 231"/>
                <a:gd name="T7" fmla="*/ 63 h 109"/>
                <a:gd name="T8" fmla="*/ 45 w 231"/>
                <a:gd name="T9" fmla="*/ 69 h 109"/>
                <a:gd name="T10" fmla="*/ 67 w 231"/>
                <a:gd name="T11" fmla="*/ 80 h 109"/>
                <a:gd name="T12" fmla="*/ 78 w 231"/>
                <a:gd name="T13" fmla="*/ 91 h 109"/>
                <a:gd name="T14" fmla="*/ 95 w 231"/>
                <a:gd name="T15" fmla="*/ 97 h 109"/>
                <a:gd name="T16" fmla="*/ 129 w 231"/>
                <a:gd name="T17" fmla="*/ 109 h 109"/>
                <a:gd name="T18" fmla="*/ 163 w 231"/>
                <a:gd name="T19" fmla="*/ 103 h 109"/>
                <a:gd name="T20" fmla="*/ 191 w 231"/>
                <a:gd name="T21" fmla="*/ 80 h 109"/>
                <a:gd name="T22" fmla="*/ 219 w 231"/>
                <a:gd name="T23" fmla="*/ 63 h 109"/>
                <a:gd name="T24" fmla="*/ 231 w 231"/>
                <a:gd name="T25" fmla="*/ 57 h 109"/>
                <a:gd name="T26" fmla="*/ 231 w 231"/>
                <a:gd name="T27" fmla="*/ 57 h 109"/>
                <a:gd name="T28" fmla="*/ 214 w 231"/>
                <a:gd name="T29" fmla="*/ 57 h 109"/>
                <a:gd name="T30" fmla="*/ 191 w 231"/>
                <a:gd name="T31" fmla="*/ 63 h 109"/>
                <a:gd name="T32" fmla="*/ 174 w 231"/>
                <a:gd name="T33" fmla="*/ 69 h 109"/>
                <a:gd name="T34" fmla="*/ 174 w 231"/>
                <a:gd name="T35" fmla="*/ 69 h 109"/>
                <a:gd name="T36" fmla="*/ 180 w 231"/>
                <a:gd name="T37" fmla="*/ 63 h 109"/>
                <a:gd name="T38" fmla="*/ 191 w 231"/>
                <a:gd name="T39" fmla="*/ 46 h 109"/>
                <a:gd name="T40" fmla="*/ 197 w 231"/>
                <a:gd name="T41" fmla="*/ 40 h 109"/>
                <a:gd name="T42" fmla="*/ 208 w 231"/>
                <a:gd name="T43" fmla="*/ 34 h 109"/>
                <a:gd name="T44" fmla="*/ 214 w 231"/>
                <a:gd name="T45" fmla="*/ 23 h 109"/>
                <a:gd name="T46" fmla="*/ 219 w 231"/>
                <a:gd name="T47" fmla="*/ 12 h 109"/>
                <a:gd name="T48" fmla="*/ 225 w 231"/>
                <a:gd name="T49" fmla="*/ 0 h 109"/>
                <a:gd name="T50" fmla="*/ 219 w 231"/>
                <a:gd name="T51" fmla="*/ 0 h 109"/>
                <a:gd name="T52" fmla="*/ 214 w 231"/>
                <a:gd name="T53" fmla="*/ 0 h 109"/>
                <a:gd name="T54" fmla="*/ 202 w 231"/>
                <a:gd name="T55" fmla="*/ 6 h 109"/>
                <a:gd name="T56" fmla="*/ 185 w 231"/>
                <a:gd name="T57" fmla="*/ 23 h 109"/>
                <a:gd name="T58" fmla="*/ 169 w 231"/>
                <a:gd name="T59" fmla="*/ 40 h 109"/>
                <a:gd name="T60" fmla="*/ 157 w 231"/>
                <a:gd name="T61" fmla="*/ 46 h 109"/>
                <a:gd name="T62" fmla="*/ 152 w 231"/>
                <a:gd name="T63" fmla="*/ 40 h 109"/>
                <a:gd name="T64" fmla="*/ 152 w 231"/>
                <a:gd name="T65" fmla="*/ 29 h 109"/>
                <a:gd name="T66" fmla="*/ 152 w 231"/>
                <a:gd name="T67" fmla="*/ 23 h 109"/>
                <a:gd name="T68" fmla="*/ 146 w 231"/>
                <a:gd name="T69" fmla="*/ 34 h 109"/>
                <a:gd name="T70" fmla="*/ 146 w 231"/>
                <a:gd name="T71" fmla="*/ 52 h 109"/>
                <a:gd name="T72" fmla="*/ 140 w 231"/>
                <a:gd name="T73" fmla="*/ 52 h 109"/>
                <a:gd name="T74" fmla="*/ 129 w 231"/>
                <a:gd name="T75" fmla="*/ 46 h 109"/>
                <a:gd name="T76" fmla="*/ 112 w 231"/>
                <a:gd name="T77" fmla="*/ 29 h 109"/>
                <a:gd name="T78" fmla="*/ 107 w 231"/>
                <a:gd name="T79" fmla="*/ 29 h 109"/>
                <a:gd name="T80" fmla="*/ 107 w 231"/>
                <a:gd name="T81" fmla="*/ 29 h 109"/>
                <a:gd name="T82" fmla="*/ 112 w 231"/>
                <a:gd name="T83" fmla="*/ 40 h 109"/>
                <a:gd name="T84" fmla="*/ 112 w 231"/>
                <a:gd name="T85" fmla="*/ 57 h 109"/>
                <a:gd name="T86" fmla="*/ 112 w 231"/>
                <a:gd name="T87" fmla="*/ 69 h 109"/>
                <a:gd name="T88" fmla="*/ 112 w 231"/>
                <a:gd name="T89" fmla="*/ 74 h 109"/>
                <a:gd name="T90" fmla="*/ 95 w 231"/>
                <a:gd name="T91" fmla="*/ 69 h 109"/>
                <a:gd name="T92" fmla="*/ 84 w 231"/>
                <a:gd name="T93" fmla="*/ 63 h 109"/>
                <a:gd name="T94" fmla="*/ 78 w 231"/>
                <a:gd name="T95" fmla="*/ 52 h 109"/>
                <a:gd name="T96" fmla="*/ 78 w 231"/>
                <a:gd name="T97" fmla="*/ 46 h 109"/>
                <a:gd name="T98" fmla="*/ 78 w 231"/>
                <a:gd name="T99" fmla="*/ 52 h 109"/>
                <a:gd name="T100" fmla="*/ 73 w 231"/>
                <a:gd name="T101" fmla="*/ 57 h 109"/>
                <a:gd name="T102" fmla="*/ 62 w 231"/>
                <a:gd name="T103" fmla="*/ 63 h 109"/>
                <a:gd name="T104" fmla="*/ 50 w 231"/>
                <a:gd name="T105" fmla="*/ 63 h 109"/>
                <a:gd name="T106" fmla="*/ 33 w 231"/>
                <a:gd name="T107" fmla="*/ 57 h 109"/>
                <a:gd name="T108" fmla="*/ 16 w 231"/>
                <a:gd name="T109" fmla="*/ 57 h 109"/>
                <a:gd name="T110" fmla="*/ 5 w 231"/>
                <a:gd name="T111" fmla="*/ 57 h 109"/>
                <a:gd name="T112" fmla="*/ 5 w 231"/>
                <a:gd name="T113" fmla="*/ 5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109">
                  <a:moveTo>
                    <a:pt x="5" y="57"/>
                  </a:moveTo>
                  <a:lnTo>
                    <a:pt x="0" y="52"/>
                  </a:lnTo>
                  <a:lnTo>
                    <a:pt x="5" y="57"/>
                  </a:lnTo>
                  <a:lnTo>
                    <a:pt x="22" y="63"/>
                  </a:lnTo>
                  <a:lnTo>
                    <a:pt x="45" y="69"/>
                  </a:lnTo>
                  <a:lnTo>
                    <a:pt x="67" y="80"/>
                  </a:lnTo>
                  <a:lnTo>
                    <a:pt x="78" y="91"/>
                  </a:lnTo>
                  <a:lnTo>
                    <a:pt x="95" y="97"/>
                  </a:lnTo>
                  <a:lnTo>
                    <a:pt x="129" y="109"/>
                  </a:lnTo>
                  <a:lnTo>
                    <a:pt x="163" y="103"/>
                  </a:lnTo>
                  <a:lnTo>
                    <a:pt x="191" y="80"/>
                  </a:lnTo>
                  <a:lnTo>
                    <a:pt x="219" y="63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14" y="57"/>
                  </a:lnTo>
                  <a:lnTo>
                    <a:pt x="191" y="63"/>
                  </a:lnTo>
                  <a:lnTo>
                    <a:pt x="174" y="69"/>
                  </a:lnTo>
                  <a:lnTo>
                    <a:pt x="174" y="69"/>
                  </a:lnTo>
                  <a:lnTo>
                    <a:pt x="180" y="63"/>
                  </a:lnTo>
                  <a:lnTo>
                    <a:pt x="191" y="46"/>
                  </a:lnTo>
                  <a:lnTo>
                    <a:pt x="197" y="40"/>
                  </a:lnTo>
                  <a:lnTo>
                    <a:pt x="208" y="34"/>
                  </a:lnTo>
                  <a:lnTo>
                    <a:pt x="214" y="23"/>
                  </a:lnTo>
                  <a:lnTo>
                    <a:pt x="219" y="12"/>
                  </a:lnTo>
                  <a:lnTo>
                    <a:pt x="225" y="0"/>
                  </a:lnTo>
                  <a:lnTo>
                    <a:pt x="219" y="0"/>
                  </a:lnTo>
                  <a:lnTo>
                    <a:pt x="214" y="0"/>
                  </a:lnTo>
                  <a:lnTo>
                    <a:pt x="202" y="6"/>
                  </a:lnTo>
                  <a:lnTo>
                    <a:pt x="185" y="23"/>
                  </a:lnTo>
                  <a:lnTo>
                    <a:pt x="169" y="40"/>
                  </a:lnTo>
                  <a:lnTo>
                    <a:pt x="157" y="46"/>
                  </a:lnTo>
                  <a:lnTo>
                    <a:pt x="152" y="40"/>
                  </a:lnTo>
                  <a:lnTo>
                    <a:pt x="152" y="29"/>
                  </a:lnTo>
                  <a:lnTo>
                    <a:pt x="152" y="23"/>
                  </a:lnTo>
                  <a:lnTo>
                    <a:pt x="146" y="34"/>
                  </a:lnTo>
                  <a:lnTo>
                    <a:pt x="146" y="52"/>
                  </a:lnTo>
                  <a:lnTo>
                    <a:pt x="140" y="52"/>
                  </a:lnTo>
                  <a:lnTo>
                    <a:pt x="129" y="46"/>
                  </a:lnTo>
                  <a:lnTo>
                    <a:pt x="112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12" y="40"/>
                  </a:lnTo>
                  <a:lnTo>
                    <a:pt x="112" y="57"/>
                  </a:lnTo>
                  <a:lnTo>
                    <a:pt x="112" y="69"/>
                  </a:lnTo>
                  <a:lnTo>
                    <a:pt x="112" y="74"/>
                  </a:lnTo>
                  <a:lnTo>
                    <a:pt x="95" y="69"/>
                  </a:lnTo>
                  <a:lnTo>
                    <a:pt x="84" y="63"/>
                  </a:lnTo>
                  <a:lnTo>
                    <a:pt x="78" y="52"/>
                  </a:lnTo>
                  <a:lnTo>
                    <a:pt x="78" y="46"/>
                  </a:lnTo>
                  <a:lnTo>
                    <a:pt x="78" y="52"/>
                  </a:lnTo>
                  <a:lnTo>
                    <a:pt x="73" y="57"/>
                  </a:lnTo>
                  <a:lnTo>
                    <a:pt x="62" y="63"/>
                  </a:lnTo>
                  <a:lnTo>
                    <a:pt x="50" y="63"/>
                  </a:lnTo>
                  <a:lnTo>
                    <a:pt x="33" y="57"/>
                  </a:lnTo>
                  <a:lnTo>
                    <a:pt x="16" y="57"/>
                  </a:lnTo>
                  <a:lnTo>
                    <a:pt x="5" y="57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" name="Forma libre 7"/>
            <p:cNvSpPr/>
            <p:nvPr/>
          </p:nvSpPr>
          <p:spPr>
            <a:xfrm>
              <a:off x="7996518" y="4269686"/>
              <a:ext cx="304800" cy="887506"/>
            </a:xfrm>
            <a:custGeom>
              <a:avLst/>
              <a:gdLst>
                <a:gd name="connsiteX0" fmla="*/ 143435 w 304800"/>
                <a:gd name="connsiteY0" fmla="*/ 887506 h 887506"/>
                <a:gd name="connsiteX1" fmla="*/ 80682 w 304800"/>
                <a:gd name="connsiteY1" fmla="*/ 609600 h 887506"/>
                <a:gd name="connsiteX2" fmla="*/ 80682 w 304800"/>
                <a:gd name="connsiteY2" fmla="*/ 367553 h 887506"/>
                <a:gd name="connsiteX3" fmla="*/ 0 w 304800"/>
                <a:gd name="connsiteY3" fmla="*/ 134471 h 887506"/>
                <a:gd name="connsiteX4" fmla="*/ 53788 w 304800"/>
                <a:gd name="connsiteY4" fmla="*/ 0 h 887506"/>
                <a:gd name="connsiteX5" fmla="*/ 304800 w 304800"/>
                <a:gd name="connsiteY5" fmla="*/ 26894 h 887506"/>
                <a:gd name="connsiteX6" fmla="*/ 259976 w 304800"/>
                <a:gd name="connsiteY6" fmla="*/ 242047 h 887506"/>
                <a:gd name="connsiteX7" fmla="*/ 179294 w 304800"/>
                <a:gd name="connsiteY7" fmla="*/ 519953 h 887506"/>
                <a:gd name="connsiteX8" fmla="*/ 143435 w 304800"/>
                <a:gd name="connsiteY8" fmla="*/ 887506 h 88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887506">
                  <a:moveTo>
                    <a:pt x="143435" y="887506"/>
                  </a:moveTo>
                  <a:lnTo>
                    <a:pt x="80682" y="609600"/>
                  </a:lnTo>
                  <a:lnTo>
                    <a:pt x="80682" y="367553"/>
                  </a:lnTo>
                  <a:lnTo>
                    <a:pt x="0" y="134471"/>
                  </a:lnTo>
                  <a:lnTo>
                    <a:pt x="53788" y="0"/>
                  </a:lnTo>
                  <a:lnTo>
                    <a:pt x="304800" y="26894"/>
                  </a:lnTo>
                  <a:lnTo>
                    <a:pt x="259976" y="242047"/>
                  </a:lnTo>
                  <a:lnTo>
                    <a:pt x="179294" y="519953"/>
                  </a:lnTo>
                  <a:lnTo>
                    <a:pt x="143435" y="887506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</p:grpSp>
      <p:grpSp>
        <p:nvGrpSpPr>
          <p:cNvPr id="14" name="Grupo 76"/>
          <p:cNvGrpSpPr/>
          <p:nvPr/>
        </p:nvGrpSpPr>
        <p:grpSpPr>
          <a:xfrm>
            <a:off x="5277516" y="4282296"/>
            <a:ext cx="922705" cy="1224000"/>
            <a:chOff x="6199188" y="3084513"/>
            <a:chExt cx="457200" cy="688975"/>
          </a:xfrm>
        </p:grpSpPr>
        <p:sp>
          <p:nvSpPr>
            <p:cNvPr id="78" name="Freeform 23"/>
            <p:cNvSpPr>
              <a:spLocks noEditPoints="1"/>
            </p:cNvSpPr>
            <p:nvPr/>
          </p:nvSpPr>
          <p:spPr bwMode="auto">
            <a:xfrm>
              <a:off x="6378575" y="3275013"/>
              <a:ext cx="134938" cy="498475"/>
            </a:xfrm>
            <a:custGeom>
              <a:avLst/>
              <a:gdLst>
                <a:gd name="T0" fmla="*/ 34 w 85"/>
                <a:gd name="T1" fmla="*/ 34 h 314"/>
                <a:gd name="T2" fmla="*/ 40 w 85"/>
                <a:gd name="T3" fmla="*/ 91 h 314"/>
                <a:gd name="T4" fmla="*/ 45 w 85"/>
                <a:gd name="T5" fmla="*/ 148 h 314"/>
                <a:gd name="T6" fmla="*/ 34 w 85"/>
                <a:gd name="T7" fmla="*/ 234 h 314"/>
                <a:gd name="T8" fmla="*/ 40 w 85"/>
                <a:gd name="T9" fmla="*/ 291 h 314"/>
                <a:gd name="T10" fmla="*/ 45 w 85"/>
                <a:gd name="T11" fmla="*/ 314 h 314"/>
                <a:gd name="T12" fmla="*/ 51 w 85"/>
                <a:gd name="T13" fmla="*/ 302 h 314"/>
                <a:gd name="T14" fmla="*/ 51 w 85"/>
                <a:gd name="T15" fmla="*/ 257 h 314"/>
                <a:gd name="T16" fmla="*/ 51 w 85"/>
                <a:gd name="T17" fmla="*/ 217 h 314"/>
                <a:gd name="T18" fmla="*/ 56 w 85"/>
                <a:gd name="T19" fmla="*/ 217 h 314"/>
                <a:gd name="T20" fmla="*/ 62 w 85"/>
                <a:gd name="T21" fmla="*/ 245 h 314"/>
                <a:gd name="T22" fmla="*/ 62 w 85"/>
                <a:gd name="T23" fmla="*/ 251 h 314"/>
                <a:gd name="T24" fmla="*/ 62 w 85"/>
                <a:gd name="T25" fmla="*/ 222 h 314"/>
                <a:gd name="T26" fmla="*/ 62 w 85"/>
                <a:gd name="T27" fmla="*/ 165 h 314"/>
                <a:gd name="T28" fmla="*/ 68 w 85"/>
                <a:gd name="T29" fmla="*/ 160 h 314"/>
                <a:gd name="T30" fmla="*/ 73 w 85"/>
                <a:gd name="T31" fmla="*/ 194 h 314"/>
                <a:gd name="T32" fmla="*/ 85 w 85"/>
                <a:gd name="T33" fmla="*/ 188 h 314"/>
                <a:gd name="T34" fmla="*/ 79 w 85"/>
                <a:gd name="T35" fmla="*/ 126 h 314"/>
                <a:gd name="T36" fmla="*/ 62 w 85"/>
                <a:gd name="T37" fmla="*/ 69 h 314"/>
                <a:gd name="T38" fmla="*/ 62 w 85"/>
                <a:gd name="T39" fmla="*/ 29 h 314"/>
                <a:gd name="T40" fmla="*/ 56 w 85"/>
                <a:gd name="T41" fmla="*/ 0 h 314"/>
                <a:gd name="T42" fmla="*/ 40 w 85"/>
                <a:gd name="T43" fmla="*/ 12 h 314"/>
                <a:gd name="T44" fmla="*/ 34 w 85"/>
                <a:gd name="T45" fmla="*/ 51 h 314"/>
                <a:gd name="T46" fmla="*/ 17 w 85"/>
                <a:gd name="T47" fmla="*/ 86 h 314"/>
                <a:gd name="T48" fmla="*/ 0 w 85"/>
                <a:gd name="T49" fmla="*/ 108 h 314"/>
                <a:gd name="T50" fmla="*/ 6 w 85"/>
                <a:gd name="T51" fmla="*/ 103 h 314"/>
                <a:gd name="T52" fmla="*/ 28 w 85"/>
                <a:gd name="T53" fmla="*/ 74 h 314"/>
                <a:gd name="T54" fmla="*/ 34 w 85"/>
                <a:gd name="T55" fmla="*/ 51 h 314"/>
                <a:gd name="T56" fmla="*/ 34 w 85"/>
                <a:gd name="T57" fmla="*/ 171 h 314"/>
                <a:gd name="T58" fmla="*/ 17 w 85"/>
                <a:gd name="T59" fmla="*/ 183 h 314"/>
                <a:gd name="T60" fmla="*/ 11 w 85"/>
                <a:gd name="T61" fmla="*/ 200 h 314"/>
                <a:gd name="T62" fmla="*/ 17 w 85"/>
                <a:gd name="T63" fmla="*/ 194 h 314"/>
                <a:gd name="T64" fmla="*/ 34 w 85"/>
                <a:gd name="T65" fmla="*/ 17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314">
                  <a:moveTo>
                    <a:pt x="40" y="12"/>
                  </a:moveTo>
                  <a:lnTo>
                    <a:pt x="34" y="34"/>
                  </a:lnTo>
                  <a:lnTo>
                    <a:pt x="34" y="69"/>
                  </a:lnTo>
                  <a:lnTo>
                    <a:pt x="40" y="91"/>
                  </a:lnTo>
                  <a:lnTo>
                    <a:pt x="45" y="120"/>
                  </a:lnTo>
                  <a:lnTo>
                    <a:pt x="45" y="148"/>
                  </a:lnTo>
                  <a:lnTo>
                    <a:pt x="40" y="188"/>
                  </a:lnTo>
                  <a:lnTo>
                    <a:pt x="34" y="234"/>
                  </a:lnTo>
                  <a:lnTo>
                    <a:pt x="40" y="274"/>
                  </a:lnTo>
                  <a:lnTo>
                    <a:pt x="40" y="291"/>
                  </a:lnTo>
                  <a:lnTo>
                    <a:pt x="45" y="302"/>
                  </a:lnTo>
                  <a:lnTo>
                    <a:pt x="45" y="314"/>
                  </a:lnTo>
                  <a:lnTo>
                    <a:pt x="51" y="314"/>
                  </a:lnTo>
                  <a:lnTo>
                    <a:pt x="51" y="302"/>
                  </a:lnTo>
                  <a:lnTo>
                    <a:pt x="51" y="291"/>
                  </a:lnTo>
                  <a:lnTo>
                    <a:pt x="51" y="257"/>
                  </a:lnTo>
                  <a:lnTo>
                    <a:pt x="51" y="228"/>
                  </a:lnTo>
                  <a:lnTo>
                    <a:pt x="51" y="217"/>
                  </a:lnTo>
                  <a:lnTo>
                    <a:pt x="51" y="211"/>
                  </a:lnTo>
                  <a:lnTo>
                    <a:pt x="56" y="217"/>
                  </a:lnTo>
                  <a:lnTo>
                    <a:pt x="56" y="222"/>
                  </a:lnTo>
                  <a:lnTo>
                    <a:pt x="62" y="245"/>
                  </a:lnTo>
                  <a:lnTo>
                    <a:pt x="62" y="251"/>
                  </a:lnTo>
                  <a:lnTo>
                    <a:pt x="62" y="251"/>
                  </a:lnTo>
                  <a:lnTo>
                    <a:pt x="62" y="240"/>
                  </a:lnTo>
                  <a:lnTo>
                    <a:pt x="62" y="222"/>
                  </a:lnTo>
                  <a:lnTo>
                    <a:pt x="56" y="183"/>
                  </a:lnTo>
                  <a:lnTo>
                    <a:pt x="62" y="165"/>
                  </a:lnTo>
                  <a:lnTo>
                    <a:pt x="68" y="154"/>
                  </a:lnTo>
                  <a:lnTo>
                    <a:pt x="68" y="160"/>
                  </a:lnTo>
                  <a:lnTo>
                    <a:pt x="73" y="177"/>
                  </a:lnTo>
                  <a:lnTo>
                    <a:pt x="73" y="194"/>
                  </a:lnTo>
                  <a:lnTo>
                    <a:pt x="79" y="200"/>
                  </a:lnTo>
                  <a:lnTo>
                    <a:pt x="85" y="188"/>
                  </a:lnTo>
                  <a:lnTo>
                    <a:pt x="85" y="177"/>
                  </a:lnTo>
                  <a:lnTo>
                    <a:pt x="79" y="126"/>
                  </a:lnTo>
                  <a:lnTo>
                    <a:pt x="68" y="97"/>
                  </a:lnTo>
                  <a:lnTo>
                    <a:pt x="62" y="69"/>
                  </a:lnTo>
                  <a:lnTo>
                    <a:pt x="62" y="51"/>
                  </a:lnTo>
                  <a:lnTo>
                    <a:pt x="62" y="29"/>
                  </a:lnTo>
                  <a:lnTo>
                    <a:pt x="62" y="12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0" y="12"/>
                  </a:lnTo>
                  <a:lnTo>
                    <a:pt x="40" y="12"/>
                  </a:lnTo>
                  <a:close/>
                  <a:moveTo>
                    <a:pt x="34" y="51"/>
                  </a:moveTo>
                  <a:lnTo>
                    <a:pt x="23" y="63"/>
                  </a:lnTo>
                  <a:lnTo>
                    <a:pt x="17" y="86"/>
                  </a:lnTo>
                  <a:lnTo>
                    <a:pt x="6" y="103"/>
                  </a:lnTo>
                  <a:lnTo>
                    <a:pt x="0" y="108"/>
                  </a:lnTo>
                  <a:lnTo>
                    <a:pt x="6" y="108"/>
                  </a:lnTo>
                  <a:lnTo>
                    <a:pt x="6" y="103"/>
                  </a:lnTo>
                  <a:lnTo>
                    <a:pt x="17" y="91"/>
                  </a:lnTo>
                  <a:lnTo>
                    <a:pt x="28" y="74"/>
                  </a:lnTo>
                  <a:lnTo>
                    <a:pt x="34" y="57"/>
                  </a:lnTo>
                  <a:lnTo>
                    <a:pt x="34" y="51"/>
                  </a:lnTo>
                  <a:lnTo>
                    <a:pt x="34" y="51"/>
                  </a:lnTo>
                  <a:close/>
                  <a:moveTo>
                    <a:pt x="34" y="171"/>
                  </a:moveTo>
                  <a:lnTo>
                    <a:pt x="28" y="171"/>
                  </a:lnTo>
                  <a:lnTo>
                    <a:pt x="17" y="183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7" y="194"/>
                  </a:lnTo>
                  <a:lnTo>
                    <a:pt x="23" y="183"/>
                  </a:lnTo>
                  <a:lnTo>
                    <a:pt x="34" y="171"/>
                  </a:lnTo>
                  <a:lnTo>
                    <a:pt x="34" y="171"/>
                  </a:lnTo>
                  <a:close/>
                </a:path>
              </a:pathLst>
            </a:custGeom>
            <a:solidFill>
              <a:srgbClr val="989898"/>
            </a:solidFill>
            <a:ln w="9525">
              <a:solidFill>
                <a:srgbClr val="98989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9" name="Freeform 24"/>
            <p:cNvSpPr>
              <a:spLocks/>
            </p:cNvSpPr>
            <p:nvPr/>
          </p:nvSpPr>
          <p:spPr bwMode="auto">
            <a:xfrm>
              <a:off x="6199188" y="3084513"/>
              <a:ext cx="457200" cy="209550"/>
            </a:xfrm>
            <a:custGeom>
              <a:avLst/>
              <a:gdLst>
                <a:gd name="T0" fmla="*/ 158 w 288"/>
                <a:gd name="T1" fmla="*/ 132 h 132"/>
                <a:gd name="T2" fmla="*/ 130 w 288"/>
                <a:gd name="T3" fmla="*/ 126 h 132"/>
                <a:gd name="T4" fmla="*/ 107 w 288"/>
                <a:gd name="T5" fmla="*/ 114 h 132"/>
                <a:gd name="T6" fmla="*/ 62 w 288"/>
                <a:gd name="T7" fmla="*/ 92 h 132"/>
                <a:gd name="T8" fmla="*/ 40 w 288"/>
                <a:gd name="T9" fmla="*/ 86 h 132"/>
                <a:gd name="T10" fmla="*/ 17 w 288"/>
                <a:gd name="T11" fmla="*/ 80 h 132"/>
                <a:gd name="T12" fmla="*/ 6 w 288"/>
                <a:gd name="T13" fmla="*/ 80 h 132"/>
                <a:gd name="T14" fmla="*/ 0 w 288"/>
                <a:gd name="T15" fmla="*/ 75 h 132"/>
                <a:gd name="T16" fmla="*/ 6 w 288"/>
                <a:gd name="T17" fmla="*/ 69 h 132"/>
                <a:gd name="T18" fmla="*/ 23 w 288"/>
                <a:gd name="T19" fmla="*/ 57 h 132"/>
                <a:gd name="T20" fmla="*/ 40 w 288"/>
                <a:gd name="T21" fmla="*/ 52 h 132"/>
                <a:gd name="T22" fmla="*/ 62 w 288"/>
                <a:gd name="T23" fmla="*/ 57 h 132"/>
                <a:gd name="T24" fmla="*/ 85 w 288"/>
                <a:gd name="T25" fmla="*/ 69 h 132"/>
                <a:gd name="T26" fmla="*/ 107 w 288"/>
                <a:gd name="T27" fmla="*/ 80 h 132"/>
                <a:gd name="T28" fmla="*/ 130 w 288"/>
                <a:gd name="T29" fmla="*/ 97 h 132"/>
                <a:gd name="T30" fmla="*/ 130 w 288"/>
                <a:gd name="T31" fmla="*/ 97 h 132"/>
                <a:gd name="T32" fmla="*/ 130 w 288"/>
                <a:gd name="T33" fmla="*/ 97 h 132"/>
                <a:gd name="T34" fmla="*/ 119 w 288"/>
                <a:gd name="T35" fmla="*/ 86 h 132"/>
                <a:gd name="T36" fmla="*/ 102 w 288"/>
                <a:gd name="T37" fmla="*/ 75 h 132"/>
                <a:gd name="T38" fmla="*/ 62 w 288"/>
                <a:gd name="T39" fmla="*/ 46 h 132"/>
                <a:gd name="T40" fmla="*/ 40 w 288"/>
                <a:gd name="T41" fmla="*/ 23 h 132"/>
                <a:gd name="T42" fmla="*/ 34 w 288"/>
                <a:gd name="T43" fmla="*/ 12 h 132"/>
                <a:gd name="T44" fmla="*/ 45 w 288"/>
                <a:gd name="T45" fmla="*/ 6 h 132"/>
                <a:gd name="T46" fmla="*/ 62 w 288"/>
                <a:gd name="T47" fmla="*/ 6 h 132"/>
                <a:gd name="T48" fmla="*/ 79 w 288"/>
                <a:gd name="T49" fmla="*/ 6 h 132"/>
                <a:gd name="T50" fmla="*/ 96 w 288"/>
                <a:gd name="T51" fmla="*/ 12 h 132"/>
                <a:gd name="T52" fmla="*/ 113 w 288"/>
                <a:gd name="T53" fmla="*/ 35 h 132"/>
                <a:gd name="T54" fmla="*/ 124 w 288"/>
                <a:gd name="T55" fmla="*/ 57 h 132"/>
                <a:gd name="T56" fmla="*/ 136 w 288"/>
                <a:gd name="T57" fmla="*/ 75 h 132"/>
                <a:gd name="T58" fmla="*/ 141 w 288"/>
                <a:gd name="T59" fmla="*/ 75 h 132"/>
                <a:gd name="T60" fmla="*/ 136 w 288"/>
                <a:gd name="T61" fmla="*/ 63 h 132"/>
                <a:gd name="T62" fmla="*/ 136 w 288"/>
                <a:gd name="T63" fmla="*/ 46 h 132"/>
                <a:gd name="T64" fmla="*/ 136 w 288"/>
                <a:gd name="T65" fmla="*/ 29 h 132"/>
                <a:gd name="T66" fmla="*/ 141 w 288"/>
                <a:gd name="T67" fmla="*/ 18 h 132"/>
                <a:gd name="T68" fmla="*/ 153 w 288"/>
                <a:gd name="T69" fmla="*/ 6 h 132"/>
                <a:gd name="T70" fmla="*/ 164 w 288"/>
                <a:gd name="T71" fmla="*/ 0 h 132"/>
                <a:gd name="T72" fmla="*/ 175 w 288"/>
                <a:gd name="T73" fmla="*/ 12 h 132"/>
                <a:gd name="T74" fmla="*/ 186 w 288"/>
                <a:gd name="T75" fmla="*/ 23 h 132"/>
                <a:gd name="T76" fmla="*/ 192 w 288"/>
                <a:gd name="T77" fmla="*/ 35 h 132"/>
                <a:gd name="T78" fmla="*/ 198 w 288"/>
                <a:gd name="T79" fmla="*/ 35 h 132"/>
                <a:gd name="T80" fmla="*/ 209 w 288"/>
                <a:gd name="T81" fmla="*/ 29 h 132"/>
                <a:gd name="T82" fmla="*/ 220 w 288"/>
                <a:gd name="T83" fmla="*/ 18 h 132"/>
                <a:gd name="T84" fmla="*/ 237 w 288"/>
                <a:gd name="T85" fmla="*/ 12 h 132"/>
                <a:gd name="T86" fmla="*/ 248 w 288"/>
                <a:gd name="T87" fmla="*/ 12 h 132"/>
                <a:gd name="T88" fmla="*/ 254 w 288"/>
                <a:gd name="T89" fmla="*/ 18 h 132"/>
                <a:gd name="T90" fmla="*/ 254 w 288"/>
                <a:gd name="T91" fmla="*/ 29 h 132"/>
                <a:gd name="T92" fmla="*/ 243 w 288"/>
                <a:gd name="T93" fmla="*/ 52 h 132"/>
                <a:gd name="T94" fmla="*/ 237 w 288"/>
                <a:gd name="T95" fmla="*/ 63 h 132"/>
                <a:gd name="T96" fmla="*/ 237 w 288"/>
                <a:gd name="T97" fmla="*/ 69 h 132"/>
                <a:gd name="T98" fmla="*/ 254 w 288"/>
                <a:gd name="T99" fmla="*/ 63 h 132"/>
                <a:gd name="T100" fmla="*/ 271 w 288"/>
                <a:gd name="T101" fmla="*/ 57 h 132"/>
                <a:gd name="T102" fmla="*/ 288 w 288"/>
                <a:gd name="T103" fmla="*/ 57 h 132"/>
                <a:gd name="T104" fmla="*/ 288 w 288"/>
                <a:gd name="T105" fmla="*/ 63 h 132"/>
                <a:gd name="T106" fmla="*/ 282 w 288"/>
                <a:gd name="T107" fmla="*/ 69 h 132"/>
                <a:gd name="T108" fmla="*/ 271 w 288"/>
                <a:gd name="T109" fmla="*/ 80 h 132"/>
                <a:gd name="T110" fmla="*/ 237 w 288"/>
                <a:gd name="T111" fmla="*/ 97 h 132"/>
                <a:gd name="T112" fmla="*/ 214 w 288"/>
                <a:gd name="T113" fmla="*/ 114 h 132"/>
                <a:gd name="T114" fmla="*/ 192 w 288"/>
                <a:gd name="T115" fmla="*/ 126 h 132"/>
                <a:gd name="T116" fmla="*/ 175 w 288"/>
                <a:gd name="T117" fmla="*/ 132 h 132"/>
                <a:gd name="T118" fmla="*/ 158 w 288"/>
                <a:gd name="T119" fmla="*/ 132 h 132"/>
                <a:gd name="T120" fmla="*/ 158 w 288"/>
                <a:gd name="T1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8" h="132">
                  <a:moveTo>
                    <a:pt x="158" y="132"/>
                  </a:moveTo>
                  <a:lnTo>
                    <a:pt x="130" y="126"/>
                  </a:lnTo>
                  <a:lnTo>
                    <a:pt x="107" y="114"/>
                  </a:lnTo>
                  <a:lnTo>
                    <a:pt x="62" y="92"/>
                  </a:lnTo>
                  <a:lnTo>
                    <a:pt x="40" y="86"/>
                  </a:lnTo>
                  <a:lnTo>
                    <a:pt x="17" y="80"/>
                  </a:lnTo>
                  <a:lnTo>
                    <a:pt x="6" y="80"/>
                  </a:lnTo>
                  <a:lnTo>
                    <a:pt x="0" y="75"/>
                  </a:lnTo>
                  <a:lnTo>
                    <a:pt x="6" y="69"/>
                  </a:lnTo>
                  <a:lnTo>
                    <a:pt x="23" y="57"/>
                  </a:lnTo>
                  <a:lnTo>
                    <a:pt x="40" y="52"/>
                  </a:lnTo>
                  <a:lnTo>
                    <a:pt x="62" y="57"/>
                  </a:lnTo>
                  <a:lnTo>
                    <a:pt x="85" y="69"/>
                  </a:lnTo>
                  <a:lnTo>
                    <a:pt x="107" y="80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19" y="86"/>
                  </a:lnTo>
                  <a:lnTo>
                    <a:pt x="102" y="75"/>
                  </a:lnTo>
                  <a:lnTo>
                    <a:pt x="62" y="46"/>
                  </a:lnTo>
                  <a:lnTo>
                    <a:pt x="40" y="23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62" y="6"/>
                  </a:lnTo>
                  <a:lnTo>
                    <a:pt x="79" y="6"/>
                  </a:lnTo>
                  <a:lnTo>
                    <a:pt x="96" y="12"/>
                  </a:lnTo>
                  <a:lnTo>
                    <a:pt x="113" y="35"/>
                  </a:lnTo>
                  <a:lnTo>
                    <a:pt x="124" y="57"/>
                  </a:lnTo>
                  <a:lnTo>
                    <a:pt x="136" y="75"/>
                  </a:lnTo>
                  <a:lnTo>
                    <a:pt x="141" y="75"/>
                  </a:lnTo>
                  <a:lnTo>
                    <a:pt x="136" y="63"/>
                  </a:lnTo>
                  <a:lnTo>
                    <a:pt x="136" y="46"/>
                  </a:lnTo>
                  <a:lnTo>
                    <a:pt x="136" y="29"/>
                  </a:lnTo>
                  <a:lnTo>
                    <a:pt x="141" y="18"/>
                  </a:lnTo>
                  <a:lnTo>
                    <a:pt x="153" y="6"/>
                  </a:lnTo>
                  <a:lnTo>
                    <a:pt x="164" y="0"/>
                  </a:lnTo>
                  <a:lnTo>
                    <a:pt x="175" y="12"/>
                  </a:lnTo>
                  <a:lnTo>
                    <a:pt x="186" y="23"/>
                  </a:lnTo>
                  <a:lnTo>
                    <a:pt x="192" y="35"/>
                  </a:lnTo>
                  <a:lnTo>
                    <a:pt x="198" y="35"/>
                  </a:lnTo>
                  <a:lnTo>
                    <a:pt x="209" y="29"/>
                  </a:lnTo>
                  <a:lnTo>
                    <a:pt x="220" y="18"/>
                  </a:lnTo>
                  <a:lnTo>
                    <a:pt x="237" y="12"/>
                  </a:lnTo>
                  <a:lnTo>
                    <a:pt x="248" y="12"/>
                  </a:lnTo>
                  <a:lnTo>
                    <a:pt x="254" y="18"/>
                  </a:lnTo>
                  <a:lnTo>
                    <a:pt x="254" y="29"/>
                  </a:lnTo>
                  <a:lnTo>
                    <a:pt x="243" y="52"/>
                  </a:lnTo>
                  <a:lnTo>
                    <a:pt x="237" y="63"/>
                  </a:lnTo>
                  <a:lnTo>
                    <a:pt x="237" y="69"/>
                  </a:lnTo>
                  <a:lnTo>
                    <a:pt x="254" y="63"/>
                  </a:lnTo>
                  <a:lnTo>
                    <a:pt x="271" y="57"/>
                  </a:lnTo>
                  <a:lnTo>
                    <a:pt x="288" y="57"/>
                  </a:lnTo>
                  <a:lnTo>
                    <a:pt x="288" y="63"/>
                  </a:lnTo>
                  <a:lnTo>
                    <a:pt x="282" y="69"/>
                  </a:lnTo>
                  <a:lnTo>
                    <a:pt x="271" y="80"/>
                  </a:lnTo>
                  <a:lnTo>
                    <a:pt x="237" y="97"/>
                  </a:lnTo>
                  <a:lnTo>
                    <a:pt x="214" y="114"/>
                  </a:lnTo>
                  <a:lnTo>
                    <a:pt x="192" y="126"/>
                  </a:lnTo>
                  <a:lnTo>
                    <a:pt x="175" y="132"/>
                  </a:lnTo>
                  <a:lnTo>
                    <a:pt x="158" y="132"/>
                  </a:lnTo>
                  <a:lnTo>
                    <a:pt x="158" y="132"/>
                  </a:lnTo>
                  <a:close/>
                </a:path>
              </a:pathLst>
            </a:custGeom>
            <a:solidFill>
              <a:srgbClr val="217051"/>
            </a:solidFill>
            <a:ln w="9525">
              <a:solidFill>
                <a:srgbClr val="21705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0" name="Freeform 25"/>
            <p:cNvSpPr>
              <a:spLocks/>
            </p:cNvSpPr>
            <p:nvPr/>
          </p:nvSpPr>
          <p:spPr bwMode="auto">
            <a:xfrm>
              <a:off x="6245225" y="3121025"/>
              <a:ext cx="366713" cy="173038"/>
            </a:xfrm>
            <a:custGeom>
              <a:avLst/>
              <a:gdLst>
                <a:gd name="T0" fmla="*/ 5 w 231"/>
                <a:gd name="T1" fmla="*/ 57 h 109"/>
                <a:gd name="T2" fmla="*/ 0 w 231"/>
                <a:gd name="T3" fmla="*/ 52 h 109"/>
                <a:gd name="T4" fmla="*/ 5 w 231"/>
                <a:gd name="T5" fmla="*/ 57 h 109"/>
                <a:gd name="T6" fmla="*/ 22 w 231"/>
                <a:gd name="T7" fmla="*/ 63 h 109"/>
                <a:gd name="T8" fmla="*/ 45 w 231"/>
                <a:gd name="T9" fmla="*/ 69 h 109"/>
                <a:gd name="T10" fmla="*/ 67 w 231"/>
                <a:gd name="T11" fmla="*/ 80 h 109"/>
                <a:gd name="T12" fmla="*/ 78 w 231"/>
                <a:gd name="T13" fmla="*/ 91 h 109"/>
                <a:gd name="T14" fmla="*/ 95 w 231"/>
                <a:gd name="T15" fmla="*/ 97 h 109"/>
                <a:gd name="T16" fmla="*/ 129 w 231"/>
                <a:gd name="T17" fmla="*/ 109 h 109"/>
                <a:gd name="T18" fmla="*/ 163 w 231"/>
                <a:gd name="T19" fmla="*/ 103 h 109"/>
                <a:gd name="T20" fmla="*/ 191 w 231"/>
                <a:gd name="T21" fmla="*/ 80 h 109"/>
                <a:gd name="T22" fmla="*/ 219 w 231"/>
                <a:gd name="T23" fmla="*/ 63 h 109"/>
                <a:gd name="T24" fmla="*/ 231 w 231"/>
                <a:gd name="T25" fmla="*/ 57 h 109"/>
                <a:gd name="T26" fmla="*/ 231 w 231"/>
                <a:gd name="T27" fmla="*/ 57 h 109"/>
                <a:gd name="T28" fmla="*/ 214 w 231"/>
                <a:gd name="T29" fmla="*/ 57 h 109"/>
                <a:gd name="T30" fmla="*/ 191 w 231"/>
                <a:gd name="T31" fmla="*/ 63 h 109"/>
                <a:gd name="T32" fmla="*/ 174 w 231"/>
                <a:gd name="T33" fmla="*/ 69 h 109"/>
                <a:gd name="T34" fmla="*/ 174 w 231"/>
                <a:gd name="T35" fmla="*/ 69 h 109"/>
                <a:gd name="T36" fmla="*/ 180 w 231"/>
                <a:gd name="T37" fmla="*/ 63 h 109"/>
                <a:gd name="T38" fmla="*/ 191 w 231"/>
                <a:gd name="T39" fmla="*/ 46 h 109"/>
                <a:gd name="T40" fmla="*/ 197 w 231"/>
                <a:gd name="T41" fmla="*/ 40 h 109"/>
                <a:gd name="T42" fmla="*/ 208 w 231"/>
                <a:gd name="T43" fmla="*/ 34 h 109"/>
                <a:gd name="T44" fmla="*/ 214 w 231"/>
                <a:gd name="T45" fmla="*/ 23 h 109"/>
                <a:gd name="T46" fmla="*/ 219 w 231"/>
                <a:gd name="T47" fmla="*/ 12 h 109"/>
                <a:gd name="T48" fmla="*/ 225 w 231"/>
                <a:gd name="T49" fmla="*/ 0 h 109"/>
                <a:gd name="T50" fmla="*/ 219 w 231"/>
                <a:gd name="T51" fmla="*/ 0 h 109"/>
                <a:gd name="T52" fmla="*/ 214 w 231"/>
                <a:gd name="T53" fmla="*/ 0 h 109"/>
                <a:gd name="T54" fmla="*/ 202 w 231"/>
                <a:gd name="T55" fmla="*/ 6 h 109"/>
                <a:gd name="T56" fmla="*/ 185 w 231"/>
                <a:gd name="T57" fmla="*/ 23 h 109"/>
                <a:gd name="T58" fmla="*/ 169 w 231"/>
                <a:gd name="T59" fmla="*/ 40 h 109"/>
                <a:gd name="T60" fmla="*/ 157 w 231"/>
                <a:gd name="T61" fmla="*/ 46 h 109"/>
                <a:gd name="T62" fmla="*/ 152 w 231"/>
                <a:gd name="T63" fmla="*/ 40 h 109"/>
                <a:gd name="T64" fmla="*/ 152 w 231"/>
                <a:gd name="T65" fmla="*/ 29 h 109"/>
                <a:gd name="T66" fmla="*/ 152 w 231"/>
                <a:gd name="T67" fmla="*/ 23 h 109"/>
                <a:gd name="T68" fmla="*/ 146 w 231"/>
                <a:gd name="T69" fmla="*/ 34 h 109"/>
                <a:gd name="T70" fmla="*/ 146 w 231"/>
                <a:gd name="T71" fmla="*/ 52 h 109"/>
                <a:gd name="T72" fmla="*/ 140 w 231"/>
                <a:gd name="T73" fmla="*/ 52 h 109"/>
                <a:gd name="T74" fmla="*/ 129 w 231"/>
                <a:gd name="T75" fmla="*/ 46 h 109"/>
                <a:gd name="T76" fmla="*/ 112 w 231"/>
                <a:gd name="T77" fmla="*/ 29 h 109"/>
                <a:gd name="T78" fmla="*/ 107 w 231"/>
                <a:gd name="T79" fmla="*/ 29 h 109"/>
                <a:gd name="T80" fmla="*/ 107 w 231"/>
                <a:gd name="T81" fmla="*/ 29 h 109"/>
                <a:gd name="T82" fmla="*/ 112 w 231"/>
                <a:gd name="T83" fmla="*/ 40 h 109"/>
                <a:gd name="T84" fmla="*/ 112 w 231"/>
                <a:gd name="T85" fmla="*/ 57 h 109"/>
                <a:gd name="T86" fmla="*/ 112 w 231"/>
                <a:gd name="T87" fmla="*/ 69 h 109"/>
                <a:gd name="T88" fmla="*/ 112 w 231"/>
                <a:gd name="T89" fmla="*/ 74 h 109"/>
                <a:gd name="T90" fmla="*/ 95 w 231"/>
                <a:gd name="T91" fmla="*/ 69 h 109"/>
                <a:gd name="T92" fmla="*/ 84 w 231"/>
                <a:gd name="T93" fmla="*/ 63 h 109"/>
                <a:gd name="T94" fmla="*/ 78 w 231"/>
                <a:gd name="T95" fmla="*/ 52 h 109"/>
                <a:gd name="T96" fmla="*/ 78 w 231"/>
                <a:gd name="T97" fmla="*/ 46 h 109"/>
                <a:gd name="T98" fmla="*/ 78 w 231"/>
                <a:gd name="T99" fmla="*/ 52 h 109"/>
                <a:gd name="T100" fmla="*/ 73 w 231"/>
                <a:gd name="T101" fmla="*/ 57 h 109"/>
                <a:gd name="T102" fmla="*/ 62 w 231"/>
                <a:gd name="T103" fmla="*/ 63 h 109"/>
                <a:gd name="T104" fmla="*/ 50 w 231"/>
                <a:gd name="T105" fmla="*/ 63 h 109"/>
                <a:gd name="T106" fmla="*/ 33 w 231"/>
                <a:gd name="T107" fmla="*/ 57 h 109"/>
                <a:gd name="T108" fmla="*/ 16 w 231"/>
                <a:gd name="T109" fmla="*/ 57 h 109"/>
                <a:gd name="T110" fmla="*/ 5 w 231"/>
                <a:gd name="T111" fmla="*/ 57 h 109"/>
                <a:gd name="T112" fmla="*/ 5 w 231"/>
                <a:gd name="T113" fmla="*/ 5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109">
                  <a:moveTo>
                    <a:pt x="5" y="57"/>
                  </a:moveTo>
                  <a:lnTo>
                    <a:pt x="0" y="52"/>
                  </a:lnTo>
                  <a:lnTo>
                    <a:pt x="5" y="57"/>
                  </a:lnTo>
                  <a:lnTo>
                    <a:pt x="22" y="63"/>
                  </a:lnTo>
                  <a:lnTo>
                    <a:pt x="45" y="69"/>
                  </a:lnTo>
                  <a:lnTo>
                    <a:pt x="67" y="80"/>
                  </a:lnTo>
                  <a:lnTo>
                    <a:pt x="78" y="91"/>
                  </a:lnTo>
                  <a:lnTo>
                    <a:pt x="95" y="97"/>
                  </a:lnTo>
                  <a:lnTo>
                    <a:pt x="129" y="109"/>
                  </a:lnTo>
                  <a:lnTo>
                    <a:pt x="163" y="103"/>
                  </a:lnTo>
                  <a:lnTo>
                    <a:pt x="191" y="80"/>
                  </a:lnTo>
                  <a:lnTo>
                    <a:pt x="219" y="63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14" y="57"/>
                  </a:lnTo>
                  <a:lnTo>
                    <a:pt x="191" y="63"/>
                  </a:lnTo>
                  <a:lnTo>
                    <a:pt x="174" y="69"/>
                  </a:lnTo>
                  <a:lnTo>
                    <a:pt x="174" y="69"/>
                  </a:lnTo>
                  <a:lnTo>
                    <a:pt x="180" y="63"/>
                  </a:lnTo>
                  <a:lnTo>
                    <a:pt x="191" y="46"/>
                  </a:lnTo>
                  <a:lnTo>
                    <a:pt x="197" y="40"/>
                  </a:lnTo>
                  <a:lnTo>
                    <a:pt x="208" y="34"/>
                  </a:lnTo>
                  <a:lnTo>
                    <a:pt x="214" y="23"/>
                  </a:lnTo>
                  <a:lnTo>
                    <a:pt x="219" y="12"/>
                  </a:lnTo>
                  <a:lnTo>
                    <a:pt x="225" y="0"/>
                  </a:lnTo>
                  <a:lnTo>
                    <a:pt x="219" y="0"/>
                  </a:lnTo>
                  <a:lnTo>
                    <a:pt x="214" y="0"/>
                  </a:lnTo>
                  <a:lnTo>
                    <a:pt x="202" y="6"/>
                  </a:lnTo>
                  <a:lnTo>
                    <a:pt x="185" y="23"/>
                  </a:lnTo>
                  <a:lnTo>
                    <a:pt x="169" y="40"/>
                  </a:lnTo>
                  <a:lnTo>
                    <a:pt x="157" y="46"/>
                  </a:lnTo>
                  <a:lnTo>
                    <a:pt x="152" y="40"/>
                  </a:lnTo>
                  <a:lnTo>
                    <a:pt x="152" y="29"/>
                  </a:lnTo>
                  <a:lnTo>
                    <a:pt x="152" y="23"/>
                  </a:lnTo>
                  <a:lnTo>
                    <a:pt x="146" y="34"/>
                  </a:lnTo>
                  <a:lnTo>
                    <a:pt x="146" y="52"/>
                  </a:lnTo>
                  <a:lnTo>
                    <a:pt x="140" y="52"/>
                  </a:lnTo>
                  <a:lnTo>
                    <a:pt x="129" y="46"/>
                  </a:lnTo>
                  <a:lnTo>
                    <a:pt x="112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12" y="40"/>
                  </a:lnTo>
                  <a:lnTo>
                    <a:pt x="112" y="57"/>
                  </a:lnTo>
                  <a:lnTo>
                    <a:pt x="112" y="69"/>
                  </a:lnTo>
                  <a:lnTo>
                    <a:pt x="112" y="74"/>
                  </a:lnTo>
                  <a:lnTo>
                    <a:pt x="95" y="69"/>
                  </a:lnTo>
                  <a:lnTo>
                    <a:pt x="84" y="63"/>
                  </a:lnTo>
                  <a:lnTo>
                    <a:pt x="78" y="52"/>
                  </a:lnTo>
                  <a:lnTo>
                    <a:pt x="78" y="46"/>
                  </a:lnTo>
                  <a:lnTo>
                    <a:pt x="78" y="52"/>
                  </a:lnTo>
                  <a:lnTo>
                    <a:pt x="73" y="57"/>
                  </a:lnTo>
                  <a:lnTo>
                    <a:pt x="62" y="63"/>
                  </a:lnTo>
                  <a:lnTo>
                    <a:pt x="50" y="63"/>
                  </a:lnTo>
                  <a:lnTo>
                    <a:pt x="33" y="57"/>
                  </a:lnTo>
                  <a:lnTo>
                    <a:pt x="16" y="57"/>
                  </a:lnTo>
                  <a:lnTo>
                    <a:pt x="5" y="57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4231"/>
            </a:solidFill>
            <a:ln w="9525">
              <a:solidFill>
                <a:srgbClr val="0042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2597495" y="4553771"/>
            <a:ext cx="174305" cy="222800"/>
            <a:chOff x="1547664" y="4132523"/>
            <a:chExt cx="174305" cy="222800"/>
          </a:xfrm>
        </p:grpSpPr>
        <p:sp>
          <p:nvSpPr>
            <p:cNvPr id="82" name="Freeform 26"/>
            <p:cNvSpPr>
              <a:spLocks/>
            </p:cNvSpPr>
            <p:nvPr/>
          </p:nvSpPr>
          <p:spPr bwMode="auto">
            <a:xfrm>
              <a:off x="1547664" y="4132523"/>
              <a:ext cx="174305" cy="47945"/>
            </a:xfrm>
            <a:custGeom>
              <a:avLst/>
              <a:gdLst>
                <a:gd name="T0" fmla="*/ 34 w 62"/>
                <a:gd name="T1" fmla="*/ 11 h 17"/>
                <a:gd name="T2" fmla="*/ 17 w 62"/>
                <a:gd name="T3" fmla="*/ 5 h 17"/>
                <a:gd name="T4" fmla="*/ 0 w 62"/>
                <a:gd name="T5" fmla="*/ 5 h 17"/>
                <a:gd name="T6" fmla="*/ 0 w 62"/>
                <a:gd name="T7" fmla="*/ 11 h 17"/>
                <a:gd name="T8" fmla="*/ 0 w 62"/>
                <a:gd name="T9" fmla="*/ 17 h 17"/>
                <a:gd name="T10" fmla="*/ 5 w 62"/>
                <a:gd name="T11" fmla="*/ 17 h 17"/>
                <a:gd name="T12" fmla="*/ 17 w 62"/>
                <a:gd name="T13" fmla="*/ 17 h 17"/>
                <a:gd name="T14" fmla="*/ 34 w 62"/>
                <a:gd name="T15" fmla="*/ 11 h 17"/>
                <a:gd name="T16" fmla="*/ 45 w 62"/>
                <a:gd name="T17" fmla="*/ 5 h 17"/>
                <a:gd name="T18" fmla="*/ 50 w 62"/>
                <a:gd name="T19" fmla="*/ 5 h 17"/>
                <a:gd name="T20" fmla="*/ 50 w 62"/>
                <a:gd name="T21" fmla="*/ 0 h 17"/>
                <a:gd name="T22" fmla="*/ 62 w 62"/>
                <a:gd name="T23" fmla="*/ 5 h 17"/>
                <a:gd name="T24" fmla="*/ 62 w 62"/>
                <a:gd name="T25" fmla="*/ 11 h 17"/>
                <a:gd name="T26" fmla="*/ 56 w 62"/>
                <a:gd name="T27" fmla="*/ 17 h 17"/>
                <a:gd name="T28" fmla="*/ 34 w 62"/>
                <a:gd name="T29" fmla="*/ 11 h 17"/>
                <a:gd name="T30" fmla="*/ 34 w 62"/>
                <a:gd name="T3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17">
                  <a:moveTo>
                    <a:pt x="34" y="11"/>
                  </a:moveTo>
                  <a:lnTo>
                    <a:pt x="17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17" y="17"/>
                  </a:lnTo>
                  <a:lnTo>
                    <a:pt x="34" y="11"/>
                  </a:lnTo>
                  <a:lnTo>
                    <a:pt x="45" y="5"/>
                  </a:lnTo>
                  <a:lnTo>
                    <a:pt x="50" y="5"/>
                  </a:lnTo>
                  <a:lnTo>
                    <a:pt x="50" y="0"/>
                  </a:lnTo>
                  <a:lnTo>
                    <a:pt x="62" y="5"/>
                  </a:lnTo>
                  <a:lnTo>
                    <a:pt x="62" y="11"/>
                  </a:lnTo>
                  <a:lnTo>
                    <a:pt x="56" y="17"/>
                  </a:lnTo>
                  <a:lnTo>
                    <a:pt x="34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rgbClr val="BBD700"/>
            </a:solidFill>
            <a:ln w="0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3" name="Freeform 27"/>
            <p:cNvSpPr>
              <a:spLocks/>
            </p:cNvSpPr>
            <p:nvPr/>
          </p:nvSpPr>
          <p:spPr bwMode="auto">
            <a:xfrm>
              <a:off x="1626389" y="4163545"/>
              <a:ext cx="30926" cy="191778"/>
            </a:xfrm>
            <a:custGeom>
              <a:avLst/>
              <a:gdLst>
                <a:gd name="T0" fmla="*/ 6 w 11"/>
                <a:gd name="T1" fmla="*/ 0 h 68"/>
                <a:gd name="T2" fmla="*/ 0 w 11"/>
                <a:gd name="T3" fmla="*/ 11 h 68"/>
                <a:gd name="T4" fmla="*/ 6 w 11"/>
                <a:gd name="T5" fmla="*/ 29 h 68"/>
                <a:gd name="T6" fmla="*/ 11 w 11"/>
                <a:gd name="T7" fmla="*/ 46 h 68"/>
                <a:gd name="T8" fmla="*/ 11 w 11"/>
                <a:gd name="T9" fmla="*/ 51 h 68"/>
                <a:gd name="T10" fmla="*/ 6 w 11"/>
                <a:gd name="T11" fmla="*/ 63 h 68"/>
                <a:gd name="T12" fmla="*/ 6 w 11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8">
                  <a:moveTo>
                    <a:pt x="6" y="0"/>
                  </a:moveTo>
                  <a:lnTo>
                    <a:pt x="0" y="11"/>
                  </a:lnTo>
                  <a:lnTo>
                    <a:pt x="6" y="29"/>
                  </a:lnTo>
                  <a:lnTo>
                    <a:pt x="11" y="46"/>
                  </a:lnTo>
                  <a:lnTo>
                    <a:pt x="11" y="51"/>
                  </a:lnTo>
                  <a:lnTo>
                    <a:pt x="6" y="63"/>
                  </a:lnTo>
                  <a:lnTo>
                    <a:pt x="6" y="68"/>
                  </a:lnTo>
                </a:path>
              </a:pathLst>
            </a:custGeom>
            <a:noFill/>
            <a:ln w="0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cxnSp>
        <p:nvCxnSpPr>
          <p:cNvPr id="53" name="Conector recto 52"/>
          <p:cNvCxnSpPr/>
          <p:nvPr/>
        </p:nvCxnSpPr>
        <p:spPr>
          <a:xfrm flipV="1">
            <a:off x="360000" y="4648423"/>
            <a:ext cx="8485420" cy="6594"/>
          </a:xfrm>
          <a:prstGeom prst="line">
            <a:avLst/>
          </a:prstGeom>
          <a:ln w="38100" cmpd="sng">
            <a:solidFill>
              <a:srgbClr val="5A636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o 87"/>
          <p:cNvGrpSpPr/>
          <p:nvPr/>
        </p:nvGrpSpPr>
        <p:grpSpPr>
          <a:xfrm>
            <a:off x="2915816" y="4486447"/>
            <a:ext cx="317686" cy="659945"/>
            <a:chOff x="3794125" y="3211513"/>
            <a:chExt cx="179388" cy="371475"/>
          </a:xfrm>
        </p:grpSpPr>
        <p:grpSp>
          <p:nvGrpSpPr>
            <p:cNvPr id="22" name="Grupo 103"/>
            <p:cNvGrpSpPr/>
            <p:nvPr/>
          </p:nvGrpSpPr>
          <p:grpSpPr>
            <a:xfrm>
              <a:off x="3794125" y="3211513"/>
              <a:ext cx="179388" cy="371475"/>
              <a:chOff x="3794125" y="3211513"/>
              <a:chExt cx="179388" cy="371475"/>
            </a:xfrm>
          </p:grpSpPr>
          <p:sp>
            <p:nvSpPr>
              <p:cNvPr id="106" name="Freeform 14"/>
              <p:cNvSpPr>
                <a:spLocks/>
              </p:cNvSpPr>
              <p:nvPr/>
            </p:nvSpPr>
            <p:spPr bwMode="auto">
              <a:xfrm>
                <a:off x="3848100" y="3355975"/>
                <a:ext cx="61913" cy="227013"/>
              </a:xfrm>
              <a:custGeom>
                <a:avLst/>
                <a:gdLst>
                  <a:gd name="T0" fmla="*/ 22 w 39"/>
                  <a:gd name="T1" fmla="*/ 0 h 143"/>
                  <a:gd name="T2" fmla="*/ 28 w 39"/>
                  <a:gd name="T3" fmla="*/ 29 h 143"/>
                  <a:gd name="T4" fmla="*/ 22 w 39"/>
                  <a:gd name="T5" fmla="*/ 57 h 143"/>
                  <a:gd name="T6" fmla="*/ 22 w 39"/>
                  <a:gd name="T7" fmla="*/ 69 h 143"/>
                  <a:gd name="T8" fmla="*/ 22 w 39"/>
                  <a:gd name="T9" fmla="*/ 86 h 143"/>
                  <a:gd name="T10" fmla="*/ 17 w 39"/>
                  <a:gd name="T11" fmla="*/ 114 h 143"/>
                  <a:gd name="T12" fmla="*/ 17 w 39"/>
                  <a:gd name="T13" fmla="*/ 132 h 143"/>
                  <a:gd name="T14" fmla="*/ 17 w 39"/>
                  <a:gd name="T15" fmla="*/ 143 h 143"/>
                  <a:gd name="T16" fmla="*/ 22 w 39"/>
                  <a:gd name="T17" fmla="*/ 143 h 143"/>
                  <a:gd name="T18" fmla="*/ 22 w 39"/>
                  <a:gd name="T19" fmla="*/ 137 h 143"/>
                  <a:gd name="T20" fmla="*/ 22 w 39"/>
                  <a:gd name="T21" fmla="*/ 120 h 143"/>
                  <a:gd name="T22" fmla="*/ 22 w 39"/>
                  <a:gd name="T23" fmla="*/ 109 h 143"/>
                  <a:gd name="T24" fmla="*/ 22 w 39"/>
                  <a:gd name="T25" fmla="*/ 97 h 143"/>
                  <a:gd name="T26" fmla="*/ 22 w 39"/>
                  <a:gd name="T27" fmla="*/ 92 h 143"/>
                  <a:gd name="T28" fmla="*/ 22 w 39"/>
                  <a:gd name="T29" fmla="*/ 97 h 143"/>
                  <a:gd name="T30" fmla="*/ 28 w 39"/>
                  <a:gd name="T31" fmla="*/ 109 h 143"/>
                  <a:gd name="T32" fmla="*/ 33 w 39"/>
                  <a:gd name="T33" fmla="*/ 114 h 143"/>
                  <a:gd name="T34" fmla="*/ 33 w 39"/>
                  <a:gd name="T35" fmla="*/ 109 h 143"/>
                  <a:gd name="T36" fmla="*/ 28 w 39"/>
                  <a:gd name="T37" fmla="*/ 97 h 143"/>
                  <a:gd name="T38" fmla="*/ 28 w 39"/>
                  <a:gd name="T39" fmla="*/ 86 h 143"/>
                  <a:gd name="T40" fmla="*/ 22 w 39"/>
                  <a:gd name="T41" fmla="*/ 63 h 143"/>
                  <a:gd name="T42" fmla="*/ 28 w 39"/>
                  <a:gd name="T43" fmla="*/ 57 h 143"/>
                  <a:gd name="T44" fmla="*/ 28 w 39"/>
                  <a:gd name="T45" fmla="*/ 52 h 143"/>
                  <a:gd name="T46" fmla="*/ 28 w 39"/>
                  <a:gd name="T47" fmla="*/ 52 h 143"/>
                  <a:gd name="T48" fmla="*/ 33 w 39"/>
                  <a:gd name="T49" fmla="*/ 52 h 143"/>
                  <a:gd name="T50" fmla="*/ 39 w 39"/>
                  <a:gd name="T51" fmla="*/ 63 h 143"/>
                  <a:gd name="T52" fmla="*/ 39 w 39"/>
                  <a:gd name="T53" fmla="*/ 69 h 143"/>
                  <a:gd name="T54" fmla="*/ 39 w 39"/>
                  <a:gd name="T55" fmla="*/ 69 h 143"/>
                  <a:gd name="T56" fmla="*/ 39 w 39"/>
                  <a:gd name="T57" fmla="*/ 69 h 143"/>
                  <a:gd name="T58" fmla="*/ 39 w 39"/>
                  <a:gd name="T59" fmla="*/ 63 h 143"/>
                  <a:gd name="T60" fmla="*/ 33 w 39"/>
                  <a:gd name="T61" fmla="*/ 40 h 143"/>
                  <a:gd name="T62" fmla="*/ 28 w 39"/>
                  <a:gd name="T63" fmla="*/ 18 h 143"/>
                  <a:gd name="T64" fmla="*/ 28 w 39"/>
                  <a:gd name="T65" fmla="*/ 6 h 143"/>
                  <a:gd name="T66" fmla="*/ 28 w 39"/>
                  <a:gd name="T67" fmla="*/ 6 h 143"/>
                  <a:gd name="T68" fmla="*/ 28 w 39"/>
                  <a:gd name="T69" fmla="*/ 12 h 143"/>
                  <a:gd name="T70" fmla="*/ 22 w 39"/>
                  <a:gd name="T71" fmla="*/ 23 h 143"/>
                  <a:gd name="T72" fmla="*/ 17 w 39"/>
                  <a:gd name="T73" fmla="*/ 29 h 143"/>
                  <a:gd name="T74" fmla="*/ 11 w 39"/>
                  <a:gd name="T75" fmla="*/ 35 h 143"/>
                  <a:gd name="T76" fmla="*/ 5 w 39"/>
                  <a:gd name="T77" fmla="*/ 57 h 143"/>
                  <a:gd name="T78" fmla="*/ 0 w 39"/>
                  <a:gd name="T79" fmla="*/ 63 h 143"/>
                  <a:gd name="T80" fmla="*/ 5 w 39"/>
                  <a:gd name="T81" fmla="*/ 63 h 143"/>
                  <a:gd name="T82" fmla="*/ 5 w 39"/>
                  <a:gd name="T83" fmla="*/ 52 h 143"/>
                  <a:gd name="T84" fmla="*/ 11 w 39"/>
                  <a:gd name="T85" fmla="*/ 40 h 143"/>
                  <a:gd name="T86" fmla="*/ 22 w 39"/>
                  <a:gd name="T87" fmla="*/ 29 h 143"/>
                  <a:gd name="T88" fmla="*/ 28 w 39"/>
                  <a:gd name="T89" fmla="*/ 29 h 143"/>
                  <a:gd name="T90" fmla="*/ 22 w 39"/>
                  <a:gd name="T91" fmla="*/ 29 h 143"/>
                  <a:gd name="T92" fmla="*/ 22 w 39"/>
                  <a:gd name="T93" fmla="*/ 40 h 143"/>
                  <a:gd name="T94" fmla="*/ 22 w 39"/>
                  <a:gd name="T95" fmla="*/ 63 h 143"/>
                  <a:gd name="T96" fmla="*/ 22 w 39"/>
                  <a:gd name="T97" fmla="*/ 86 h 143"/>
                  <a:gd name="T98" fmla="*/ 17 w 39"/>
                  <a:gd name="T99" fmla="*/ 103 h 143"/>
                  <a:gd name="T100" fmla="*/ 11 w 39"/>
                  <a:gd name="T101" fmla="*/ 114 h 143"/>
                  <a:gd name="T102" fmla="*/ 11 w 39"/>
                  <a:gd name="T103" fmla="*/ 120 h 143"/>
                  <a:gd name="T104" fmla="*/ 11 w 39"/>
                  <a:gd name="T105" fmla="*/ 120 h 143"/>
                  <a:gd name="T106" fmla="*/ 17 w 39"/>
                  <a:gd name="T107" fmla="*/ 109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" h="143">
                    <a:moveTo>
                      <a:pt x="22" y="0"/>
                    </a:moveTo>
                    <a:lnTo>
                      <a:pt x="28" y="29"/>
                    </a:lnTo>
                    <a:lnTo>
                      <a:pt x="22" y="57"/>
                    </a:lnTo>
                    <a:lnTo>
                      <a:pt x="22" y="69"/>
                    </a:lnTo>
                    <a:lnTo>
                      <a:pt x="22" y="86"/>
                    </a:lnTo>
                    <a:lnTo>
                      <a:pt x="17" y="114"/>
                    </a:lnTo>
                    <a:lnTo>
                      <a:pt x="17" y="132"/>
                    </a:lnTo>
                    <a:lnTo>
                      <a:pt x="17" y="143"/>
                    </a:lnTo>
                    <a:lnTo>
                      <a:pt x="22" y="143"/>
                    </a:lnTo>
                    <a:lnTo>
                      <a:pt x="22" y="137"/>
                    </a:lnTo>
                    <a:lnTo>
                      <a:pt x="22" y="120"/>
                    </a:lnTo>
                    <a:lnTo>
                      <a:pt x="22" y="109"/>
                    </a:lnTo>
                    <a:lnTo>
                      <a:pt x="22" y="97"/>
                    </a:lnTo>
                    <a:lnTo>
                      <a:pt x="22" y="92"/>
                    </a:lnTo>
                    <a:lnTo>
                      <a:pt x="22" y="97"/>
                    </a:lnTo>
                    <a:lnTo>
                      <a:pt x="28" y="109"/>
                    </a:lnTo>
                    <a:lnTo>
                      <a:pt x="33" y="114"/>
                    </a:lnTo>
                    <a:lnTo>
                      <a:pt x="33" y="109"/>
                    </a:lnTo>
                    <a:lnTo>
                      <a:pt x="28" y="97"/>
                    </a:lnTo>
                    <a:lnTo>
                      <a:pt x="28" y="86"/>
                    </a:lnTo>
                    <a:lnTo>
                      <a:pt x="22" y="63"/>
                    </a:lnTo>
                    <a:lnTo>
                      <a:pt x="28" y="57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33" y="52"/>
                    </a:lnTo>
                    <a:lnTo>
                      <a:pt x="39" y="63"/>
                    </a:lnTo>
                    <a:lnTo>
                      <a:pt x="39" y="69"/>
                    </a:lnTo>
                    <a:lnTo>
                      <a:pt x="39" y="69"/>
                    </a:lnTo>
                    <a:lnTo>
                      <a:pt x="39" y="69"/>
                    </a:lnTo>
                    <a:lnTo>
                      <a:pt x="39" y="63"/>
                    </a:lnTo>
                    <a:lnTo>
                      <a:pt x="33" y="40"/>
                    </a:lnTo>
                    <a:lnTo>
                      <a:pt x="28" y="18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12"/>
                    </a:lnTo>
                    <a:lnTo>
                      <a:pt x="22" y="23"/>
                    </a:lnTo>
                    <a:lnTo>
                      <a:pt x="17" y="29"/>
                    </a:lnTo>
                    <a:lnTo>
                      <a:pt x="11" y="35"/>
                    </a:lnTo>
                    <a:lnTo>
                      <a:pt x="5" y="57"/>
                    </a:lnTo>
                    <a:lnTo>
                      <a:pt x="0" y="63"/>
                    </a:lnTo>
                    <a:lnTo>
                      <a:pt x="5" y="63"/>
                    </a:lnTo>
                    <a:lnTo>
                      <a:pt x="5" y="52"/>
                    </a:lnTo>
                    <a:lnTo>
                      <a:pt x="11" y="40"/>
                    </a:lnTo>
                    <a:lnTo>
                      <a:pt x="22" y="29"/>
                    </a:lnTo>
                    <a:lnTo>
                      <a:pt x="28" y="29"/>
                    </a:lnTo>
                    <a:lnTo>
                      <a:pt x="22" y="29"/>
                    </a:lnTo>
                    <a:lnTo>
                      <a:pt x="22" y="40"/>
                    </a:lnTo>
                    <a:lnTo>
                      <a:pt x="22" y="63"/>
                    </a:lnTo>
                    <a:lnTo>
                      <a:pt x="22" y="86"/>
                    </a:lnTo>
                    <a:lnTo>
                      <a:pt x="17" y="103"/>
                    </a:lnTo>
                    <a:lnTo>
                      <a:pt x="11" y="114"/>
                    </a:lnTo>
                    <a:lnTo>
                      <a:pt x="11" y="120"/>
                    </a:lnTo>
                    <a:lnTo>
                      <a:pt x="11" y="120"/>
                    </a:lnTo>
                    <a:lnTo>
                      <a:pt x="17" y="109"/>
                    </a:lnTo>
                  </a:path>
                </a:pathLst>
              </a:custGeom>
              <a:noFill/>
              <a:ln w="9525">
                <a:solidFill>
                  <a:srgbClr val="AEAFB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7" name="Freeform 15"/>
              <p:cNvSpPr>
                <a:spLocks/>
              </p:cNvSpPr>
              <p:nvPr/>
            </p:nvSpPr>
            <p:spPr bwMode="auto">
              <a:xfrm>
                <a:off x="3794125" y="3211513"/>
                <a:ext cx="179388" cy="109538"/>
              </a:xfrm>
              <a:custGeom>
                <a:avLst/>
                <a:gdLst>
                  <a:gd name="T0" fmla="*/ 56 w 113"/>
                  <a:gd name="T1" fmla="*/ 69 h 69"/>
                  <a:gd name="T2" fmla="*/ 51 w 113"/>
                  <a:gd name="T3" fmla="*/ 57 h 69"/>
                  <a:gd name="T4" fmla="*/ 51 w 113"/>
                  <a:gd name="T5" fmla="*/ 46 h 69"/>
                  <a:gd name="T6" fmla="*/ 51 w 113"/>
                  <a:gd name="T7" fmla="*/ 29 h 69"/>
                  <a:gd name="T8" fmla="*/ 39 w 113"/>
                  <a:gd name="T9" fmla="*/ 23 h 69"/>
                  <a:gd name="T10" fmla="*/ 22 w 113"/>
                  <a:gd name="T11" fmla="*/ 23 h 69"/>
                  <a:gd name="T12" fmla="*/ 5 w 113"/>
                  <a:gd name="T13" fmla="*/ 23 h 69"/>
                  <a:gd name="T14" fmla="*/ 0 w 113"/>
                  <a:gd name="T15" fmla="*/ 17 h 69"/>
                  <a:gd name="T16" fmla="*/ 5 w 113"/>
                  <a:gd name="T17" fmla="*/ 6 h 69"/>
                  <a:gd name="T18" fmla="*/ 22 w 113"/>
                  <a:gd name="T19" fmla="*/ 6 h 69"/>
                  <a:gd name="T20" fmla="*/ 34 w 113"/>
                  <a:gd name="T21" fmla="*/ 6 h 69"/>
                  <a:gd name="T22" fmla="*/ 45 w 113"/>
                  <a:gd name="T23" fmla="*/ 12 h 69"/>
                  <a:gd name="T24" fmla="*/ 51 w 113"/>
                  <a:gd name="T25" fmla="*/ 17 h 69"/>
                  <a:gd name="T26" fmla="*/ 51 w 113"/>
                  <a:gd name="T27" fmla="*/ 17 h 69"/>
                  <a:gd name="T28" fmla="*/ 56 w 113"/>
                  <a:gd name="T29" fmla="*/ 17 h 69"/>
                  <a:gd name="T30" fmla="*/ 62 w 113"/>
                  <a:gd name="T31" fmla="*/ 12 h 69"/>
                  <a:gd name="T32" fmla="*/ 73 w 113"/>
                  <a:gd name="T33" fmla="*/ 6 h 69"/>
                  <a:gd name="T34" fmla="*/ 96 w 113"/>
                  <a:gd name="T35" fmla="*/ 0 h 69"/>
                  <a:gd name="T36" fmla="*/ 107 w 113"/>
                  <a:gd name="T37" fmla="*/ 0 h 69"/>
                  <a:gd name="T38" fmla="*/ 113 w 113"/>
                  <a:gd name="T39" fmla="*/ 6 h 69"/>
                  <a:gd name="T40" fmla="*/ 107 w 113"/>
                  <a:gd name="T41" fmla="*/ 12 h 69"/>
                  <a:gd name="T42" fmla="*/ 96 w 113"/>
                  <a:gd name="T43" fmla="*/ 17 h 69"/>
                  <a:gd name="T44" fmla="*/ 79 w 113"/>
                  <a:gd name="T45" fmla="*/ 23 h 69"/>
                  <a:gd name="T46" fmla="*/ 62 w 113"/>
                  <a:gd name="T47" fmla="*/ 23 h 69"/>
                  <a:gd name="T48" fmla="*/ 56 w 113"/>
                  <a:gd name="T49" fmla="*/ 23 h 69"/>
                  <a:gd name="T50" fmla="*/ 56 w 113"/>
                  <a:gd name="T51" fmla="*/ 34 h 69"/>
                  <a:gd name="T52" fmla="*/ 56 w 113"/>
                  <a:gd name="T53" fmla="*/ 46 h 69"/>
                  <a:gd name="T54" fmla="*/ 56 w 113"/>
                  <a:gd name="T55" fmla="*/ 63 h 69"/>
                  <a:gd name="T56" fmla="*/ 56 w 113"/>
                  <a:gd name="T57" fmla="*/ 69 h 69"/>
                  <a:gd name="T58" fmla="*/ 56 w 113"/>
                  <a:gd name="T59" fmla="*/ 69 h 69"/>
                  <a:gd name="T60" fmla="*/ 56 w 113"/>
                  <a:gd name="T61" fmla="*/ 69 h 69"/>
                  <a:gd name="T62" fmla="*/ 56 w 113"/>
                  <a:gd name="T63" fmla="*/ 69 h 69"/>
                  <a:gd name="T64" fmla="*/ 56 w 113"/>
                  <a:gd name="T65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3" h="69">
                    <a:moveTo>
                      <a:pt x="56" y="69"/>
                    </a:moveTo>
                    <a:lnTo>
                      <a:pt x="51" y="57"/>
                    </a:lnTo>
                    <a:lnTo>
                      <a:pt x="51" y="46"/>
                    </a:lnTo>
                    <a:lnTo>
                      <a:pt x="51" y="29"/>
                    </a:lnTo>
                    <a:lnTo>
                      <a:pt x="39" y="23"/>
                    </a:lnTo>
                    <a:lnTo>
                      <a:pt x="22" y="23"/>
                    </a:lnTo>
                    <a:lnTo>
                      <a:pt x="5" y="23"/>
                    </a:lnTo>
                    <a:lnTo>
                      <a:pt x="0" y="17"/>
                    </a:lnTo>
                    <a:lnTo>
                      <a:pt x="5" y="6"/>
                    </a:lnTo>
                    <a:lnTo>
                      <a:pt x="22" y="6"/>
                    </a:lnTo>
                    <a:lnTo>
                      <a:pt x="34" y="6"/>
                    </a:lnTo>
                    <a:lnTo>
                      <a:pt x="45" y="12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7"/>
                    </a:lnTo>
                    <a:lnTo>
                      <a:pt x="62" y="12"/>
                    </a:lnTo>
                    <a:lnTo>
                      <a:pt x="73" y="6"/>
                    </a:lnTo>
                    <a:lnTo>
                      <a:pt x="96" y="0"/>
                    </a:lnTo>
                    <a:lnTo>
                      <a:pt x="107" y="0"/>
                    </a:lnTo>
                    <a:lnTo>
                      <a:pt x="113" y="6"/>
                    </a:lnTo>
                    <a:lnTo>
                      <a:pt x="107" y="12"/>
                    </a:lnTo>
                    <a:lnTo>
                      <a:pt x="96" y="17"/>
                    </a:lnTo>
                    <a:lnTo>
                      <a:pt x="79" y="23"/>
                    </a:lnTo>
                    <a:lnTo>
                      <a:pt x="62" y="23"/>
                    </a:lnTo>
                    <a:lnTo>
                      <a:pt x="56" y="23"/>
                    </a:lnTo>
                    <a:lnTo>
                      <a:pt x="56" y="34"/>
                    </a:lnTo>
                    <a:lnTo>
                      <a:pt x="56" y="46"/>
                    </a:lnTo>
                    <a:lnTo>
                      <a:pt x="56" y="63"/>
                    </a:lnTo>
                    <a:lnTo>
                      <a:pt x="56" y="69"/>
                    </a:lnTo>
                    <a:lnTo>
                      <a:pt x="56" y="69"/>
                    </a:lnTo>
                    <a:lnTo>
                      <a:pt x="56" y="69"/>
                    </a:lnTo>
                    <a:lnTo>
                      <a:pt x="56" y="69"/>
                    </a:lnTo>
                    <a:lnTo>
                      <a:pt x="56" y="69"/>
                    </a:lnTo>
                    <a:close/>
                  </a:path>
                </a:pathLst>
              </a:custGeom>
              <a:solidFill>
                <a:srgbClr val="217352"/>
              </a:solidFill>
              <a:ln w="9525">
                <a:solidFill>
                  <a:srgbClr val="21735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105" name="Elipse 104"/>
            <p:cNvSpPr/>
            <p:nvPr/>
          </p:nvSpPr>
          <p:spPr>
            <a:xfrm>
              <a:off x="3848100" y="3320259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dirty="0" err="1" smtClean="0"/>
            </a:p>
          </p:txBody>
        </p:sp>
      </p:grpSp>
      <p:sp>
        <p:nvSpPr>
          <p:cNvPr id="57" name="Rectángulo redondeado 56"/>
          <p:cNvSpPr/>
          <p:nvPr/>
        </p:nvSpPr>
        <p:spPr>
          <a:xfrm>
            <a:off x="4031940" y="1994894"/>
            <a:ext cx="1256560" cy="73352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s-ES_tradnl" sz="1600" dirty="0" smtClean="0"/>
              <a:t>+ 1 l/ha de </a:t>
            </a:r>
            <a:r>
              <a:rPr lang="es-ES_tradnl" sz="1600" dirty="0" err="1" smtClean="0"/>
              <a:t>Biopower</a:t>
            </a:r>
            <a:r>
              <a:rPr lang="es-ES_tradnl" sz="1600" dirty="0" smtClean="0"/>
              <a:t> </a:t>
            </a:r>
            <a:endParaRPr lang="es-ES" sz="1600" dirty="0" err="1" smtClean="0"/>
          </a:p>
        </p:txBody>
      </p:sp>
      <p:sp>
        <p:nvSpPr>
          <p:cNvPr id="59" name="Rectángulo 104"/>
          <p:cNvSpPr/>
          <p:nvPr/>
        </p:nvSpPr>
        <p:spPr>
          <a:xfrm>
            <a:off x="6228184" y="2924944"/>
            <a:ext cx="1021889" cy="776128"/>
          </a:xfrm>
          <a:prstGeom prst="rect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400"/>
              </a:spcAft>
              <a:buSzPct val="100000"/>
            </a:pPr>
            <a:endParaRPr lang="es-ES" sz="1200" b="1" dirty="0" smtClean="0">
              <a:solidFill>
                <a:schemeClr val="bg1"/>
              </a:solidFill>
            </a:endParaRPr>
          </a:p>
          <a:p>
            <a:pPr algn="ctr">
              <a:spcAft>
                <a:spcPts val="400"/>
              </a:spcAft>
              <a:buSzPct val="100000"/>
            </a:pPr>
            <a:r>
              <a:rPr lang="es-ES" sz="1000" dirty="0" smtClean="0">
                <a:solidFill>
                  <a:schemeClr val="bg1"/>
                </a:solidFill>
              </a:rPr>
              <a:t>LENACILO</a:t>
            </a:r>
          </a:p>
          <a:p>
            <a:pPr algn="ctr">
              <a:spcAft>
                <a:spcPts val="400"/>
              </a:spcAft>
              <a:buSzPct val="100000"/>
            </a:pPr>
            <a:r>
              <a:rPr lang="es-ES" sz="1000" dirty="0" smtClean="0">
                <a:solidFill>
                  <a:schemeClr val="bg1"/>
                </a:solidFill>
              </a:rPr>
              <a:t>Sellado</a:t>
            </a:r>
            <a:endParaRPr lang="es-ES" sz="1000" dirty="0" smtClean="0">
              <a:solidFill>
                <a:schemeClr val="bg1"/>
              </a:solidFill>
            </a:endParaRPr>
          </a:p>
        </p:txBody>
      </p:sp>
      <p:cxnSp>
        <p:nvCxnSpPr>
          <p:cNvPr id="60" name="Conector recto de flecha 111"/>
          <p:cNvCxnSpPr/>
          <p:nvPr/>
        </p:nvCxnSpPr>
        <p:spPr>
          <a:xfrm>
            <a:off x="6228184" y="3717032"/>
            <a:ext cx="0" cy="509633"/>
          </a:xfrm>
          <a:prstGeom prst="straightConnector1">
            <a:avLst/>
          </a:prstGeom>
          <a:ln w="28575" cmpd="sng">
            <a:solidFill>
              <a:srgbClr val="25704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ángulo redondeado 14"/>
          <p:cNvSpPr/>
          <p:nvPr/>
        </p:nvSpPr>
        <p:spPr>
          <a:xfrm>
            <a:off x="1187624" y="1700808"/>
            <a:ext cx="7128792" cy="25922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s-ES_tradnl" sz="4000" dirty="0" smtClean="0"/>
              <a:t>El mayor error es aplicar </a:t>
            </a:r>
            <a:r>
              <a:rPr lang="es-ES_tradnl" sz="4000" dirty="0" err="1" smtClean="0"/>
              <a:t>unicamente</a:t>
            </a:r>
            <a:r>
              <a:rPr lang="es-ES_tradnl" sz="4000" dirty="0" smtClean="0"/>
              <a:t> 0,5 l/ha con Hierba en 4 Hojas</a:t>
            </a:r>
            <a:endParaRPr lang="es-ES" sz="4000" dirty="0" err="1" smtClean="0"/>
          </a:p>
        </p:txBody>
      </p:sp>
    </p:spTree>
    <p:extLst>
      <p:ext uri="{BB962C8B-B14F-4D97-AF65-F5344CB8AC3E}">
        <p14:creationId xmlns="" xmlns:p14="http://schemas.microsoft.com/office/powerpoint/2010/main" val="1798680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08258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 </a:t>
            </a:r>
            <a:r>
              <a:rPr lang="en-US" dirty="0"/>
              <a:t>ONE</a:t>
            </a:r>
            <a:br>
              <a:rPr lang="en-US" dirty="0"/>
            </a:br>
            <a:r>
              <a:rPr lang="en-US" dirty="0" smtClean="0"/>
              <a:t>CONCLUSIONES: </a:t>
            </a:r>
            <a:r>
              <a:rPr lang="en-US" sz="2000" dirty="0" smtClean="0"/>
              <a:t>NO HAY UNA RECETA ÚNICA</a:t>
            </a:r>
            <a:endParaRPr lang="en-US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852E3-6050-4C44-B410-72DCF0D80D48}" type="datetime1">
              <a:rPr lang="en-US" smtClean="0"/>
              <a:pPr/>
              <a:t>10/23/2019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CONVISO® SMART</a:t>
            </a:r>
            <a:endParaRPr lang="de-DE" dirty="0">
              <a:latin typeface="+mj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590B-5238-475B-9534-39D5D4EF6247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77" name="Textfeld 66"/>
          <p:cNvSpPr txBox="1">
            <a:spLocks noChangeArrowheads="1"/>
          </p:cNvSpPr>
          <p:nvPr/>
        </p:nvSpPr>
        <p:spPr bwMode="auto">
          <a:xfrm>
            <a:off x="768639" y="3501008"/>
            <a:ext cx="7704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smtClean="0"/>
              <a:t>- Dos </a:t>
            </a:r>
            <a:r>
              <a:rPr lang="en-US" altLang="de-DE" sz="2400" b="1" dirty="0" err="1" smtClean="0"/>
              <a:t>Aplicaciones</a:t>
            </a:r>
            <a:r>
              <a:rPr lang="en-US" altLang="de-DE" sz="2400" b="1" dirty="0" smtClean="0"/>
              <a:t> de 0,5 l/ha CONVISO ONE </a:t>
            </a:r>
            <a:r>
              <a:rPr lang="en-US" altLang="de-DE" sz="2400" b="1" dirty="0" smtClean="0">
                <a:solidFill>
                  <a:srgbClr val="FF0000"/>
                </a:solidFill>
              </a:rPr>
              <a:t>MÁS EFICAZ </a:t>
            </a:r>
            <a:r>
              <a:rPr lang="en-US" altLang="de-DE" sz="2400" b="1" dirty="0" err="1" smtClean="0"/>
              <a:t>que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uno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único</a:t>
            </a:r>
            <a:r>
              <a:rPr lang="en-US" altLang="de-DE" sz="2400" b="1" dirty="0" smtClean="0"/>
              <a:t> de 1 l/ha.</a:t>
            </a:r>
            <a:endParaRPr lang="en-US" altLang="de-DE" sz="2400" b="1" dirty="0"/>
          </a:p>
        </p:txBody>
      </p:sp>
      <p:sp>
        <p:nvSpPr>
          <p:cNvPr id="81" name="Textfeld 66"/>
          <p:cNvSpPr txBox="1">
            <a:spLocks noChangeArrowheads="1"/>
          </p:cNvSpPr>
          <p:nvPr/>
        </p:nvSpPr>
        <p:spPr bwMode="auto">
          <a:xfrm>
            <a:off x="755576" y="4430419"/>
            <a:ext cx="7992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smtClean="0"/>
              <a:t>- </a:t>
            </a:r>
            <a:r>
              <a:rPr lang="en-US" altLang="de-DE" sz="2400" b="1" dirty="0" err="1" smtClean="0"/>
              <a:t>Puede</a:t>
            </a:r>
            <a:r>
              <a:rPr lang="en-US" altLang="de-DE" sz="2400" b="1" dirty="0" smtClean="0"/>
              <a:t> ser </a:t>
            </a:r>
            <a:r>
              <a:rPr lang="en-US" altLang="de-DE" sz="2400" b="1" dirty="0" err="1" smtClean="0"/>
              <a:t>necesario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reforzar</a:t>
            </a:r>
            <a:r>
              <a:rPr lang="en-US" altLang="de-DE" sz="2400" b="1" dirty="0" smtClean="0"/>
              <a:t> con un </a:t>
            </a:r>
            <a:r>
              <a:rPr lang="en-US" altLang="de-DE" sz="2400" b="1" dirty="0" err="1" smtClean="0"/>
              <a:t>Aceite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Mojante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potenciando</a:t>
            </a:r>
            <a:r>
              <a:rPr lang="en-US" altLang="de-DE" sz="2400" b="1" dirty="0" smtClean="0"/>
              <a:t> el </a:t>
            </a:r>
            <a:r>
              <a:rPr lang="en-US" altLang="de-DE" sz="2400" b="1" dirty="0" smtClean="0">
                <a:solidFill>
                  <a:srgbClr val="FF0000"/>
                </a:solidFill>
              </a:rPr>
              <a:t>EFECTO CONTACTO</a:t>
            </a:r>
            <a:endParaRPr lang="en-US" altLang="de-DE" sz="2400" b="1" dirty="0"/>
          </a:p>
        </p:txBody>
      </p:sp>
      <p:sp>
        <p:nvSpPr>
          <p:cNvPr id="82" name="Textfeld 66"/>
          <p:cNvSpPr txBox="1">
            <a:spLocks noChangeArrowheads="1"/>
          </p:cNvSpPr>
          <p:nvPr/>
        </p:nvSpPr>
        <p:spPr bwMode="auto">
          <a:xfrm>
            <a:off x="807828" y="2552121"/>
            <a:ext cx="7704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smtClean="0"/>
              <a:t>- </a:t>
            </a:r>
            <a:r>
              <a:rPr lang="en-US" altLang="de-DE" sz="2400" b="1" dirty="0" smtClean="0"/>
              <a:t>Si hay </a:t>
            </a:r>
            <a:r>
              <a:rPr lang="en-US" altLang="de-DE" sz="2400" b="1" dirty="0" err="1" smtClean="0"/>
              <a:t>humedad</a:t>
            </a:r>
            <a:r>
              <a:rPr lang="en-US" altLang="de-DE" sz="2400" b="1" dirty="0" smtClean="0"/>
              <a:t>, la </a:t>
            </a:r>
            <a:r>
              <a:rPr lang="en-US" altLang="de-DE" sz="2400" b="1" dirty="0" smtClean="0">
                <a:solidFill>
                  <a:srgbClr val="FF0000"/>
                </a:solidFill>
              </a:rPr>
              <a:t>ÚLTIMA LABOR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preparatoria</a:t>
            </a:r>
            <a:r>
              <a:rPr lang="en-US" altLang="de-DE" sz="2400" b="1" dirty="0" smtClean="0"/>
              <a:t> </a:t>
            </a:r>
            <a:r>
              <a:rPr lang="en-US" altLang="de-DE" sz="2400" b="1" dirty="0" smtClean="0">
                <a:solidFill>
                  <a:srgbClr val="FF0000"/>
                </a:solidFill>
              </a:rPr>
              <a:t>24-48 </a:t>
            </a:r>
            <a:r>
              <a:rPr lang="en-US" altLang="de-DE" sz="2400" b="1" dirty="0" err="1" smtClean="0">
                <a:solidFill>
                  <a:srgbClr val="FF0000"/>
                </a:solidFill>
              </a:rPr>
              <a:t>horas</a:t>
            </a:r>
            <a:r>
              <a:rPr lang="en-US" altLang="de-DE" sz="2400" b="1" dirty="0" smtClean="0">
                <a:solidFill>
                  <a:srgbClr val="FF0000"/>
                </a:solidFill>
              </a:rPr>
              <a:t> </a:t>
            </a:r>
            <a:r>
              <a:rPr lang="en-US" altLang="de-DE" sz="2400" b="1" dirty="0" smtClean="0"/>
              <a:t>antes de la </a:t>
            </a:r>
            <a:r>
              <a:rPr lang="en-US" altLang="de-DE" sz="2400" b="1" dirty="0" err="1" smtClean="0"/>
              <a:t>siembra</a:t>
            </a:r>
            <a:r>
              <a:rPr lang="en-US" altLang="de-DE" sz="2400" b="1" dirty="0" smtClean="0"/>
              <a:t>.</a:t>
            </a:r>
            <a:endParaRPr lang="en-US" altLang="de-DE" sz="2400" b="1" dirty="0"/>
          </a:p>
        </p:txBody>
      </p:sp>
      <p:sp>
        <p:nvSpPr>
          <p:cNvPr id="83" name="Textfeld 66"/>
          <p:cNvSpPr txBox="1">
            <a:spLocks noChangeArrowheads="1"/>
          </p:cNvSpPr>
          <p:nvPr/>
        </p:nvSpPr>
        <p:spPr bwMode="auto">
          <a:xfrm>
            <a:off x="742513" y="5373216"/>
            <a:ext cx="7704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smtClean="0"/>
              <a:t>- </a:t>
            </a:r>
            <a:r>
              <a:rPr lang="en-US" altLang="de-DE" sz="2400" b="1" dirty="0" err="1" smtClean="0"/>
              <a:t>Puede</a:t>
            </a:r>
            <a:r>
              <a:rPr lang="en-US" altLang="de-DE" sz="2400" b="1" dirty="0" smtClean="0"/>
              <a:t> ser </a:t>
            </a:r>
            <a:r>
              <a:rPr lang="en-US" altLang="de-DE" sz="2400" b="1" dirty="0" err="1" smtClean="0"/>
              <a:t>necesario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reforzar</a:t>
            </a:r>
            <a:r>
              <a:rPr lang="en-US" altLang="de-DE" sz="2400" b="1" dirty="0" smtClean="0"/>
              <a:t> con </a:t>
            </a:r>
            <a:r>
              <a:rPr lang="en-US" altLang="de-DE" sz="2400" b="1" dirty="0" err="1" smtClean="0"/>
              <a:t>una</a:t>
            </a:r>
            <a:r>
              <a:rPr lang="en-US" altLang="de-DE" sz="2400" b="1" dirty="0" smtClean="0"/>
              <a:t> pre o un </a:t>
            </a:r>
            <a:r>
              <a:rPr lang="en-US" altLang="de-DE" sz="2400" b="1" dirty="0" err="1" smtClean="0"/>
              <a:t>sellado</a:t>
            </a:r>
            <a:r>
              <a:rPr lang="en-US" altLang="de-DE" sz="2400" b="1" dirty="0" smtClean="0"/>
              <a:t> con </a:t>
            </a:r>
            <a:r>
              <a:rPr lang="en-US" altLang="de-DE" sz="2400" b="1" dirty="0" err="1" smtClean="0"/>
              <a:t>Lenacilo</a:t>
            </a:r>
            <a:r>
              <a:rPr lang="en-US" altLang="de-DE" sz="2400" b="1" dirty="0" smtClean="0"/>
              <a:t> en </a:t>
            </a:r>
            <a:r>
              <a:rPr lang="en-US" altLang="de-DE" sz="2400" b="1" dirty="0" smtClean="0">
                <a:solidFill>
                  <a:srgbClr val="FF0000"/>
                </a:solidFill>
              </a:rPr>
              <a:t>SIEMBRAS TEMPRANAS</a:t>
            </a:r>
            <a:endParaRPr lang="en-US" altLang="de-DE" sz="2400" b="1" dirty="0"/>
          </a:p>
        </p:txBody>
      </p:sp>
      <p:sp>
        <p:nvSpPr>
          <p:cNvPr id="84" name="Textfeld 66"/>
          <p:cNvSpPr txBox="1">
            <a:spLocks noChangeArrowheads="1"/>
          </p:cNvSpPr>
          <p:nvPr/>
        </p:nvSpPr>
        <p:spPr bwMode="auto">
          <a:xfrm>
            <a:off x="827584" y="1268760"/>
            <a:ext cx="7704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B4AF9B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E7F00"/>
              </a:buClr>
              <a:buSzTx/>
              <a:buFontTx/>
              <a:buNone/>
            </a:pPr>
            <a:r>
              <a:rPr lang="en-US" altLang="de-DE" sz="2400" b="1" dirty="0" smtClean="0"/>
              <a:t>- CONVISO ONE </a:t>
            </a:r>
            <a:r>
              <a:rPr lang="en-US" altLang="de-DE" sz="2400" b="1" dirty="0" err="1" smtClean="0"/>
              <a:t>es</a:t>
            </a:r>
            <a:r>
              <a:rPr lang="en-US" altLang="de-DE" sz="2400" b="1" dirty="0" smtClean="0"/>
              <a:t> un </a:t>
            </a:r>
            <a:r>
              <a:rPr lang="en-US" altLang="de-DE" sz="2400" b="1" dirty="0" err="1" smtClean="0"/>
              <a:t>herbicida</a:t>
            </a:r>
            <a:r>
              <a:rPr lang="en-US" altLang="de-DE" sz="2400" b="1" dirty="0" smtClean="0"/>
              <a:t> de Post-</a:t>
            </a:r>
            <a:r>
              <a:rPr lang="en-US" altLang="de-DE" sz="2400" b="1" dirty="0" err="1" smtClean="0"/>
              <a:t>emergencia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pero</a:t>
            </a:r>
            <a:r>
              <a:rPr lang="en-US" altLang="de-DE" sz="2400" b="1" dirty="0" smtClean="0"/>
              <a:t> </a:t>
            </a:r>
            <a:r>
              <a:rPr lang="en-US" altLang="de-DE" sz="2400" b="1" dirty="0" smtClean="0">
                <a:solidFill>
                  <a:srgbClr val="FF0000"/>
                </a:solidFill>
              </a:rPr>
              <a:t>NO ES UN GLIFOSATO</a:t>
            </a:r>
            <a:r>
              <a:rPr lang="en-US" altLang="de-DE" sz="2400" b="1" dirty="0" smtClean="0"/>
              <a:t>, </a:t>
            </a:r>
            <a:r>
              <a:rPr lang="en-US" altLang="de-DE" sz="2400" b="1" dirty="0" err="1" smtClean="0"/>
              <a:t>mata</a:t>
            </a:r>
            <a:r>
              <a:rPr lang="en-US" altLang="de-DE" sz="2400" b="1" dirty="0" smtClean="0"/>
              <a:t> mal </a:t>
            </a:r>
            <a:r>
              <a:rPr lang="en-US" altLang="de-DE" sz="2400" b="1" dirty="0" err="1" smtClean="0"/>
              <a:t>hierba</a:t>
            </a:r>
            <a:r>
              <a:rPr lang="en-US" altLang="de-DE" sz="2400" b="1" dirty="0" smtClean="0"/>
              <a:t> de 4 ó </a:t>
            </a:r>
            <a:r>
              <a:rPr lang="en-US" altLang="de-DE" sz="2400" b="1" dirty="0" err="1" smtClean="0"/>
              <a:t>más</a:t>
            </a:r>
            <a:r>
              <a:rPr lang="en-US" altLang="de-DE" sz="2400" b="1" dirty="0" smtClean="0"/>
              <a:t> </a:t>
            </a:r>
            <a:r>
              <a:rPr lang="en-US" altLang="de-DE" sz="2400" b="1" dirty="0" err="1" smtClean="0"/>
              <a:t>hojas</a:t>
            </a:r>
            <a:r>
              <a:rPr lang="en-US" altLang="de-DE" sz="2400" b="1" dirty="0" smtClean="0"/>
              <a:t> (“Grande”)</a:t>
            </a:r>
            <a:r>
              <a:rPr lang="en-US" altLang="de-DE" sz="2400" b="1" dirty="0" smtClean="0"/>
              <a:t>.</a:t>
            </a:r>
            <a:endParaRPr lang="en-US" altLang="de-DE" sz="2400" b="1" dirty="0"/>
          </a:p>
        </p:txBody>
      </p:sp>
    </p:spTree>
    <p:extLst>
      <p:ext uri="{BB962C8B-B14F-4D97-AF65-F5344CB8AC3E}">
        <p14:creationId xmlns="" xmlns:p14="http://schemas.microsoft.com/office/powerpoint/2010/main" val="4209374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1" grpId="0"/>
      <p:bldP spid="82" grpId="0"/>
      <p:bldP spid="83" grpId="0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50562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z="2000" dirty="0" err="1" smtClean="0"/>
              <a:t>Tratamientos</a:t>
            </a:r>
            <a:r>
              <a:rPr lang="en-US" sz="2000" dirty="0" smtClean="0"/>
              <a:t> </a:t>
            </a:r>
            <a:r>
              <a:rPr lang="en-US" sz="2000" dirty="0" err="1" smtClean="0"/>
              <a:t>ultratardíos</a:t>
            </a:r>
            <a:endParaRPr lang="en-US" sz="2000" dirty="0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5400000">
            <a:off x="-459123" y="2486963"/>
            <a:ext cx="3956936" cy="29677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059832" y="1998300"/>
            <a:ext cx="2967701" cy="395693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53969" y="543593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23 </a:t>
            </a:r>
            <a:r>
              <a:rPr lang="es-ES" dirty="0" err="1" smtClean="0">
                <a:solidFill>
                  <a:schemeClr val="bg1"/>
                </a:solidFill>
              </a:rPr>
              <a:t>may</a:t>
            </a:r>
            <a:r>
              <a:rPr lang="es-ES" dirty="0" smtClean="0">
                <a:solidFill>
                  <a:schemeClr val="bg1"/>
                </a:solidFill>
              </a:rPr>
              <a:t> 2019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23928" y="537321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4 June 2019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A657-AAFE-4BAE-9187-48941F609D2D}" type="datetime1">
              <a:rPr lang="en-US" smtClean="0"/>
              <a:pPr/>
              <a:t>10/23/2019</a:t>
            </a:fld>
            <a:endParaRPr lang="de-DE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KWS CONVISO campaing 2019</a:t>
            </a:r>
            <a:endParaRPr lang="de-DE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590B-5238-475B-9534-39D5D4EF6247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5400000">
            <a:off x="5568174" y="2467541"/>
            <a:ext cx="3997736" cy="296574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006188" y="537321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14 June 2019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58775" y="5992881"/>
            <a:ext cx="2124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 smtClean="0"/>
              <a:t>1l/ha </a:t>
            </a:r>
            <a:r>
              <a:rPr lang="es-ES_tradnl" sz="1200" dirty="0" err="1" smtClean="0"/>
              <a:t>Conviso</a:t>
            </a:r>
            <a:r>
              <a:rPr lang="es-ES_tradnl" sz="1200" dirty="0" smtClean="0"/>
              <a:t> + </a:t>
            </a:r>
            <a:r>
              <a:rPr lang="es-ES_tradnl" sz="1200" dirty="0" err="1" smtClean="0"/>
              <a:t>Biopower</a:t>
            </a:r>
            <a:r>
              <a:rPr lang="es-ES_tradnl" sz="1200" dirty="0" smtClean="0"/>
              <a:t> 1l/ha + 1 l/ha </a:t>
            </a:r>
            <a:r>
              <a:rPr lang="es-ES_tradnl" sz="1200" dirty="0" err="1" smtClean="0"/>
              <a:t>Betanal</a:t>
            </a:r>
            <a:r>
              <a:rPr lang="es-ES_tradnl" sz="1200" dirty="0" smtClean="0"/>
              <a:t> AM22</a:t>
            </a:r>
            <a:endParaRPr lang="es-ES" sz="1200" dirty="0"/>
          </a:p>
        </p:txBody>
      </p:sp>
    </p:spTree>
    <p:extLst>
      <p:ext uri="{BB962C8B-B14F-4D97-AF65-F5344CB8AC3E}">
        <p14:creationId xmlns="" xmlns:p14="http://schemas.microsoft.com/office/powerpoint/2010/main" val="4370714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36578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500166" y="152636"/>
            <a:ext cx="6600846" cy="900100"/>
          </a:xfrm>
        </p:spPr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SMART</a:t>
            </a:r>
            <a:br>
              <a:rPr lang="en-US" dirty="0" smtClean="0"/>
            </a:br>
            <a:r>
              <a:rPr lang="en-US" sz="2000" dirty="0" smtClean="0"/>
              <a:t>La forma </a:t>
            </a:r>
            <a:r>
              <a:rPr lang="en-US" sz="2000" dirty="0" err="1" smtClean="0"/>
              <a:t>más</a:t>
            </a:r>
            <a:r>
              <a:rPr lang="en-US" sz="2000" dirty="0" smtClean="0"/>
              <a:t> </a:t>
            </a:r>
            <a:r>
              <a:rPr lang="en-US" sz="2000" dirty="0" err="1" smtClean="0"/>
              <a:t>facil</a:t>
            </a:r>
            <a:r>
              <a:rPr lang="en-US" sz="2000" dirty="0" smtClean="0"/>
              <a:t> de cultivar </a:t>
            </a:r>
            <a:r>
              <a:rPr lang="en-US" sz="2000" dirty="0" err="1" smtClean="0"/>
              <a:t>remolacha</a:t>
            </a:r>
            <a:endParaRPr lang="en-US" sz="2000" dirty="0"/>
          </a:p>
        </p:txBody>
      </p:sp>
      <p:sp>
        <p:nvSpPr>
          <p:cNvPr id="6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10_84</a:t>
            </a: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Grafi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9626" y="142852"/>
            <a:ext cx="900100" cy="9001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2623668"/>
            <a:ext cx="2924607" cy="39016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07217" y="2622099"/>
            <a:ext cx="2924607" cy="389753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48623" y="1340768"/>
            <a:ext cx="1903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 smtClean="0"/>
              <a:t>15 Junio 2018</a:t>
            </a:r>
          </a:p>
          <a:p>
            <a:pPr algn="ctr"/>
            <a:r>
              <a:rPr lang="es-ES_tradnl" b="1" dirty="0" smtClean="0"/>
              <a:t>Aplicación</a:t>
            </a:r>
          </a:p>
          <a:p>
            <a:pPr algn="ctr"/>
            <a:r>
              <a:rPr lang="es-ES_tradnl" b="1" dirty="0" smtClean="0"/>
              <a:t>CONVISO 1 l/ha</a:t>
            </a:r>
            <a:endParaRPr lang="es-ES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635896" y="1344716"/>
            <a:ext cx="196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22Junio 2018</a:t>
            </a:r>
          </a:p>
          <a:p>
            <a:pPr algn="ctr"/>
            <a:r>
              <a:rPr lang="es-ES_tradnl" b="1" dirty="0" smtClean="0"/>
              <a:t>+ 7 días</a:t>
            </a:r>
            <a:endParaRPr lang="es-ES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84168" y="2621195"/>
            <a:ext cx="2904943" cy="387325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610627" y="1340768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 smtClean="0"/>
              <a:t>25 Junio 2018</a:t>
            </a:r>
          </a:p>
          <a:p>
            <a:pPr algn="ctr"/>
            <a:r>
              <a:rPr lang="es-ES_tradnl" b="1" dirty="0" smtClean="0"/>
              <a:t>+ 10 días</a:t>
            </a:r>
            <a:endParaRPr lang="es-ES" b="1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1187624" y="5229200"/>
            <a:ext cx="7128792" cy="13681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s-ES_tradnl" sz="4000" dirty="0" smtClean="0"/>
              <a:t>Ejemplo de lo que</a:t>
            </a:r>
          </a:p>
          <a:p>
            <a:pPr algn="ctr">
              <a:spcAft>
                <a:spcPts val="400"/>
              </a:spcAft>
              <a:buSzPct val="100000"/>
            </a:pPr>
            <a:r>
              <a:rPr lang="es-ES_tradnl" sz="4000" dirty="0" smtClean="0"/>
              <a:t>NO HAY QUE HACER</a:t>
            </a:r>
            <a:endParaRPr lang="es-ES" sz="4000" dirty="0" err="1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7" y="1556792"/>
            <a:ext cx="7628203" cy="42908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CuadroTexto 13"/>
          <p:cNvSpPr txBox="1"/>
          <p:nvPr/>
        </p:nvSpPr>
        <p:spPr>
          <a:xfrm>
            <a:off x="3838505" y="4869160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3 Julio 2018</a:t>
            </a:r>
          </a:p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+ 18 días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699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893" y="1484784"/>
            <a:ext cx="4181315" cy="4176464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699793" y="4653136"/>
            <a:ext cx="5616623" cy="1114425"/>
          </a:xfrm>
        </p:spPr>
        <p:txBody>
          <a:bodyPr/>
          <a:lstStyle/>
          <a:p>
            <a:r>
              <a:rPr lang="de-DE" sz="3600" dirty="0"/>
              <a:t>EFICACIA, hierbas difíciles</a:t>
            </a:r>
          </a:p>
        </p:txBody>
      </p:sp>
    </p:spTree>
    <p:extLst>
      <p:ext uri="{BB962C8B-B14F-4D97-AF65-F5344CB8AC3E}">
        <p14:creationId xmlns:p14="http://schemas.microsoft.com/office/powerpoint/2010/main" xmlns="" val="2247032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19490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511332" y="152636"/>
            <a:ext cx="7561262" cy="900100"/>
          </a:xfrm>
        </p:spPr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 </a:t>
            </a:r>
            <a:r>
              <a:rPr lang="en-US" dirty="0"/>
              <a:t>ONE </a:t>
            </a:r>
            <a:r>
              <a:rPr lang="en-US" dirty="0" err="1"/>
              <a:t>Hierbas</a:t>
            </a:r>
            <a:r>
              <a:rPr lang="en-US" dirty="0"/>
              <a:t> </a:t>
            </a:r>
            <a:r>
              <a:rPr lang="en-US" dirty="0" err="1"/>
              <a:t>difíciles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 smtClean="0"/>
              <a:t>Espigados</a:t>
            </a:r>
            <a:r>
              <a:rPr lang="en-US" sz="2000" dirty="0" smtClean="0"/>
              <a:t> y </a:t>
            </a:r>
            <a:r>
              <a:rPr lang="en-US" sz="2000" i="1" dirty="0" smtClean="0"/>
              <a:t>Beta </a:t>
            </a:r>
            <a:r>
              <a:rPr lang="en-US" sz="2000" i="1" dirty="0" err="1" smtClean="0"/>
              <a:t>maritima</a:t>
            </a:r>
            <a:endParaRPr lang="en-US" sz="2000" i="1" baseline="30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D225-A549-4425-844E-87FC69A26130}" type="datetime1">
              <a:rPr lang="en-US" smtClean="0"/>
              <a:pPr/>
              <a:t>10/23/2019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CONVISO® SMART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590B-5238-475B-9534-39D5D4EF6247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7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gray">
          <a:xfrm>
            <a:off x="4752330" y="5768808"/>
            <a:ext cx="4068000" cy="434182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 lIns="108000" tIns="72000" rIns="108000" bIns="7200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Arial"/>
              </a:rPr>
              <a:t>CONVISO</a:t>
            </a:r>
            <a:r>
              <a:rPr lang="en-US" sz="1400" b="1" baseline="30000" dirty="0">
                <a:solidFill>
                  <a:srgbClr val="FFFFFF"/>
                </a:solidFill>
                <a:latin typeface="Arial"/>
              </a:rPr>
              <a:t>®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 ONE 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Los </a:t>
            </a:r>
            <a:r>
              <a:rPr lang="en-US" sz="1400" b="1" dirty="0" err="1" smtClean="0">
                <a:solidFill>
                  <a:srgbClr val="FFFFFF"/>
                </a:solidFill>
                <a:latin typeface="Arial"/>
              </a:rPr>
              <a:t>yesos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1400" b="1" dirty="0" err="1" smtClean="0">
                <a:solidFill>
                  <a:srgbClr val="FFFFFF"/>
                </a:solidFill>
                <a:latin typeface="Arial"/>
              </a:rPr>
              <a:t>Lebrija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 2018</a:t>
            </a:r>
            <a:endParaRPr lang="en-US" sz="14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700808"/>
            <a:ext cx="4068000" cy="406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472" y="1700808"/>
            <a:ext cx="4068000" cy="4068000"/>
          </a:xfrm>
          <a:prstGeom prst="rect">
            <a:avLst/>
          </a:prstGeom>
        </p:spPr>
      </p:pic>
      <p:sp>
        <p:nvSpPr>
          <p:cNvPr id="17" name="Textfeld 1"/>
          <p:cNvSpPr txBox="1">
            <a:spLocks noChangeArrowheads="1"/>
          </p:cNvSpPr>
          <p:nvPr/>
        </p:nvSpPr>
        <p:spPr bwMode="gray">
          <a:xfrm>
            <a:off x="467544" y="5768808"/>
            <a:ext cx="4068000" cy="434182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 lIns="108000" tIns="72000" rIns="108000" bIns="7200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Arial"/>
              </a:rPr>
              <a:t>CONVISO</a:t>
            </a:r>
            <a:r>
              <a:rPr lang="en-US" sz="1400" b="1" baseline="30000" dirty="0">
                <a:solidFill>
                  <a:srgbClr val="FFFFFF"/>
                </a:solidFill>
                <a:latin typeface="Arial"/>
              </a:rPr>
              <a:t>®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ONE, Los Palacios 2018</a:t>
            </a:r>
            <a:endParaRPr lang="en-US" sz="14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302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4377" y="188640"/>
            <a:ext cx="7658023" cy="864096"/>
          </a:xfrm>
        </p:spPr>
        <p:txBody>
          <a:bodyPr/>
          <a:lstStyle/>
          <a:p>
            <a:r>
              <a:rPr lang="es-ES" dirty="0" smtClean="0"/>
              <a:t>Remolacha Siembra Otoñal: octubre - abril</a:t>
            </a:r>
            <a:endParaRPr lang="de-DE" sz="2000" dirty="0">
              <a:latin typeface="HelveticaNeueLT Pro 55 Roman"/>
            </a:endParaRPr>
          </a:p>
        </p:txBody>
      </p:sp>
      <p:pic>
        <p:nvPicPr>
          <p:cNvPr id="6" name="5 Imagen" descr="Fesca117-1 Remolacha Abier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17488"/>
            <a:ext cx="8424936" cy="6302905"/>
          </a:xfrm>
          <a:prstGeom prst="rect">
            <a:avLst/>
          </a:prstGeom>
        </p:spPr>
      </p:pic>
      <p:sp>
        <p:nvSpPr>
          <p:cNvPr id="9" name="Titel 5"/>
          <p:cNvSpPr txBox="1">
            <a:spLocks/>
          </p:cNvSpPr>
          <p:nvPr/>
        </p:nvSpPr>
        <p:spPr>
          <a:xfrm>
            <a:off x="971600" y="1916832"/>
            <a:ext cx="7344816" cy="24482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Remolacha de Siembra Otoñal está expuesta a la aparición de hierbas</a:t>
            </a:r>
            <a:r>
              <a:rPr kumimoji="0" lang="de-DE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durante un periodo de 5 a 6 meses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969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9894" y="152636"/>
            <a:ext cx="7561262" cy="900100"/>
          </a:xfrm>
        </p:spPr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 </a:t>
            </a:r>
            <a:r>
              <a:rPr lang="en-US" dirty="0"/>
              <a:t>ONE</a:t>
            </a:r>
            <a:br>
              <a:rPr lang="en-US" dirty="0"/>
            </a:br>
            <a:r>
              <a:rPr lang="en-US" sz="2000" dirty="0" err="1"/>
              <a:t>Hierbas</a:t>
            </a:r>
            <a:r>
              <a:rPr lang="en-US" sz="2000" dirty="0"/>
              <a:t> </a:t>
            </a:r>
            <a:r>
              <a:rPr lang="en-US" sz="2000" dirty="0" err="1"/>
              <a:t>difíciles</a:t>
            </a:r>
            <a:r>
              <a:rPr lang="en-US" sz="2000" dirty="0"/>
              <a:t>, </a:t>
            </a:r>
            <a:r>
              <a:rPr lang="en-US" sz="2000" dirty="0" err="1" smtClean="0"/>
              <a:t>Acelguilla</a:t>
            </a:r>
            <a:r>
              <a:rPr lang="en-US" sz="2000" dirty="0" smtClean="0"/>
              <a:t>,</a:t>
            </a:r>
            <a:r>
              <a:rPr lang="en-GB" sz="2000" dirty="0" smtClean="0"/>
              <a:t> </a:t>
            </a:r>
            <a:r>
              <a:rPr lang="en-GB" sz="2000" dirty="0"/>
              <a:t>AIMCRA Sur </a:t>
            </a:r>
            <a:r>
              <a:rPr lang="en-GB" sz="2000" dirty="0" err="1" smtClean="0"/>
              <a:t>Lebrija</a:t>
            </a:r>
            <a:endParaRPr lang="es-ES" sz="2000" dirty="0"/>
          </a:p>
        </p:txBody>
      </p:sp>
      <p:sp>
        <p:nvSpPr>
          <p:cNvPr id="2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539750" y="6561348"/>
            <a:ext cx="3492190" cy="180020"/>
          </a:xfrm>
        </p:spPr>
        <p:txBody>
          <a:bodyPr/>
          <a:lstStyle/>
          <a:p>
            <a:r>
              <a:rPr lang="en-GB" dirty="0"/>
              <a:t>Javier Fuertes, </a:t>
            </a:r>
            <a:r>
              <a:rPr lang="en-GB" dirty="0" err="1"/>
              <a:t>Agroservice</a:t>
            </a:r>
            <a:r>
              <a:rPr lang="en-GB" dirty="0"/>
              <a:t> KWS Spain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51263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251520" y="1232756"/>
            <a:ext cx="2808312" cy="1836204"/>
          </a:xfrm>
          <a:prstGeom prst="wedgeRectCallout">
            <a:avLst>
              <a:gd name="adj1" fmla="val 40318"/>
              <a:gd name="adj2" fmla="val 7968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Aft>
                <a:spcPts val="400"/>
              </a:spcAft>
              <a:buSzPct val="100000"/>
            </a:pPr>
            <a:r>
              <a:rPr lang="es-ES" sz="2000" dirty="0" smtClean="0"/>
              <a:t>Presencia de </a:t>
            </a:r>
            <a:r>
              <a:rPr lang="es-ES" sz="2000" dirty="0" err="1" smtClean="0"/>
              <a:t>Acelgones</a:t>
            </a:r>
            <a:r>
              <a:rPr lang="es-ES" sz="2000" dirty="0" smtClean="0"/>
              <a:t>  ahoga el desarrollo de la remolacha y causa cuantiosas pérdidas</a:t>
            </a:r>
            <a:endParaRPr lang="en-US" sz="2000" dirty="0" err="1"/>
          </a:p>
        </p:txBody>
      </p:sp>
      <p:sp>
        <p:nvSpPr>
          <p:cNvPr id="7" name="Rectangular Callout 6"/>
          <p:cNvSpPr/>
          <p:nvPr/>
        </p:nvSpPr>
        <p:spPr>
          <a:xfrm>
            <a:off x="6695808" y="1628800"/>
            <a:ext cx="1764624" cy="504056"/>
          </a:xfrm>
          <a:prstGeom prst="wedgeRectCallout">
            <a:avLst>
              <a:gd name="adj1" fmla="val -4693"/>
              <a:gd name="adj2" fmla="val 1060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Aft>
                <a:spcPts val="400"/>
              </a:spcAft>
              <a:buSzPct val="100000"/>
            </a:pPr>
            <a:r>
              <a:rPr lang="es-ES" sz="2400" dirty="0"/>
              <a:t>CONVISO</a:t>
            </a:r>
            <a:endParaRPr lang="en-US" sz="2400" dirty="0" err="1"/>
          </a:p>
        </p:txBody>
      </p:sp>
      <p:pic>
        <p:nvPicPr>
          <p:cNvPr id="8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6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1332" y="152636"/>
            <a:ext cx="7561262" cy="900100"/>
          </a:xfrm>
        </p:spPr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 </a:t>
            </a:r>
            <a:r>
              <a:rPr lang="en-US" dirty="0"/>
              <a:t>ONE, </a:t>
            </a:r>
            <a:r>
              <a:rPr lang="en-US" dirty="0" err="1"/>
              <a:t>Hierbas</a:t>
            </a:r>
            <a:r>
              <a:rPr lang="en-US" dirty="0"/>
              <a:t> </a:t>
            </a:r>
            <a:r>
              <a:rPr lang="en-US" dirty="0" err="1"/>
              <a:t>difíciles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err="1" smtClean="0"/>
              <a:t>Ciennudos</a:t>
            </a:r>
            <a:r>
              <a:rPr lang="en-US" sz="2000" dirty="0" smtClean="0"/>
              <a:t>, </a:t>
            </a:r>
            <a:r>
              <a:rPr lang="en-US" sz="2000" dirty="0" err="1" smtClean="0"/>
              <a:t>Amarantus</a:t>
            </a:r>
            <a:r>
              <a:rPr lang="en-US" sz="2000" dirty="0" smtClean="0"/>
              <a:t>, …, </a:t>
            </a:r>
            <a:r>
              <a:rPr lang="en-US" dirty="0"/>
              <a:t>AIMCRA 2017</a:t>
            </a:r>
            <a:endParaRPr lang="es-ES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96752"/>
            <a:ext cx="2664297" cy="2659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3999789"/>
            <a:ext cx="2673813" cy="2670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196752"/>
            <a:ext cx="2654931" cy="26590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2194" y="3999789"/>
            <a:ext cx="2664577" cy="2660866"/>
          </a:xfrm>
          <a:prstGeom prst="rect">
            <a:avLst/>
          </a:prstGeom>
        </p:spPr>
      </p:pic>
      <p:sp>
        <p:nvSpPr>
          <p:cNvPr id="18" name="Rectangular Callout 17"/>
          <p:cNvSpPr/>
          <p:nvPr/>
        </p:nvSpPr>
        <p:spPr>
          <a:xfrm>
            <a:off x="5857884" y="1500174"/>
            <a:ext cx="3071834" cy="1857388"/>
          </a:xfrm>
          <a:prstGeom prst="wedgeRectCallout">
            <a:avLst>
              <a:gd name="adj1" fmla="val -50123"/>
              <a:gd name="adj2" fmla="val 709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  <a:buSzPct val="100000"/>
            </a:pPr>
            <a:r>
              <a:rPr lang="en-US" sz="1600" dirty="0"/>
              <a:t>POLAVI al </a:t>
            </a:r>
            <a:r>
              <a:rPr lang="en-US" sz="1600" dirty="0" err="1"/>
              <a:t>igual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smtClean="0"/>
              <a:t>CHEAL </a:t>
            </a:r>
            <a:r>
              <a:rPr lang="en-US" sz="1600" dirty="0" err="1"/>
              <a:t>necesitan</a:t>
            </a:r>
            <a:r>
              <a:rPr lang="en-US" sz="1600" dirty="0"/>
              <a:t> </a:t>
            </a:r>
            <a:r>
              <a:rPr lang="en-US" sz="1600" dirty="0" err="1" smtClean="0"/>
              <a:t>tratamientos</a:t>
            </a:r>
            <a:r>
              <a:rPr lang="en-US" sz="1600" dirty="0"/>
              <a:t> </a:t>
            </a:r>
            <a:r>
              <a:rPr lang="en-US" sz="1600" dirty="0" err="1" smtClean="0"/>
              <a:t>Tempranos</a:t>
            </a:r>
            <a:r>
              <a:rPr lang="en-US" sz="1600" dirty="0"/>
              <a:t>, </a:t>
            </a:r>
            <a:r>
              <a:rPr lang="en-US" sz="1600" dirty="0" smtClean="0"/>
              <a:t> </a:t>
            </a:r>
            <a:r>
              <a:rPr lang="en-US" sz="1600" dirty="0" err="1" smtClean="0"/>
              <a:t>mejor</a:t>
            </a:r>
            <a:r>
              <a:rPr lang="en-US" sz="1600" dirty="0" smtClean="0"/>
              <a:t> en </a:t>
            </a:r>
            <a:r>
              <a:rPr lang="en-US" sz="1600" dirty="0" err="1" smtClean="0"/>
              <a:t>cotiledones</a:t>
            </a:r>
            <a:r>
              <a:rPr lang="en-US" sz="1600" dirty="0" smtClean="0"/>
              <a:t> ó 2H, </a:t>
            </a:r>
            <a:r>
              <a:rPr lang="en-US" sz="1600" dirty="0" err="1" smtClean="0"/>
              <a:t>máximo</a:t>
            </a:r>
            <a:r>
              <a:rPr lang="en-US" sz="1600" dirty="0" smtClean="0"/>
              <a:t> 4 </a:t>
            </a:r>
            <a:r>
              <a:rPr lang="en-US" sz="1600" dirty="0"/>
              <a:t>H </a:t>
            </a:r>
            <a:r>
              <a:rPr lang="en-US" sz="1600" dirty="0" err="1"/>
              <a:t>verdaderas</a:t>
            </a:r>
            <a:r>
              <a:rPr lang="en-US" sz="1600" dirty="0" smtClean="0"/>
              <a:t>. (</a:t>
            </a:r>
            <a:r>
              <a:rPr lang="en-US" sz="1600" dirty="0" err="1" smtClean="0"/>
              <a:t>mezclar</a:t>
            </a:r>
            <a:r>
              <a:rPr lang="en-US" sz="1600" dirty="0" smtClean="0"/>
              <a:t> </a:t>
            </a:r>
            <a:r>
              <a:rPr lang="en-US" sz="1600" dirty="0" err="1" smtClean="0"/>
              <a:t>aceite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9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00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20514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428728" y="152636"/>
            <a:ext cx="7561262" cy="900100"/>
          </a:xfrm>
        </p:spPr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 </a:t>
            </a:r>
            <a:r>
              <a:rPr lang="en-US" dirty="0"/>
              <a:t>ONE </a:t>
            </a:r>
            <a:r>
              <a:rPr lang="en-US" dirty="0" err="1"/>
              <a:t>Hierbas</a:t>
            </a:r>
            <a:r>
              <a:rPr lang="en-US" dirty="0"/>
              <a:t> </a:t>
            </a:r>
            <a:r>
              <a:rPr lang="en-US" dirty="0" err="1"/>
              <a:t>difíciles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Atheusa</a:t>
            </a:r>
            <a:r>
              <a:rPr lang="en-US" sz="2000" dirty="0"/>
              <a:t>, </a:t>
            </a:r>
            <a:r>
              <a:rPr lang="en-US" sz="2000" dirty="0" err="1"/>
              <a:t>Umbelíferas</a:t>
            </a:r>
            <a:r>
              <a:rPr lang="en-US" sz="2000" dirty="0"/>
              <a:t>, </a:t>
            </a:r>
            <a:r>
              <a:rPr lang="en-US" sz="2000" dirty="0" err="1"/>
              <a:t>Einbeck</a:t>
            </a:r>
            <a:r>
              <a:rPr lang="en-US" sz="2000" dirty="0"/>
              <a:t> 2016</a:t>
            </a:r>
            <a:endParaRPr lang="en-US" sz="2000" baseline="30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D225-A549-4425-844E-87FC69A26130}" type="datetime1">
              <a:rPr lang="en-US" smtClean="0"/>
              <a:pPr/>
              <a:t>10/23/2019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CONVISO® SMART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590B-5238-475B-9534-39D5D4EF6247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7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gray">
          <a:xfrm>
            <a:off x="358775" y="5768808"/>
            <a:ext cx="4068000" cy="43418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 lIns="108000" tIns="72000" rIns="108000" bIns="7200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FFFFFF"/>
                </a:solidFill>
                <a:latin typeface="Arial"/>
              </a:rPr>
              <a:t>Testigo</a:t>
            </a:r>
            <a:endParaRPr lang="en-US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gray">
          <a:xfrm>
            <a:off x="4752330" y="5768808"/>
            <a:ext cx="4068000" cy="434182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 lIns="108000" tIns="72000" rIns="108000" bIns="7200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latin typeface="Arial"/>
              </a:rPr>
              <a:t>CONVISO</a:t>
            </a:r>
            <a:r>
              <a:rPr lang="en-US" sz="1600" b="1" baseline="30000" dirty="0">
                <a:solidFill>
                  <a:srgbClr val="FFFFFF"/>
                </a:solidFill>
                <a:latin typeface="Arial"/>
              </a:rPr>
              <a:t>®</a:t>
            </a:r>
            <a:r>
              <a:rPr lang="en-US" sz="1600" b="1" dirty="0">
                <a:solidFill>
                  <a:srgbClr val="FFFFFF"/>
                </a:solidFill>
                <a:latin typeface="Arial"/>
              </a:rPr>
              <a:t> ONE (2x 0,5 l/ha)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5" y="1700808"/>
            <a:ext cx="4068000" cy="406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330" y="1700808"/>
            <a:ext cx="4068000" cy="406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735698" y="1700808"/>
            <a:ext cx="4084632" cy="646331"/>
          </a:xfrm>
          <a:prstGeom prst="rect">
            <a:avLst/>
          </a:prstGeom>
          <a:solidFill>
            <a:srgbClr val="FF9900">
              <a:alpha val="4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Control de perejil de perro sin necesidad de DEBUT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3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  <p:sp>
        <p:nvSpPr>
          <p:cNvPr id="17" name="Rectángulo redondeado 14"/>
          <p:cNvSpPr/>
          <p:nvPr/>
        </p:nvSpPr>
        <p:spPr>
          <a:xfrm>
            <a:off x="1187624" y="2636912"/>
            <a:ext cx="7128792" cy="25922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s-ES_tradnl" sz="4000" dirty="0" smtClean="0"/>
              <a:t>CONVISO ONE mucho más eficaz que DEBUT y no le hace daño a la Remolacha</a:t>
            </a:r>
            <a:endParaRPr lang="es-ES" sz="4000" dirty="0" err="1" smtClean="0"/>
          </a:p>
        </p:txBody>
      </p:sp>
    </p:spTree>
    <p:extLst>
      <p:ext uri="{BB962C8B-B14F-4D97-AF65-F5344CB8AC3E}">
        <p14:creationId xmlns:p14="http://schemas.microsoft.com/office/powerpoint/2010/main" xmlns="" val="25472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86050"/>
            <a:ext cx="92011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71604" y="152636"/>
            <a:ext cx="7561262" cy="900100"/>
          </a:xfrm>
        </p:spPr>
        <p:txBody>
          <a:bodyPr/>
          <a:lstStyle/>
          <a:p>
            <a:r>
              <a:rPr lang="en-US" sz="1400" dirty="0" smtClean="0">
                <a:solidFill>
                  <a:prstClr val="white"/>
                </a:solidFill>
              </a:rPr>
              <a:t/>
            </a:r>
            <a:br>
              <a:rPr lang="en-US" sz="1400" dirty="0" smtClean="0">
                <a:solidFill>
                  <a:prstClr val="white"/>
                </a:solidFill>
              </a:rPr>
            </a:br>
            <a:r>
              <a:rPr lang="en-US" sz="2000" dirty="0" smtClean="0">
                <a:solidFill>
                  <a:prstClr val="white"/>
                </a:solidFill>
              </a:rPr>
              <a:t>PROGRAMA DE TRATAMIENTOS CONVENCIONAL</a:t>
            </a:r>
            <a:endParaRPr lang="en-GB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130F-E1AD-49DA-BD03-D91FE2C31C7E}" type="datetime1">
              <a:rPr lang="en-GB" smtClean="0"/>
              <a:pPr/>
              <a:t>23/10/2019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Gonzaga H. </a:t>
            </a:r>
            <a:r>
              <a:rPr lang="en-GB" dirty="0" err="1" smtClean="0"/>
              <a:t>Zaballos</a:t>
            </a:r>
            <a:r>
              <a:rPr lang="en-GB" dirty="0" smtClean="0"/>
              <a:t> – CONVISO</a:t>
            </a:r>
            <a:r>
              <a:rPr lang="en-US" dirty="0" smtClean="0"/>
              <a:t>®</a:t>
            </a:r>
            <a:r>
              <a:rPr lang="en-GB" dirty="0" smtClean="0"/>
              <a:t> SMART Mkt Launch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7" name="6 CuadroTexto"/>
          <p:cNvSpPr txBox="1"/>
          <p:nvPr/>
        </p:nvSpPr>
        <p:spPr>
          <a:xfrm>
            <a:off x="357158" y="1285860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COSTE TRATAMIENTO APROXIMADO HIERBAS DIFÍCILES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2900020" y="3011005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51,03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751290" y="2672088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40,73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828582" y="3857620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75,03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452937" y="2562219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29,38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072066" y="2571744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35,26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786314" y="3286124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17,00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30" name="29 Rectángulo"/>
          <p:cNvSpPr/>
          <p:nvPr/>
        </p:nvSpPr>
        <p:spPr>
          <a:xfrm>
            <a:off x="4786314" y="4429132"/>
            <a:ext cx="3429024" cy="1000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/>
              <a:t>Opción Más Barata: 291,73 </a:t>
            </a:r>
            <a:r>
              <a:rPr lang="es-ES" dirty="0" err="1" smtClean="0"/>
              <a:t>eur</a:t>
            </a:r>
            <a:endParaRPr lang="es-ES" dirty="0" smtClean="0"/>
          </a:p>
          <a:p>
            <a:r>
              <a:rPr lang="es-ES" dirty="0" smtClean="0"/>
              <a:t>Opción Intermedia:   333,64 </a:t>
            </a:r>
            <a:r>
              <a:rPr lang="es-ES" dirty="0" err="1" smtClean="0"/>
              <a:t>eur</a:t>
            </a:r>
            <a:endParaRPr lang="es-ES" dirty="0" smtClean="0"/>
          </a:p>
          <a:p>
            <a:r>
              <a:rPr lang="es-ES" dirty="0" smtClean="0"/>
              <a:t>Opción Más Cara:    375,54 </a:t>
            </a:r>
            <a:r>
              <a:rPr lang="es-ES" dirty="0" err="1" smtClean="0"/>
              <a:t>eur</a:t>
            </a:r>
            <a:endParaRPr lang="es-ES" dirty="0" smtClean="0"/>
          </a:p>
        </p:txBody>
      </p:sp>
      <p:sp>
        <p:nvSpPr>
          <p:cNvPr id="39" name="38 CuadroTexto"/>
          <p:cNvSpPr txBox="1"/>
          <p:nvPr/>
        </p:nvSpPr>
        <p:spPr>
          <a:xfrm>
            <a:off x="3153873" y="3336288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68,00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6127910" y="2548585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29,38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41" name="40 CuadroTexto"/>
          <p:cNvSpPr txBox="1"/>
          <p:nvPr/>
        </p:nvSpPr>
        <p:spPr>
          <a:xfrm>
            <a:off x="6747039" y="2558110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35,26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42" name="41 CuadroTexto"/>
          <p:cNvSpPr txBox="1"/>
          <p:nvPr/>
        </p:nvSpPr>
        <p:spPr>
          <a:xfrm>
            <a:off x="7720812" y="2553471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44,07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43" name="42 CuadroTexto"/>
          <p:cNvSpPr txBox="1"/>
          <p:nvPr/>
        </p:nvSpPr>
        <p:spPr>
          <a:xfrm>
            <a:off x="8339941" y="2562996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58,76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44" name="43 CuadroTexto"/>
          <p:cNvSpPr txBox="1"/>
          <p:nvPr/>
        </p:nvSpPr>
        <p:spPr>
          <a:xfrm>
            <a:off x="7133135" y="3090075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46,80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45" name="44 CuadroTexto"/>
          <p:cNvSpPr txBox="1"/>
          <p:nvPr/>
        </p:nvSpPr>
        <p:spPr>
          <a:xfrm>
            <a:off x="6164902" y="3675213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16,67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46" name="45 CuadroTexto"/>
          <p:cNvSpPr txBox="1"/>
          <p:nvPr/>
        </p:nvSpPr>
        <p:spPr>
          <a:xfrm>
            <a:off x="6784031" y="3684738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33,35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47" name="46 CuadroTexto"/>
          <p:cNvSpPr txBox="1"/>
          <p:nvPr/>
        </p:nvSpPr>
        <p:spPr>
          <a:xfrm>
            <a:off x="7737431" y="3675213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16,67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48" name="47 CuadroTexto"/>
          <p:cNvSpPr txBox="1"/>
          <p:nvPr/>
        </p:nvSpPr>
        <p:spPr>
          <a:xfrm>
            <a:off x="8356560" y="3684738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33,35 </a:t>
            </a:r>
            <a:r>
              <a:rPr lang="es-ES" sz="1000" dirty="0" err="1" smtClean="0"/>
              <a:t>eur</a:t>
            </a:r>
            <a:endParaRPr lang="es-ES" sz="1000" dirty="0"/>
          </a:p>
        </p:txBody>
      </p:sp>
      <p:sp>
        <p:nvSpPr>
          <p:cNvPr id="49" name="48 CuadroTexto"/>
          <p:cNvSpPr txBox="1"/>
          <p:nvPr/>
        </p:nvSpPr>
        <p:spPr>
          <a:xfrm>
            <a:off x="357158" y="1702346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TORILIS (PEREJILILLO, ZANAHORIA )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932865" y="472514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Ejemplo Hierba Difícil</a:t>
            </a:r>
            <a:endParaRPr lang="es-ES" dirty="0"/>
          </a:p>
        </p:txBody>
      </p:sp>
      <p:pic>
        <p:nvPicPr>
          <p:cNvPr id="27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42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56706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err="1" smtClean="0">
                <a:solidFill>
                  <a:prstClr val="white"/>
                </a:solidFill>
              </a:rPr>
              <a:t>Hierbas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resistentes</a:t>
            </a:r>
            <a:r>
              <a:rPr lang="en-US" dirty="0" smtClean="0">
                <a:solidFill>
                  <a:prstClr val="white"/>
                </a:solidFill>
              </a:rPr>
              <a:t> a </a:t>
            </a:r>
            <a:r>
              <a:rPr lang="en-US" dirty="0" err="1" smtClean="0">
                <a:solidFill>
                  <a:prstClr val="white"/>
                </a:solidFill>
              </a:rPr>
              <a:t>herbicidas</a:t>
            </a:r>
            <a:r>
              <a:rPr lang="en-US" dirty="0" smtClean="0">
                <a:solidFill>
                  <a:prstClr val="white"/>
                </a:solidFill>
              </a:rPr>
              <a:t> ALS</a:t>
            </a:r>
            <a:r>
              <a:rPr lang="en-US" i="1" dirty="0">
                <a:solidFill>
                  <a:prstClr val="white"/>
                </a:solidFill>
              </a:rPr>
              <a:t/>
            </a:r>
            <a:br>
              <a:rPr lang="en-US" i="1" dirty="0">
                <a:solidFill>
                  <a:prstClr val="white"/>
                </a:solidFill>
              </a:rPr>
            </a:br>
            <a:r>
              <a:rPr lang="en-US" sz="2000" dirty="0" err="1">
                <a:solidFill>
                  <a:prstClr val="white"/>
                </a:solidFill>
              </a:rPr>
              <a:t>A</a:t>
            </a:r>
            <a:r>
              <a:rPr lang="en-US" sz="2000" dirty="0" err="1" smtClean="0">
                <a:solidFill>
                  <a:prstClr val="white"/>
                </a:solidFill>
              </a:rPr>
              <a:t>mapola</a:t>
            </a:r>
            <a:r>
              <a:rPr lang="en-US" sz="2000" dirty="0" smtClean="0">
                <a:solidFill>
                  <a:prstClr val="white"/>
                </a:solidFill>
              </a:rPr>
              <a:t> (Papaver </a:t>
            </a:r>
            <a:r>
              <a:rPr lang="en-US" sz="2000" dirty="0" err="1" smtClean="0">
                <a:solidFill>
                  <a:prstClr val="white"/>
                </a:solidFill>
              </a:rPr>
              <a:t>Rhoeas</a:t>
            </a:r>
            <a:r>
              <a:rPr lang="en-US" sz="2000" dirty="0" smtClean="0">
                <a:solidFill>
                  <a:prstClr val="white"/>
                </a:solidFill>
              </a:rPr>
              <a:t>)</a:t>
            </a:r>
            <a:endParaRPr lang="en-US" sz="2000" dirty="0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85447" y="2430278"/>
            <a:ext cx="4965172" cy="27929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62603" y="2430278"/>
            <a:ext cx="4965173" cy="27929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254739" y="1345486"/>
            <a:ext cx="2792911" cy="49992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7936" y="6295017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Papaver</a:t>
            </a:r>
            <a:r>
              <a:rPr lang="es-ES" i="1" dirty="0" smtClean="0"/>
              <a:t> </a:t>
            </a:r>
            <a:r>
              <a:rPr lang="es-ES" i="1" dirty="0" err="1" smtClean="0"/>
              <a:t>rhoeas</a:t>
            </a:r>
            <a:endParaRPr lang="es-ES" i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694787" y="630002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Papaver</a:t>
            </a:r>
            <a:r>
              <a:rPr lang="es-ES" i="1" dirty="0" smtClean="0"/>
              <a:t> </a:t>
            </a:r>
            <a:r>
              <a:rPr lang="es-ES" i="1" dirty="0" err="1" smtClean="0"/>
              <a:t>rhoeas</a:t>
            </a:r>
            <a:endParaRPr lang="es-ES" i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791131" y="630002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Papaver</a:t>
            </a:r>
            <a:r>
              <a:rPr lang="es-ES" i="1" dirty="0" smtClean="0"/>
              <a:t> </a:t>
            </a:r>
            <a:r>
              <a:rPr lang="es-ES" i="1" dirty="0" err="1" smtClean="0"/>
              <a:t>rhoeas</a:t>
            </a:r>
            <a:endParaRPr lang="es-ES" i="1" dirty="0"/>
          </a:p>
        </p:txBody>
      </p:sp>
    </p:spTree>
    <p:extLst>
      <p:ext uri="{BB962C8B-B14F-4D97-AF65-F5344CB8AC3E}">
        <p14:creationId xmlns="" xmlns:p14="http://schemas.microsoft.com/office/powerpoint/2010/main" val="528527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57730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err="1" smtClean="0">
                <a:solidFill>
                  <a:prstClr val="white"/>
                </a:solidFill>
              </a:rPr>
              <a:t>Hierbas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resistentes</a:t>
            </a:r>
            <a:r>
              <a:rPr lang="en-US" dirty="0" smtClean="0">
                <a:solidFill>
                  <a:prstClr val="white"/>
                </a:solidFill>
              </a:rPr>
              <a:t> a </a:t>
            </a:r>
            <a:r>
              <a:rPr lang="en-US" dirty="0" err="1" smtClean="0">
                <a:solidFill>
                  <a:prstClr val="white"/>
                </a:solidFill>
              </a:rPr>
              <a:t>herbicidas</a:t>
            </a:r>
            <a:r>
              <a:rPr lang="en-US" dirty="0" smtClean="0">
                <a:solidFill>
                  <a:prstClr val="white"/>
                </a:solidFill>
              </a:rPr>
              <a:t> ALS</a:t>
            </a:r>
            <a:r>
              <a:rPr lang="en-US" i="1" dirty="0">
                <a:solidFill>
                  <a:prstClr val="white"/>
                </a:solidFill>
              </a:rPr>
              <a:t/>
            </a:r>
            <a:br>
              <a:rPr lang="en-US" i="1" dirty="0">
                <a:solidFill>
                  <a:prstClr val="white"/>
                </a:solidFill>
              </a:rPr>
            </a:br>
            <a:r>
              <a:rPr lang="en-US" sz="2000" dirty="0" smtClean="0">
                <a:solidFill>
                  <a:prstClr val="white"/>
                </a:solidFill>
              </a:rPr>
              <a:t>Veronica (</a:t>
            </a:r>
            <a:r>
              <a:rPr lang="en-US" sz="2000" i="1" dirty="0" smtClean="0">
                <a:solidFill>
                  <a:prstClr val="white"/>
                </a:solidFill>
              </a:rPr>
              <a:t>Veronica </a:t>
            </a:r>
            <a:r>
              <a:rPr lang="en-US" sz="2000" i="1" dirty="0" err="1" smtClean="0">
                <a:solidFill>
                  <a:prstClr val="white"/>
                </a:solidFill>
              </a:rPr>
              <a:t>sp</a:t>
            </a:r>
            <a:r>
              <a:rPr lang="en-US" sz="2000" dirty="0" smtClean="0">
                <a:solidFill>
                  <a:prstClr val="white"/>
                </a:solidFill>
              </a:rPr>
              <a:t>)</a:t>
            </a:r>
            <a:endParaRPr lang="en-US" sz="2000" dirty="0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7936" y="6295017"/>
            <a:ext cx="108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Veronica</a:t>
            </a:r>
            <a:endParaRPr lang="es-ES" i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061484" y="6237312"/>
            <a:ext cx="108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Veronica</a:t>
            </a:r>
            <a:endParaRPr lang="es-ES" i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791131" y="6300028"/>
            <a:ext cx="108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Veronica</a:t>
            </a:r>
            <a:endParaRPr lang="es-ES" i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01028" y="2427288"/>
            <a:ext cx="4951499" cy="278521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23528" y="1286441"/>
            <a:ext cx="2808312" cy="495087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728" y="1344146"/>
            <a:ext cx="2810500" cy="4956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4325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58754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err="1" smtClean="0">
                <a:solidFill>
                  <a:prstClr val="white"/>
                </a:solidFill>
              </a:rPr>
              <a:t>Hierbas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resistentes</a:t>
            </a:r>
            <a:r>
              <a:rPr lang="en-US" dirty="0" smtClean="0">
                <a:solidFill>
                  <a:prstClr val="white"/>
                </a:solidFill>
              </a:rPr>
              <a:t> a </a:t>
            </a:r>
            <a:r>
              <a:rPr lang="en-US" dirty="0" err="1" smtClean="0">
                <a:solidFill>
                  <a:prstClr val="white"/>
                </a:solidFill>
              </a:rPr>
              <a:t>herbicidas</a:t>
            </a:r>
            <a:r>
              <a:rPr lang="en-US" dirty="0" smtClean="0">
                <a:solidFill>
                  <a:prstClr val="white"/>
                </a:solidFill>
              </a:rPr>
              <a:t> ALS</a:t>
            </a:r>
            <a:r>
              <a:rPr lang="en-US" i="1" dirty="0">
                <a:solidFill>
                  <a:prstClr val="white"/>
                </a:solidFill>
              </a:rPr>
              <a:t/>
            </a:r>
            <a:br>
              <a:rPr lang="en-US" i="1" dirty="0">
                <a:solidFill>
                  <a:prstClr val="white"/>
                </a:solidFill>
              </a:rPr>
            </a:br>
            <a:r>
              <a:rPr lang="en-US" sz="2000" dirty="0" err="1" smtClean="0">
                <a:solidFill>
                  <a:prstClr val="white"/>
                </a:solidFill>
              </a:rPr>
              <a:t>Ballico</a:t>
            </a:r>
            <a:r>
              <a:rPr lang="en-US" sz="2000" dirty="0" smtClean="0">
                <a:solidFill>
                  <a:prstClr val="white"/>
                </a:solidFill>
              </a:rPr>
              <a:t> (</a:t>
            </a:r>
            <a:r>
              <a:rPr lang="en-US" sz="2000" i="1" dirty="0" err="1" smtClean="0">
                <a:solidFill>
                  <a:prstClr val="white"/>
                </a:solidFill>
              </a:rPr>
              <a:t>Lolium</a:t>
            </a:r>
            <a:r>
              <a:rPr lang="en-US" sz="2000" i="1" dirty="0" smtClean="0">
                <a:solidFill>
                  <a:prstClr val="white"/>
                </a:solidFill>
              </a:rPr>
              <a:t> sp</a:t>
            </a:r>
            <a:r>
              <a:rPr lang="en-US" sz="2000" dirty="0" smtClean="0">
                <a:solidFill>
                  <a:prstClr val="white"/>
                </a:solidFill>
              </a:rPr>
              <a:t>) </a:t>
            </a:r>
            <a:r>
              <a:rPr lang="en-US" sz="2000" dirty="0" err="1" smtClean="0">
                <a:solidFill>
                  <a:prstClr val="white"/>
                </a:solidFill>
              </a:rPr>
              <a:t>Resistente</a:t>
            </a:r>
            <a:endParaRPr lang="en-US" sz="2000" dirty="0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7936" y="629501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Lolium</a:t>
            </a:r>
            <a:endParaRPr lang="es-ES" i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061484" y="623731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Lolium</a:t>
            </a:r>
            <a:endParaRPr lang="es-ES" i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791131" y="630002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Lolium</a:t>
            </a:r>
            <a:endParaRPr lang="es-ES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47754" y="2412048"/>
            <a:ext cx="4950873" cy="2808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2852" y="2423773"/>
            <a:ext cx="4950874" cy="27848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988" y="1340649"/>
            <a:ext cx="2810500" cy="49686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0588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59778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err="1" smtClean="0">
                <a:solidFill>
                  <a:prstClr val="white"/>
                </a:solidFill>
              </a:rPr>
              <a:t>Hierbas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resistentes</a:t>
            </a:r>
            <a:r>
              <a:rPr lang="en-US" dirty="0" smtClean="0">
                <a:solidFill>
                  <a:prstClr val="white"/>
                </a:solidFill>
              </a:rPr>
              <a:t> a </a:t>
            </a:r>
            <a:r>
              <a:rPr lang="en-US" dirty="0" err="1" smtClean="0">
                <a:solidFill>
                  <a:prstClr val="white"/>
                </a:solidFill>
              </a:rPr>
              <a:t>herbicidas</a:t>
            </a:r>
            <a:r>
              <a:rPr lang="en-US" dirty="0" smtClean="0">
                <a:solidFill>
                  <a:prstClr val="white"/>
                </a:solidFill>
              </a:rPr>
              <a:t> ALS</a:t>
            </a:r>
            <a:r>
              <a:rPr lang="en-US" i="1" dirty="0">
                <a:solidFill>
                  <a:prstClr val="white"/>
                </a:solidFill>
              </a:rPr>
              <a:t/>
            </a:r>
            <a:br>
              <a:rPr lang="en-US" i="1" dirty="0">
                <a:solidFill>
                  <a:prstClr val="white"/>
                </a:solidFill>
              </a:rPr>
            </a:br>
            <a:r>
              <a:rPr lang="en-US" sz="2000" dirty="0" err="1" smtClean="0">
                <a:solidFill>
                  <a:prstClr val="white"/>
                </a:solidFill>
              </a:rPr>
              <a:t>Rebrotes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ClearField</a:t>
            </a:r>
            <a:r>
              <a:rPr lang="en-US" sz="2000" dirty="0" smtClean="0">
                <a:solidFill>
                  <a:prstClr val="white"/>
                </a:solidFill>
              </a:rPr>
              <a:t>, colza y girasol</a:t>
            </a:r>
            <a:endParaRPr lang="en-US" sz="2000" dirty="0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7936" y="629501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Colza</a:t>
            </a:r>
            <a:endParaRPr lang="es-ES" i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061484" y="623731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/>
              <a:t>G</a:t>
            </a:r>
            <a:r>
              <a:rPr lang="es-ES" i="1" dirty="0" smtClean="0"/>
              <a:t>irasol</a:t>
            </a:r>
            <a:endParaRPr lang="es-ES" i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181805" y="630002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Colza</a:t>
            </a:r>
            <a:endParaRPr lang="es-ES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68594" y="2360883"/>
            <a:ext cx="4992559" cy="28083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11200" y="2361410"/>
            <a:ext cx="4994965" cy="28096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92046" y="2360884"/>
            <a:ext cx="4992558" cy="28083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8459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prstClr val="white"/>
                </a:solidFill>
              </a:rPr>
              <a:t>Hierbas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resistentes</a:t>
            </a:r>
            <a:r>
              <a:rPr lang="en-US" dirty="0">
                <a:solidFill>
                  <a:prstClr val="white"/>
                </a:solidFill>
              </a:rPr>
              <a:t> a </a:t>
            </a:r>
            <a:r>
              <a:rPr lang="en-US" dirty="0" err="1">
                <a:solidFill>
                  <a:prstClr val="white"/>
                </a:solidFill>
              </a:rPr>
              <a:t>herbicidas</a:t>
            </a:r>
            <a:r>
              <a:rPr lang="en-US" dirty="0">
                <a:solidFill>
                  <a:prstClr val="white"/>
                </a:solidFill>
              </a:rPr>
              <a:t> ALS</a:t>
            </a:r>
            <a:r>
              <a:rPr lang="en-US" i="1" dirty="0">
                <a:solidFill>
                  <a:prstClr val="white"/>
                </a:solidFill>
              </a:rPr>
              <a:t/>
            </a:r>
            <a:br>
              <a:rPr lang="en-US" i="1" dirty="0">
                <a:solidFill>
                  <a:prstClr val="white"/>
                </a:solidFill>
              </a:rPr>
            </a:br>
            <a:r>
              <a:rPr lang="en-US" sz="2000" dirty="0" err="1" smtClean="0">
                <a:solidFill>
                  <a:prstClr val="white"/>
                </a:solidFill>
              </a:rPr>
              <a:t>Amapola</a:t>
            </a:r>
            <a:r>
              <a:rPr lang="en-US" sz="2000" dirty="0" smtClean="0">
                <a:solidFill>
                  <a:prstClr val="white"/>
                </a:solidFill>
              </a:rPr>
              <a:t>, veronica, </a:t>
            </a:r>
            <a:r>
              <a:rPr lang="en-US" sz="2000" dirty="0" err="1" smtClean="0">
                <a:solidFill>
                  <a:prstClr val="white"/>
                </a:solidFill>
              </a:rPr>
              <a:t>ballico</a:t>
            </a:r>
            <a:r>
              <a:rPr lang="en-US" sz="2000" dirty="0" smtClean="0">
                <a:solidFill>
                  <a:prstClr val="white"/>
                </a:solidFill>
              </a:rPr>
              <a:t>, </a:t>
            </a:r>
            <a:r>
              <a:rPr lang="en-US" sz="2000" dirty="0" err="1" smtClean="0">
                <a:solidFill>
                  <a:prstClr val="white"/>
                </a:solidFill>
              </a:rPr>
              <a:t>rebrotes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ClearField</a:t>
            </a:r>
            <a:endParaRPr lang="en-US" sz="20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95536" y="1730419"/>
            <a:ext cx="835292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" dirty="0" smtClean="0"/>
              <a:t>Amapola y Verónica pueden controlarse con herbicidas clásicos. Una pre con Metamitrona puede no ser suficiente, puede ser necesario reforzar con una post adicional. Son muy fáciles de controlar con tratamientos clásicos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" dirty="0" smtClean="0"/>
              <a:t>Ballicos resistentes a ALS necesitan un tratamiento con un </a:t>
            </a:r>
            <a:r>
              <a:rPr lang="es-ES" dirty="0" err="1" smtClean="0"/>
              <a:t>antigramíneas</a:t>
            </a:r>
            <a:r>
              <a:rPr lang="es-ES" dirty="0" smtClean="0"/>
              <a:t> clásico, pero también considerar que suelen ser más duros que los normales, hay que ir a dosis altas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" dirty="0" smtClean="0"/>
              <a:t>Girasol </a:t>
            </a:r>
            <a:r>
              <a:rPr lang="es-ES" dirty="0" err="1" smtClean="0"/>
              <a:t>ClearField</a:t>
            </a:r>
            <a:r>
              <a:rPr lang="es-ES" dirty="0" smtClean="0"/>
              <a:t>, necesita control con </a:t>
            </a:r>
            <a:r>
              <a:rPr lang="es-ES" dirty="0" err="1" smtClean="0"/>
              <a:t>Lontrel</a:t>
            </a:r>
            <a:endParaRPr lang="es-ES" dirty="0" smtClean="0"/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" dirty="0" smtClean="0"/>
              <a:t>Colza </a:t>
            </a:r>
            <a:r>
              <a:rPr lang="es-ES" dirty="0" err="1" smtClean="0"/>
              <a:t>ClearField</a:t>
            </a:r>
            <a:r>
              <a:rPr lang="es-ES" dirty="0" smtClean="0"/>
              <a:t> es muy problemática, no se controla ni con </a:t>
            </a:r>
            <a:r>
              <a:rPr lang="es-ES" dirty="0" err="1" smtClean="0"/>
              <a:t>Conviso</a:t>
            </a:r>
            <a:r>
              <a:rPr lang="es-ES" dirty="0" smtClean="0"/>
              <a:t> ni con Debut, requiere una pre con </a:t>
            </a:r>
            <a:r>
              <a:rPr lang="es-ES" dirty="0" err="1" smtClean="0"/>
              <a:t>Cloridazona</a:t>
            </a:r>
            <a:r>
              <a:rPr lang="es-ES" dirty="0" smtClean="0"/>
              <a:t> y varias post con </a:t>
            </a:r>
            <a:r>
              <a:rPr lang="es-ES" dirty="0" err="1" smtClean="0"/>
              <a:t>Betanal</a:t>
            </a:r>
            <a:r>
              <a:rPr lang="es-ES" dirty="0" smtClean="0"/>
              <a:t> </a:t>
            </a:r>
            <a:r>
              <a:rPr lang="es-ES" dirty="0" err="1" smtClean="0"/>
              <a:t>Expert</a:t>
            </a:r>
            <a:endParaRPr lang="es-ES" dirty="0" smtClean="0"/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" dirty="0"/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s-ES" b="1" dirty="0" smtClean="0"/>
              <a:t>En estos casos conviene sembrar variedades clásicas y tratamientos convencionales</a:t>
            </a:r>
          </a:p>
        </p:txBody>
      </p:sp>
    </p:spTree>
    <p:extLst>
      <p:ext uri="{BB962C8B-B14F-4D97-AF65-F5344CB8AC3E}">
        <p14:creationId xmlns="" xmlns:p14="http://schemas.microsoft.com/office/powerpoint/2010/main" val="22967510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60802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err="1" smtClean="0">
                <a:solidFill>
                  <a:prstClr val="white"/>
                </a:solidFill>
              </a:rPr>
              <a:t>Hierbas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compuestas</a:t>
            </a:r>
            <a:r>
              <a:rPr lang="en-US" i="1" dirty="0">
                <a:solidFill>
                  <a:prstClr val="white"/>
                </a:solidFill>
              </a:rPr>
              <a:t/>
            </a:r>
            <a:br>
              <a:rPr lang="en-US" i="1" dirty="0">
                <a:solidFill>
                  <a:prstClr val="white"/>
                </a:solidFill>
              </a:rPr>
            </a:br>
            <a:r>
              <a:rPr lang="en-US" sz="2000" dirty="0" err="1" smtClean="0">
                <a:solidFill>
                  <a:prstClr val="white"/>
                </a:solidFill>
              </a:rPr>
              <a:t>Matricaria</a:t>
            </a:r>
            <a:r>
              <a:rPr lang="en-US" sz="2000" dirty="0" smtClean="0">
                <a:solidFill>
                  <a:prstClr val="white"/>
                </a:solidFill>
              </a:rPr>
              <a:t>, </a:t>
            </a:r>
            <a:r>
              <a:rPr lang="en-US" sz="2000" dirty="0" err="1">
                <a:solidFill>
                  <a:prstClr val="white"/>
                </a:solidFill>
              </a:rPr>
              <a:t>C</a:t>
            </a:r>
            <a:r>
              <a:rPr lang="en-US" sz="2000" dirty="0" err="1" smtClean="0">
                <a:solidFill>
                  <a:prstClr val="white"/>
                </a:solidFill>
              </a:rPr>
              <a:t>ardos</a:t>
            </a:r>
            <a:r>
              <a:rPr lang="en-US" sz="2000" dirty="0" smtClean="0">
                <a:solidFill>
                  <a:prstClr val="white"/>
                </a:solidFill>
              </a:rPr>
              <a:t>, </a:t>
            </a:r>
            <a:r>
              <a:rPr lang="en-US" sz="2000" dirty="0" err="1" smtClean="0">
                <a:solidFill>
                  <a:prstClr val="white"/>
                </a:solidFill>
              </a:rPr>
              <a:t>Xantium</a:t>
            </a:r>
            <a:endParaRPr lang="en-US" sz="2000" dirty="0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-707201" y="2326874"/>
            <a:ext cx="4790162" cy="28727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00" b="10000"/>
          <a:stretch/>
        </p:blipFill>
        <p:spPr>
          <a:xfrm rot="5400000">
            <a:off x="2246446" y="2327583"/>
            <a:ext cx="4797152" cy="28782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8935" y="1368152"/>
            <a:ext cx="2877561" cy="47979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1895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4377" y="188640"/>
            <a:ext cx="7658023" cy="864096"/>
          </a:xfrm>
        </p:spPr>
        <p:txBody>
          <a:bodyPr/>
          <a:lstStyle/>
          <a:p>
            <a:r>
              <a:rPr lang="es-ES" dirty="0" smtClean="0"/>
              <a:t>Remolacha Siembra Otoñal: octubre - abril</a:t>
            </a:r>
            <a:endParaRPr lang="de-DE" sz="2000" dirty="0">
              <a:latin typeface="HelveticaNeueLT Pro 55 Roman"/>
            </a:endParaRPr>
          </a:p>
        </p:txBody>
      </p:sp>
      <p:pic>
        <p:nvPicPr>
          <p:cNvPr id="6" name="5 Imagen" descr="Fesca117-1 Remolacha Abier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09815"/>
            <a:ext cx="8424936" cy="6302905"/>
          </a:xfrm>
          <a:prstGeom prst="rect">
            <a:avLst/>
          </a:prstGeom>
        </p:spPr>
      </p:pic>
      <p:sp>
        <p:nvSpPr>
          <p:cNvPr id="9" name="Titel 5"/>
          <p:cNvSpPr txBox="1">
            <a:spLocks/>
          </p:cNvSpPr>
          <p:nvPr/>
        </p:nvSpPr>
        <p:spPr>
          <a:xfrm>
            <a:off x="899592" y="1340768"/>
            <a:ext cx="7344816" cy="24482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Otoños</a:t>
            </a:r>
            <a:r>
              <a:rPr kumimoji="0" lang="de-DE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Inviernos muy lluviosos provocan mucha presión de hierba y el manejo se complica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1331640" y="3933056"/>
            <a:ext cx="7344816" cy="24482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CONVISO ONE no se lava, permanece hasta 12 meses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71600" y="4365104"/>
            <a:ext cx="3960440" cy="864096"/>
          </a:xfrm>
          <a:prstGeom prst="rect">
            <a:avLst/>
          </a:prstGeom>
          <a:solidFill>
            <a:srgbClr val="25704F"/>
          </a:solidFill>
        </p:spPr>
        <p:txBody>
          <a:bodyPr wrap="square" rtlCol="0">
            <a:noAutofit/>
          </a:bodyPr>
          <a:lstStyle/>
          <a:p>
            <a:r>
              <a:rPr lang="es-ES" sz="4000" dirty="0" smtClean="0">
                <a:solidFill>
                  <a:schemeClr val="bg1"/>
                </a:solidFill>
              </a:rPr>
              <a:t>CONVISO ONE</a:t>
            </a:r>
            <a:endParaRPr lang="es-ES" sz="4000" dirty="0" smtClean="0">
              <a:solidFill>
                <a:schemeClr val="bg1"/>
              </a:solidFill>
            </a:endParaRPr>
          </a:p>
          <a:p>
            <a:endParaRPr lang="es-E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969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61826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err="1" smtClean="0">
                <a:solidFill>
                  <a:prstClr val="white"/>
                </a:solidFill>
              </a:rPr>
              <a:t>Hierbas</a:t>
            </a:r>
            <a:r>
              <a:rPr lang="en-US" dirty="0" smtClean="0">
                <a:solidFill>
                  <a:prstClr val="white"/>
                </a:solidFill>
              </a:rPr>
              <a:t> Sur</a:t>
            </a:r>
            <a:r>
              <a:rPr lang="en-US" i="1" dirty="0">
                <a:solidFill>
                  <a:prstClr val="white"/>
                </a:solidFill>
              </a:rPr>
              <a:t/>
            </a:r>
            <a:br>
              <a:rPr lang="en-US" i="1" dirty="0">
                <a:solidFill>
                  <a:prstClr val="white"/>
                </a:solidFill>
              </a:rPr>
            </a:br>
            <a:r>
              <a:rPr lang="en-US" sz="2000" dirty="0" err="1" smtClean="0">
                <a:solidFill>
                  <a:prstClr val="white"/>
                </a:solidFill>
              </a:rPr>
              <a:t>Cardos</a:t>
            </a:r>
            <a:r>
              <a:rPr lang="en-US" sz="2000" dirty="0" smtClean="0">
                <a:solidFill>
                  <a:prstClr val="white"/>
                </a:solidFill>
              </a:rPr>
              <a:t>, </a:t>
            </a:r>
            <a:r>
              <a:rPr lang="en-US" sz="2000" dirty="0" err="1" smtClean="0">
                <a:solidFill>
                  <a:prstClr val="white"/>
                </a:solidFill>
              </a:rPr>
              <a:t>Picris</a:t>
            </a:r>
            <a:r>
              <a:rPr lang="en-US" sz="2000" dirty="0" smtClean="0">
                <a:solidFill>
                  <a:prstClr val="white"/>
                </a:solidFill>
              </a:rPr>
              <a:t>, </a:t>
            </a:r>
            <a:r>
              <a:rPr lang="en-US" sz="2000" dirty="0" err="1" smtClean="0">
                <a:solidFill>
                  <a:prstClr val="white"/>
                </a:solidFill>
              </a:rPr>
              <a:t>trifolium</a:t>
            </a:r>
            <a:endParaRPr lang="en-US" sz="2000" dirty="0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369347"/>
            <a:ext cx="2880000" cy="47959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532" y="1368152"/>
            <a:ext cx="2880000" cy="47922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626" y="1368152"/>
            <a:ext cx="2880000" cy="4800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117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62850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err="1" smtClean="0">
                <a:solidFill>
                  <a:prstClr val="white"/>
                </a:solidFill>
              </a:rPr>
              <a:t>Hierbas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Sur </a:t>
            </a:r>
            <a:r>
              <a:rPr lang="en-US" dirty="0" err="1" smtClean="0">
                <a:solidFill>
                  <a:prstClr val="white"/>
                </a:solidFill>
              </a:rPr>
              <a:t>España</a:t>
            </a:r>
            <a:r>
              <a:rPr lang="en-US" i="1" dirty="0">
                <a:solidFill>
                  <a:prstClr val="white"/>
                </a:solidFill>
              </a:rPr>
              <a:t/>
            </a:r>
            <a:br>
              <a:rPr lang="en-US" i="1" dirty="0">
                <a:solidFill>
                  <a:prstClr val="white"/>
                </a:solidFill>
              </a:rPr>
            </a:br>
            <a:r>
              <a:rPr lang="en-US" sz="2000" dirty="0" err="1" smtClean="0">
                <a:solidFill>
                  <a:prstClr val="white"/>
                </a:solidFill>
              </a:rPr>
              <a:t>Convulvulus</a:t>
            </a:r>
            <a:r>
              <a:rPr lang="en-US" sz="2000" dirty="0" smtClean="0">
                <a:solidFill>
                  <a:prstClr val="white"/>
                </a:solidFill>
              </a:rPr>
              <a:t> ar., </a:t>
            </a:r>
            <a:r>
              <a:rPr lang="en-US" sz="2000" dirty="0" err="1" smtClean="0">
                <a:solidFill>
                  <a:prstClr val="white"/>
                </a:solidFill>
              </a:rPr>
              <a:t>Coronopus</a:t>
            </a:r>
            <a:r>
              <a:rPr lang="en-US" sz="2000" dirty="0" smtClean="0">
                <a:solidFill>
                  <a:prstClr val="white"/>
                </a:solidFill>
              </a:rPr>
              <a:t>, </a:t>
            </a:r>
            <a:r>
              <a:rPr lang="en-US" sz="2000" dirty="0" err="1" smtClean="0">
                <a:solidFill>
                  <a:prstClr val="white"/>
                </a:solidFill>
              </a:rPr>
              <a:t>Alopecurus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endParaRPr lang="en-US" sz="2000" dirty="0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340768"/>
            <a:ext cx="2880000" cy="480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1342800"/>
            <a:ext cx="2877561" cy="47979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1342800"/>
            <a:ext cx="2880000" cy="47918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5485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prstClr val="white"/>
                </a:solidFill>
              </a:rPr>
              <a:t>Hierbas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compuestas</a:t>
            </a:r>
            <a:r>
              <a:rPr lang="en-US" i="1" dirty="0">
                <a:solidFill>
                  <a:prstClr val="white"/>
                </a:solidFill>
              </a:rPr>
              <a:t/>
            </a:r>
            <a:br>
              <a:rPr lang="en-US" i="1" dirty="0">
                <a:solidFill>
                  <a:prstClr val="white"/>
                </a:solidFill>
              </a:rPr>
            </a:br>
            <a:r>
              <a:rPr lang="en-US" sz="2000" dirty="0" err="1">
                <a:solidFill>
                  <a:prstClr val="white"/>
                </a:solidFill>
              </a:rPr>
              <a:t>Matricaria</a:t>
            </a:r>
            <a:r>
              <a:rPr lang="en-US" sz="2000" dirty="0">
                <a:solidFill>
                  <a:prstClr val="white"/>
                </a:solidFill>
              </a:rPr>
              <a:t>, </a:t>
            </a:r>
            <a:r>
              <a:rPr lang="en-US" sz="2000" dirty="0" err="1">
                <a:solidFill>
                  <a:prstClr val="white"/>
                </a:solidFill>
              </a:rPr>
              <a:t>Cardos</a:t>
            </a:r>
            <a:r>
              <a:rPr lang="en-US" sz="2000" dirty="0">
                <a:solidFill>
                  <a:prstClr val="white"/>
                </a:solidFill>
              </a:rPr>
              <a:t>, </a:t>
            </a:r>
            <a:r>
              <a:rPr lang="en-US" sz="2000" dirty="0" err="1" smtClean="0">
                <a:solidFill>
                  <a:prstClr val="white"/>
                </a:solidFill>
              </a:rPr>
              <a:t>Xantium</a:t>
            </a:r>
            <a:r>
              <a:rPr lang="en-US" sz="2000" dirty="0" smtClean="0">
                <a:solidFill>
                  <a:prstClr val="white"/>
                </a:solidFill>
              </a:rPr>
              <a:t>…</a:t>
            </a:r>
            <a:endParaRPr lang="en-US" sz="20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95536" y="1730419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" dirty="0" smtClean="0"/>
              <a:t>La familia de las compuestas pueden de ser de control más problemático con </a:t>
            </a:r>
            <a:r>
              <a:rPr lang="es-ES" dirty="0" err="1" smtClean="0"/>
              <a:t>Conviso</a:t>
            </a:r>
            <a:r>
              <a:rPr lang="es-ES" dirty="0" smtClean="0"/>
              <a:t>, especialmente Matricaria y rebrotes tardíos de </a:t>
            </a:r>
            <a:r>
              <a:rPr lang="es-ES" dirty="0" err="1" smtClean="0"/>
              <a:t>Xantium</a:t>
            </a:r>
            <a:r>
              <a:rPr lang="es-ES" dirty="0" smtClean="0"/>
              <a:t> </a:t>
            </a:r>
            <a:r>
              <a:rPr lang="es-ES" dirty="0" err="1" smtClean="0"/>
              <a:t>sp</a:t>
            </a:r>
            <a:r>
              <a:rPr lang="es-ES" dirty="0" smtClean="0"/>
              <a:t>.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" dirty="0" smtClean="0"/>
              <a:t>Cardos y </a:t>
            </a:r>
            <a:r>
              <a:rPr lang="es-ES" dirty="0" err="1" smtClean="0"/>
              <a:t>Xantium</a:t>
            </a:r>
            <a:r>
              <a:rPr lang="es-ES" dirty="0" smtClean="0"/>
              <a:t> procedentes de semillas son bien controlados, pero si los cardos proceden de rizoma, son más difíciles de controlar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" dirty="0" smtClean="0"/>
              <a:t>La persistencia contra estas hierbas se puede perder en 3 o 4 semanas después del 2º tratamiento, por lo que estos nuevos rebrotes deben ser tratados con </a:t>
            </a:r>
            <a:r>
              <a:rPr lang="es-ES" dirty="0" err="1" smtClean="0"/>
              <a:t>Lontrel</a:t>
            </a:r>
            <a:endParaRPr lang="es-ES" dirty="0"/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" b="1" dirty="0" smtClean="0"/>
              <a:t>Si hay mucha presión de estas hierbas, considerar tratamientos adicionales con </a:t>
            </a:r>
            <a:r>
              <a:rPr lang="es-ES" b="1" dirty="0" err="1" smtClean="0"/>
              <a:t>Lontrel</a:t>
            </a:r>
            <a:endParaRPr lang="es-ES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9028953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 </a:t>
            </a:r>
            <a:r>
              <a:rPr lang="en-US" dirty="0" smtClean="0"/>
              <a:t>ONE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AIMCRA, control y </a:t>
            </a:r>
            <a:r>
              <a:rPr lang="en-US" sz="2000" dirty="0" err="1" smtClean="0"/>
              <a:t>estadio</a:t>
            </a:r>
            <a:r>
              <a:rPr lang="en-US" sz="2000" dirty="0" smtClean="0"/>
              <a:t> de </a:t>
            </a:r>
            <a:r>
              <a:rPr lang="en-US" sz="2000" dirty="0" err="1" smtClean="0"/>
              <a:t>aplicación</a:t>
            </a:r>
            <a:r>
              <a:rPr lang="en-US" sz="2000" dirty="0" smtClean="0"/>
              <a:t> </a:t>
            </a:r>
            <a:endParaRPr lang="es-ES" sz="2000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228184" y="2204864"/>
            <a:ext cx="2736304" cy="864096"/>
          </a:xfrm>
          <a:prstGeom prst="rect">
            <a:avLst/>
          </a:prstGeom>
          <a:solidFill>
            <a:srgbClr val="25704F"/>
          </a:solidFill>
        </p:spPr>
        <p:txBody>
          <a:bodyPr wrap="square" rtlCol="0">
            <a:no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CONTROL CON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 POST TEMPRANA</a:t>
            </a:r>
          </a:p>
          <a:p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012160" y="3946704"/>
            <a:ext cx="3037984" cy="562416"/>
          </a:xfrm>
          <a:prstGeom prst="rect">
            <a:avLst/>
          </a:prstGeom>
          <a:solidFill>
            <a:srgbClr val="25704F"/>
          </a:solidFill>
        </p:spPr>
        <p:txBody>
          <a:bodyPr wrap="square" rtlCol="0">
            <a:no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MUY BUEN CONTROL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399496" y="6336528"/>
            <a:ext cx="2228480" cy="459432"/>
          </a:xfrm>
          <a:prstGeom prst="rect">
            <a:avLst/>
          </a:prstGeom>
          <a:solidFill>
            <a:srgbClr val="25704F"/>
          </a:solidFill>
        </p:spPr>
        <p:txBody>
          <a:bodyPr wrap="square" rtlCol="0">
            <a:no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NO CONTROL</a:t>
            </a:r>
          </a:p>
          <a:p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3799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30" y="1103318"/>
            <a:ext cx="5629622" cy="563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31 Conector recto"/>
          <p:cNvCxnSpPr/>
          <p:nvPr/>
        </p:nvCxnSpPr>
        <p:spPr>
          <a:xfrm>
            <a:off x="196928" y="3343344"/>
            <a:ext cx="7632848" cy="0"/>
          </a:xfrm>
          <a:prstGeom prst="line">
            <a:avLst/>
          </a:prstGeom>
          <a:ln w="317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138568" y="6295672"/>
            <a:ext cx="7632848" cy="0"/>
          </a:xfrm>
          <a:prstGeom prst="line">
            <a:avLst/>
          </a:prstGeom>
          <a:ln w="317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Elipse 4"/>
          <p:cNvSpPr/>
          <p:nvPr/>
        </p:nvSpPr>
        <p:spPr>
          <a:xfrm rot="20752350">
            <a:off x="3408667" y="3614778"/>
            <a:ext cx="4176857" cy="237626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n-US" sz="2800" dirty="0"/>
              <a:t>CONVISO</a:t>
            </a:r>
            <a:r>
              <a:rPr lang="en-US" sz="2800" baseline="30000" dirty="0"/>
              <a:t>® </a:t>
            </a:r>
            <a:r>
              <a:rPr lang="en-US" sz="2800" dirty="0"/>
              <a:t>ONE</a:t>
            </a:r>
            <a:r>
              <a:rPr lang="es-ES_tradnl" sz="2800" dirty="0" smtClean="0"/>
              <a:t> controla muchas  más hierbas, no solo machos</a:t>
            </a:r>
            <a:endParaRPr lang="es-ES" sz="2800" dirty="0" err="1" smtClean="0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095094"/>
            <a:ext cx="1728192" cy="96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899592" y="126876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Dosis 0,5 l </a:t>
            </a:r>
            <a:r>
              <a:rPr lang="es-ES" dirty="0" err="1" smtClean="0">
                <a:solidFill>
                  <a:srgbClr val="FF0000"/>
                </a:solidFill>
              </a:rPr>
              <a:t>Conviso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73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30" grpId="0" animBg="1"/>
      <p:bldP spid="3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 </a:t>
            </a:r>
            <a:r>
              <a:rPr lang="en-US" dirty="0" smtClean="0"/>
              <a:t>ONE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AIMCRA, control y </a:t>
            </a:r>
            <a:r>
              <a:rPr lang="en-US" sz="2000" dirty="0" err="1" smtClean="0"/>
              <a:t>estadio</a:t>
            </a:r>
            <a:r>
              <a:rPr lang="en-US" sz="2000" dirty="0" smtClean="0"/>
              <a:t> de </a:t>
            </a:r>
            <a:r>
              <a:rPr lang="en-US" sz="2000" dirty="0" err="1" smtClean="0"/>
              <a:t>aplicación</a:t>
            </a:r>
            <a:r>
              <a:rPr lang="en-US" sz="2000" dirty="0" smtClean="0"/>
              <a:t> </a:t>
            </a:r>
            <a:endParaRPr lang="es-ES" sz="2000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228184" y="2204864"/>
            <a:ext cx="2736304" cy="864096"/>
          </a:xfrm>
          <a:prstGeom prst="rect">
            <a:avLst/>
          </a:prstGeom>
          <a:solidFill>
            <a:srgbClr val="25704F"/>
          </a:solidFill>
        </p:spPr>
        <p:txBody>
          <a:bodyPr wrap="square" rtlCol="0">
            <a:no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CONTROL CON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 POST TEMPRANA</a:t>
            </a:r>
          </a:p>
          <a:p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012160" y="3946704"/>
            <a:ext cx="3037984" cy="562416"/>
          </a:xfrm>
          <a:prstGeom prst="rect">
            <a:avLst/>
          </a:prstGeom>
          <a:solidFill>
            <a:srgbClr val="25704F"/>
          </a:solidFill>
        </p:spPr>
        <p:txBody>
          <a:bodyPr wrap="square" rtlCol="0">
            <a:no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MUY BUEN CONTROL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399496" y="6336528"/>
            <a:ext cx="2228480" cy="459432"/>
          </a:xfrm>
          <a:prstGeom prst="rect">
            <a:avLst/>
          </a:prstGeom>
          <a:solidFill>
            <a:srgbClr val="25704F"/>
          </a:solidFill>
        </p:spPr>
        <p:txBody>
          <a:bodyPr wrap="square" rtlCol="0">
            <a:no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NO CONTROL</a:t>
            </a:r>
          </a:p>
          <a:p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3799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30" y="1103318"/>
            <a:ext cx="5629622" cy="563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31 Conector recto"/>
          <p:cNvCxnSpPr/>
          <p:nvPr/>
        </p:nvCxnSpPr>
        <p:spPr>
          <a:xfrm>
            <a:off x="196928" y="3343344"/>
            <a:ext cx="7632848" cy="0"/>
          </a:xfrm>
          <a:prstGeom prst="line">
            <a:avLst/>
          </a:prstGeom>
          <a:ln w="317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138568" y="6295672"/>
            <a:ext cx="7632848" cy="0"/>
          </a:xfrm>
          <a:prstGeom prst="line">
            <a:avLst/>
          </a:prstGeom>
          <a:ln w="317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095094"/>
            <a:ext cx="1728192" cy="96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899592" y="126876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Dosis 0,5 l </a:t>
            </a:r>
            <a:r>
              <a:rPr lang="es-ES" dirty="0" err="1" smtClean="0">
                <a:solidFill>
                  <a:srgbClr val="FF0000"/>
                </a:solidFill>
              </a:rPr>
              <a:t>Conviso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735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893" y="1484784"/>
            <a:ext cx="4181315" cy="4176464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195736" y="4653136"/>
            <a:ext cx="6444207" cy="1114425"/>
          </a:xfrm>
        </p:spPr>
        <p:txBody>
          <a:bodyPr/>
          <a:lstStyle/>
          <a:p>
            <a:r>
              <a:rPr lang="de-DE" sz="3600" dirty="0"/>
              <a:t>HERBICIDAS RESIDUALES ANTERIORES</a:t>
            </a:r>
          </a:p>
        </p:txBody>
      </p:sp>
    </p:spTree>
    <p:extLst>
      <p:ext uri="{BB962C8B-B14F-4D97-AF65-F5344CB8AC3E}">
        <p14:creationId xmlns:p14="http://schemas.microsoft.com/office/powerpoint/2010/main" xmlns="" val="1236209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728" y="152636"/>
            <a:ext cx="7561262" cy="900100"/>
          </a:xfrm>
        </p:spPr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</a:t>
            </a:r>
            <a:r>
              <a:rPr lang="en-US" dirty="0"/>
              <a:t> SMART</a:t>
            </a:r>
            <a:r>
              <a:rPr lang="en-GB" dirty="0"/>
              <a:t/>
            </a:r>
            <a:br>
              <a:rPr lang="en-GB" dirty="0"/>
            </a:br>
            <a:r>
              <a:rPr lang="en-US" sz="2000" dirty="0" err="1"/>
              <a:t>Herbicidas</a:t>
            </a:r>
            <a:r>
              <a:rPr lang="en-US" sz="2000" dirty="0"/>
              <a:t> </a:t>
            </a:r>
            <a:r>
              <a:rPr lang="en-US" sz="2000" dirty="0" err="1"/>
              <a:t>Residuales</a:t>
            </a:r>
            <a:r>
              <a:rPr lang="en-US" sz="2000" dirty="0"/>
              <a:t>, </a:t>
            </a:r>
            <a:r>
              <a:rPr lang="en-US" sz="2000" dirty="0" err="1"/>
              <a:t>Sulfonilureas</a:t>
            </a:r>
            <a:endParaRPr lang="es-ES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247463"/>
            <a:ext cx="9156508" cy="5493905"/>
          </a:xfrm>
          <a:prstGeom prst="rect">
            <a:avLst/>
          </a:prstGeom>
        </p:spPr>
      </p:pic>
      <p:sp>
        <p:nvSpPr>
          <p:cNvPr id="4" name="Flecha izquierda 3"/>
          <p:cNvSpPr/>
          <p:nvPr/>
        </p:nvSpPr>
        <p:spPr>
          <a:xfrm>
            <a:off x="1907704" y="1484784"/>
            <a:ext cx="3024336" cy="864096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Aft>
                <a:spcPts val="400"/>
              </a:spcAft>
              <a:buSzPct val="100000"/>
            </a:pPr>
            <a:r>
              <a:rPr lang="es-ES_tradnl" dirty="0" smtClean="0"/>
              <a:t>Efecto herbicida residual</a:t>
            </a:r>
            <a:endParaRPr lang="es-ES" dirty="0" err="1" smtClean="0"/>
          </a:p>
        </p:txBody>
      </p:sp>
      <p:pic>
        <p:nvPicPr>
          <p:cNvPr id="5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65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7092280" y="5190291"/>
            <a:ext cx="1878577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Labor de volteo</a:t>
            </a:r>
          </a:p>
          <a:p>
            <a:pPr algn="ctr"/>
            <a:r>
              <a:rPr lang="es-ES_tradnl" sz="2000" b="1" dirty="0">
                <a:solidFill>
                  <a:schemeClr val="bg1"/>
                </a:solidFill>
              </a:rPr>
              <a:t>6</a:t>
            </a:r>
            <a:r>
              <a:rPr lang="es-ES_tradnl" sz="2000" b="1" dirty="0" smtClean="0">
                <a:solidFill>
                  <a:schemeClr val="bg1"/>
                </a:solidFill>
              </a:rPr>
              <a:t> meses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236296" y="2132856"/>
            <a:ext cx="1878577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Labor de volteo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12 meses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728" y="152636"/>
            <a:ext cx="7561262" cy="9001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dirty="0" smtClean="0"/>
              <a:t>Herbicidas residuales</a:t>
            </a:r>
            <a:br>
              <a:rPr lang="es-ES" dirty="0" smtClean="0"/>
            </a:br>
            <a:r>
              <a:rPr lang="es-ES" dirty="0" smtClean="0"/>
              <a:t> perjudican Remolacha Normal</a:t>
            </a:r>
            <a:endParaRPr lang="en-US" sz="20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509120"/>
            <a:ext cx="6840759" cy="20882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196752"/>
            <a:ext cx="6840759" cy="3096344"/>
          </a:xfrm>
          <a:prstGeom prst="rect">
            <a:avLst/>
          </a:prstGeom>
        </p:spPr>
      </p:pic>
      <p:grpSp>
        <p:nvGrpSpPr>
          <p:cNvPr id="3" name="9 Grupo"/>
          <p:cNvGrpSpPr/>
          <p:nvPr/>
        </p:nvGrpSpPr>
        <p:grpSpPr>
          <a:xfrm>
            <a:off x="283307" y="5833617"/>
            <a:ext cx="6836629" cy="586480"/>
            <a:chOff x="124680" y="4601922"/>
            <a:chExt cx="8779900" cy="586480"/>
          </a:xfrm>
        </p:grpSpPr>
        <p:cxnSp>
          <p:nvCxnSpPr>
            <p:cNvPr id="8" name="6 Conector recto"/>
            <p:cNvCxnSpPr/>
            <p:nvPr/>
          </p:nvCxnSpPr>
          <p:spPr>
            <a:xfrm>
              <a:off x="124680" y="4601922"/>
              <a:ext cx="8733600" cy="158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7 Conector recto"/>
            <p:cNvCxnSpPr/>
            <p:nvPr/>
          </p:nvCxnSpPr>
          <p:spPr>
            <a:xfrm>
              <a:off x="155814" y="4900059"/>
              <a:ext cx="8733600" cy="158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8 Conector recto"/>
            <p:cNvCxnSpPr/>
            <p:nvPr/>
          </p:nvCxnSpPr>
          <p:spPr>
            <a:xfrm>
              <a:off x="170980" y="5186814"/>
              <a:ext cx="8733600" cy="158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17 Grupo"/>
          <p:cNvGrpSpPr/>
          <p:nvPr/>
        </p:nvGrpSpPr>
        <p:grpSpPr>
          <a:xfrm>
            <a:off x="436048" y="1638794"/>
            <a:ext cx="6794584" cy="2222254"/>
            <a:chOff x="59964" y="2698964"/>
            <a:chExt cx="8815282" cy="2222254"/>
          </a:xfrm>
        </p:grpSpPr>
        <p:cxnSp>
          <p:nvCxnSpPr>
            <p:cNvPr id="17" name="8 Conector recto"/>
            <p:cNvCxnSpPr/>
            <p:nvPr/>
          </p:nvCxnSpPr>
          <p:spPr>
            <a:xfrm>
              <a:off x="124680" y="2698964"/>
              <a:ext cx="8733600" cy="158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0 Conector recto"/>
            <p:cNvCxnSpPr/>
            <p:nvPr/>
          </p:nvCxnSpPr>
          <p:spPr>
            <a:xfrm>
              <a:off x="121457" y="2987974"/>
              <a:ext cx="8733600" cy="158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2 Conector recto"/>
            <p:cNvCxnSpPr/>
            <p:nvPr/>
          </p:nvCxnSpPr>
          <p:spPr>
            <a:xfrm>
              <a:off x="96382" y="3267674"/>
              <a:ext cx="8733600" cy="158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3 Conector recto"/>
            <p:cNvCxnSpPr/>
            <p:nvPr/>
          </p:nvCxnSpPr>
          <p:spPr>
            <a:xfrm>
              <a:off x="141646" y="3554095"/>
              <a:ext cx="8733600" cy="158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14 Conector recto"/>
            <p:cNvCxnSpPr/>
            <p:nvPr/>
          </p:nvCxnSpPr>
          <p:spPr>
            <a:xfrm>
              <a:off x="100827" y="4345983"/>
              <a:ext cx="8733600" cy="174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15 Conector recto"/>
            <p:cNvCxnSpPr/>
            <p:nvPr/>
          </p:nvCxnSpPr>
          <p:spPr>
            <a:xfrm>
              <a:off x="59964" y="4633186"/>
              <a:ext cx="8733600" cy="158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16 Conector recto"/>
            <p:cNvCxnSpPr/>
            <p:nvPr/>
          </p:nvCxnSpPr>
          <p:spPr>
            <a:xfrm>
              <a:off x="100827" y="4919630"/>
              <a:ext cx="8733599" cy="158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ángulo 90"/>
          <p:cNvSpPr/>
          <p:nvPr/>
        </p:nvSpPr>
        <p:spPr>
          <a:xfrm>
            <a:off x="7271176" y="3445550"/>
            <a:ext cx="1368152" cy="936104"/>
          </a:xfrm>
          <a:prstGeom prst="rect">
            <a:avLst/>
          </a:prstGeom>
          <a:solidFill>
            <a:srgbClr val="267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n-US" sz="1400" b="1" dirty="0" smtClean="0"/>
              <a:t>CONVISO</a:t>
            </a:r>
            <a:r>
              <a:rPr lang="en-US" sz="1400" b="1" baseline="30000" dirty="0"/>
              <a:t>® </a:t>
            </a:r>
            <a:r>
              <a:rPr lang="en-US" sz="1400" b="1" dirty="0" smtClean="0"/>
              <a:t>ONE</a:t>
            </a:r>
          </a:p>
          <a:p>
            <a:pPr algn="ctr">
              <a:spcAft>
                <a:spcPts val="400"/>
              </a:spcAft>
              <a:buSzPct val="100000"/>
            </a:pPr>
            <a:r>
              <a:rPr lang="en-US" sz="1400" b="1" dirty="0" smtClean="0"/>
              <a:t> ES TIPO B</a:t>
            </a:r>
            <a:endParaRPr lang="es-ES" sz="1400" b="1" dirty="0" err="1" smtClean="0"/>
          </a:p>
        </p:txBody>
      </p:sp>
      <p:pic>
        <p:nvPicPr>
          <p:cNvPr id="24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301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3042" y="152636"/>
            <a:ext cx="7561262" cy="900100"/>
          </a:xfrm>
        </p:spPr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</a:t>
            </a:r>
            <a:r>
              <a:rPr lang="en-US" dirty="0"/>
              <a:t> SMART</a:t>
            </a:r>
            <a:r>
              <a:rPr lang="en-GB" dirty="0"/>
              <a:t/>
            </a:r>
            <a:br>
              <a:rPr lang="en-GB" dirty="0"/>
            </a:br>
            <a:r>
              <a:rPr lang="en-US" sz="2000" dirty="0" err="1"/>
              <a:t>Herbicidas</a:t>
            </a:r>
            <a:r>
              <a:rPr lang="en-US" sz="2000" dirty="0"/>
              <a:t> </a:t>
            </a:r>
            <a:r>
              <a:rPr lang="en-US" sz="2000" dirty="0" err="1"/>
              <a:t>Residuales</a:t>
            </a:r>
            <a:r>
              <a:rPr lang="en-US" sz="2000" dirty="0"/>
              <a:t>, </a:t>
            </a:r>
            <a:r>
              <a:rPr lang="en-US" sz="2000" dirty="0" err="1"/>
              <a:t>Sulfonilureas</a:t>
            </a:r>
            <a:endParaRPr lang="es-E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514588" cy="5112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32755"/>
            <a:ext cx="3528392" cy="3528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232754"/>
            <a:ext cx="3528392" cy="3528392"/>
          </a:xfrm>
          <a:prstGeom prst="rect">
            <a:avLst/>
          </a:prstGeom>
        </p:spPr>
      </p:pic>
      <p:pic>
        <p:nvPicPr>
          <p:cNvPr id="6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024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4" y="1194622"/>
            <a:ext cx="5498090" cy="5505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0166" y="152636"/>
            <a:ext cx="7561262" cy="900100"/>
          </a:xfrm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CONVISO</a:t>
            </a:r>
            <a:r>
              <a:rPr lang="en-US" baseline="30000" dirty="0">
                <a:solidFill>
                  <a:prstClr val="white"/>
                </a:solidFill>
              </a:rPr>
              <a:t>®</a:t>
            </a:r>
            <a:r>
              <a:rPr lang="en-US" dirty="0">
                <a:solidFill>
                  <a:prstClr val="white"/>
                </a:solidFill>
              </a:rPr>
              <a:t> SMART</a:t>
            </a:r>
            <a:r>
              <a:rPr lang="en-GB" dirty="0">
                <a:solidFill>
                  <a:prstClr val="white"/>
                </a:solidFill>
              </a:rPr>
              <a:t/>
            </a:r>
            <a:br>
              <a:rPr lang="en-GB" dirty="0">
                <a:solidFill>
                  <a:prstClr val="white"/>
                </a:solidFill>
              </a:rPr>
            </a:br>
            <a:r>
              <a:rPr lang="en-US" sz="2000" dirty="0" err="1">
                <a:solidFill>
                  <a:prstClr val="white"/>
                </a:solidFill>
              </a:rPr>
              <a:t>Herbicidas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err="1">
                <a:solidFill>
                  <a:prstClr val="white"/>
                </a:solidFill>
              </a:rPr>
              <a:t>Residuales</a:t>
            </a:r>
            <a:r>
              <a:rPr lang="en-US" sz="2000" dirty="0">
                <a:solidFill>
                  <a:prstClr val="white"/>
                </a:solidFill>
              </a:rPr>
              <a:t>, </a:t>
            </a:r>
            <a:r>
              <a:rPr lang="en-US" sz="2000" dirty="0" err="1">
                <a:solidFill>
                  <a:prstClr val="white"/>
                </a:solidFill>
              </a:rPr>
              <a:t>Sulfonilureas</a:t>
            </a:r>
            <a:endParaRPr lang="es-E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156176" y="1556792"/>
            <a:ext cx="256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Residuales:</a:t>
            </a:r>
          </a:p>
          <a:p>
            <a:r>
              <a:rPr lang="es-ES" sz="1200" dirty="0"/>
              <a:t>GLEAN (</a:t>
            </a:r>
            <a:r>
              <a:rPr lang="es-ES" sz="1200" dirty="0" err="1"/>
              <a:t>Clorsulfurón</a:t>
            </a:r>
            <a:r>
              <a:rPr lang="es-ES" sz="1200" dirty="0"/>
              <a:t>)</a:t>
            </a:r>
          </a:p>
          <a:p>
            <a:r>
              <a:rPr lang="es-ES" sz="1200" dirty="0"/>
              <a:t>BIPLAY (</a:t>
            </a:r>
            <a:r>
              <a:rPr lang="es-ES" sz="1200" dirty="0" err="1"/>
              <a:t>Metsulfurón</a:t>
            </a:r>
            <a:r>
              <a:rPr lang="es-ES" sz="1200" dirty="0"/>
              <a:t> + </a:t>
            </a:r>
            <a:r>
              <a:rPr lang="es-ES" sz="1200" dirty="0" err="1"/>
              <a:t>Tribenurón</a:t>
            </a:r>
            <a:r>
              <a:rPr lang="es-ES" sz="12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176" y="2319263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Siembra 	5 Marzo</a:t>
            </a:r>
          </a:p>
          <a:p>
            <a:r>
              <a:rPr lang="es-ES" sz="1200" dirty="0"/>
              <a:t>Resiembra 	2 Mayo</a:t>
            </a:r>
          </a:p>
        </p:txBody>
      </p:sp>
      <p:sp>
        <p:nvSpPr>
          <p:cNvPr id="31" name="Rectangular Callout 30"/>
          <p:cNvSpPr/>
          <p:nvPr/>
        </p:nvSpPr>
        <p:spPr>
          <a:xfrm>
            <a:off x="6084168" y="3429000"/>
            <a:ext cx="2088232" cy="864096"/>
          </a:xfrm>
          <a:prstGeom prst="wedgeRectCallout">
            <a:avLst>
              <a:gd name="adj1" fmla="val -48249"/>
              <a:gd name="adj2" fmla="val 10111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  <a:buSzPct val="100000"/>
            </a:pPr>
            <a:r>
              <a:rPr lang="en-US" sz="1200" dirty="0"/>
              <a:t>Las </a:t>
            </a:r>
            <a:r>
              <a:rPr lang="en-US" sz="1200" dirty="0" err="1"/>
              <a:t>variedades</a:t>
            </a:r>
            <a:r>
              <a:rPr lang="en-US" sz="1200" dirty="0"/>
              <a:t> CONVISO </a:t>
            </a:r>
            <a:r>
              <a:rPr lang="en-US" sz="1200" dirty="0" err="1"/>
              <a:t>pueden</a:t>
            </a:r>
            <a:r>
              <a:rPr lang="en-US" sz="1200" dirty="0"/>
              <a:t> resolver </a:t>
            </a:r>
            <a:r>
              <a:rPr lang="en-US" sz="1200" dirty="0" err="1"/>
              <a:t>estos</a:t>
            </a:r>
            <a:r>
              <a:rPr lang="en-US" sz="1200" dirty="0"/>
              <a:t> </a:t>
            </a:r>
            <a:r>
              <a:rPr lang="en-US" sz="1200" dirty="0" err="1"/>
              <a:t>problemas</a:t>
            </a:r>
            <a:r>
              <a:rPr lang="en-US" sz="1200" dirty="0"/>
              <a:t> de </a:t>
            </a:r>
            <a:r>
              <a:rPr lang="en-US" sz="1200" dirty="0" err="1"/>
              <a:t>Sulfonilureas</a:t>
            </a:r>
            <a:r>
              <a:rPr lang="en-US" sz="1200" dirty="0"/>
              <a:t> </a:t>
            </a:r>
            <a:r>
              <a:rPr lang="en-US" sz="1200" dirty="0" err="1"/>
              <a:t>residuales</a:t>
            </a:r>
            <a:endParaRPr lang="en-US" sz="1200" dirty="0"/>
          </a:p>
        </p:txBody>
      </p:sp>
      <p:sp>
        <p:nvSpPr>
          <p:cNvPr id="15" name="TextBox 17"/>
          <p:cNvSpPr txBox="1"/>
          <p:nvPr/>
        </p:nvSpPr>
        <p:spPr>
          <a:xfrm>
            <a:off x="395536" y="2935977"/>
            <a:ext cx="1388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CONVISO 6K672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4047513" y="2924944"/>
            <a:ext cx="1388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CONVISO 6K672</a:t>
            </a:r>
          </a:p>
        </p:txBody>
      </p:sp>
      <p:sp>
        <p:nvSpPr>
          <p:cNvPr id="17" name="TextBox 18"/>
          <p:cNvSpPr txBox="1"/>
          <p:nvPr/>
        </p:nvSpPr>
        <p:spPr>
          <a:xfrm>
            <a:off x="2400684" y="4653136"/>
            <a:ext cx="1163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LOUISA KWS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3939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CONVISO SMART</a:t>
            </a:r>
            <a:br>
              <a:rPr lang="es-ES" dirty="0"/>
            </a:br>
            <a:r>
              <a:rPr lang="es-ES" dirty="0" smtClean="0"/>
              <a:t>Un nuevo concepto Remolacha-Herbicida</a:t>
            </a:r>
            <a:r>
              <a:rPr lang="es-ES" dirty="0"/>
              <a:t/>
            </a:r>
            <a:br>
              <a:rPr lang="es-ES" dirty="0"/>
            </a:br>
            <a:r>
              <a:rPr lang="en-US" dirty="0"/>
              <a:t/>
            </a:r>
            <a:br>
              <a:rPr lang="en-US" dirty="0"/>
            </a:b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J. Fuertes, </a:t>
            </a:r>
            <a:r>
              <a:rPr lang="es-ES" dirty="0" smtClean="0"/>
              <a:t>2019</a:t>
            </a:r>
            <a:endParaRPr lang="es-ES" dirty="0"/>
          </a:p>
          <a:p>
            <a:r>
              <a:rPr lang="es-ES" dirty="0"/>
              <a:t>KWS </a:t>
            </a:r>
            <a:r>
              <a:rPr lang="es-ES" dirty="0" smtClean="0"/>
              <a:t>SEMILLAS </a:t>
            </a:r>
            <a:r>
              <a:rPr lang="es-ES" dirty="0"/>
              <a:t>IBERICA SL</a:t>
            </a:r>
          </a:p>
        </p:txBody>
      </p:sp>
      <p:pic>
        <p:nvPicPr>
          <p:cNvPr id="4" name="Picture 2" descr="I:\iFolder\fuertes\remolacha\ALS\CONVISIO SMART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60648"/>
            <a:ext cx="3389506" cy="3389506"/>
          </a:xfrm>
          <a:prstGeom prst="rect">
            <a:avLst/>
          </a:prstGeom>
          <a:noFill/>
          <a:effectLst>
            <a:outerShdw blurRad="63500" dist="76200" dir="2700000" sx="95000" sy="95000" algn="tl" rotWithShape="0">
              <a:schemeClr val="tx1">
                <a:alpha val="9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1439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893" y="1484784"/>
            <a:ext cx="4181315" cy="4176464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195736" y="4653136"/>
            <a:ext cx="6444207" cy="1114425"/>
          </a:xfrm>
        </p:spPr>
        <p:txBody>
          <a:bodyPr/>
          <a:lstStyle/>
          <a:p>
            <a:r>
              <a:rPr lang="de-DE" sz="3600" dirty="0"/>
              <a:t>MANEJO DE RESISTENCIAS</a:t>
            </a:r>
          </a:p>
        </p:txBody>
      </p:sp>
    </p:spTree>
    <p:extLst>
      <p:ext uri="{BB962C8B-B14F-4D97-AF65-F5344CB8AC3E}">
        <p14:creationId xmlns:p14="http://schemas.microsoft.com/office/powerpoint/2010/main" xmlns="" val="2079899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7EC2745-6E12-4298-815F-5A6EEEE51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Manejo integrado de control de hierbas</a:t>
            </a:r>
            <a:br>
              <a:rPr lang="de-DE" dirty="0" smtClean="0"/>
            </a:br>
            <a:r>
              <a:rPr lang="de-DE" sz="2000" dirty="0" smtClean="0"/>
              <a:t>prevención de resistencias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5F450AF1-412F-41A1-946B-171A2E2CB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12">
              <a:defRPr/>
            </a:pPr>
            <a:r>
              <a:rPr lang="en-US">
                <a:solidFill>
                  <a:prstClr val="black"/>
                </a:solidFill>
                <a:latin typeface="Arial"/>
              </a:rPr>
              <a:t>CONVISO® SMART •KWS International AgroService Sugarbeet</a:t>
            </a:r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2DB3B763-ECA4-4F0E-973E-DB1ABDA382D6}"/>
              </a:ext>
            </a:extLst>
          </p:cNvPr>
          <p:cNvSpPr txBox="1"/>
          <p:nvPr/>
        </p:nvSpPr>
        <p:spPr>
          <a:xfrm>
            <a:off x="1256343" y="1268760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Control integrado de hierbas </a:t>
            </a:r>
            <a:endParaRPr lang="de-DE" sz="3600" dirty="0"/>
          </a:p>
        </p:txBody>
      </p:sp>
      <p:grpSp>
        <p:nvGrpSpPr>
          <p:cNvPr id="6" name="Gruppieren 12">
            <a:extLst>
              <a:ext uri="{FF2B5EF4-FFF2-40B4-BE49-F238E27FC236}">
                <a16:creationId xmlns="" xmlns:a16="http://schemas.microsoft.com/office/drawing/2014/main" id="{3AEF9D51-95B7-4A2A-9CC3-73B2C5DF840E}"/>
              </a:ext>
            </a:extLst>
          </p:cNvPr>
          <p:cNvGrpSpPr/>
          <p:nvPr/>
        </p:nvGrpSpPr>
        <p:grpSpPr>
          <a:xfrm>
            <a:off x="683568" y="2060848"/>
            <a:ext cx="7704856" cy="4248472"/>
            <a:chOff x="180083" y="3546340"/>
            <a:chExt cx="7963878" cy="4256584"/>
          </a:xfrm>
        </p:grpSpPr>
        <p:graphicFrame>
          <p:nvGraphicFramePr>
            <p:cNvPr id="14" name="Diagramm 13">
              <a:extLst>
                <a:ext uri="{FF2B5EF4-FFF2-40B4-BE49-F238E27FC236}">
                  <a16:creationId xmlns="" xmlns:a16="http://schemas.microsoft.com/office/drawing/2014/main" id="{C5CEB5F4-99D9-42A6-818D-D89D8720E649}"/>
                </a:ext>
              </a:extLst>
            </p:cNvPr>
            <p:cNvGraphicFramePr/>
            <p:nvPr>
              <p:extLst/>
            </p:nvPr>
          </p:nvGraphicFramePr>
          <p:xfrm>
            <a:off x="180083" y="3546340"/>
            <a:ext cx="7963878" cy="42565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Ellipse 14">
              <a:extLst>
                <a:ext uri="{FF2B5EF4-FFF2-40B4-BE49-F238E27FC236}">
                  <a16:creationId xmlns="" xmlns:a16="http://schemas.microsoft.com/office/drawing/2014/main" id="{04A8A8B5-73CE-4F7D-87BA-18A452E88AFA}"/>
                </a:ext>
              </a:extLst>
            </p:cNvPr>
            <p:cNvSpPr/>
            <p:nvPr/>
          </p:nvSpPr>
          <p:spPr>
            <a:xfrm>
              <a:off x="3454950" y="4844960"/>
              <a:ext cx="1275053" cy="128687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74" b="1" dirty="0" smtClean="0"/>
                <a:t>CIH</a:t>
              </a:r>
              <a:endParaRPr lang="de-DE" sz="1274" b="1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87B7359C-6DE7-432A-9415-F501A6035D72}"/>
              </a:ext>
            </a:extLst>
          </p:cNvPr>
          <p:cNvSpPr/>
          <p:nvPr/>
        </p:nvSpPr>
        <p:spPr>
          <a:xfrm>
            <a:off x="6804248" y="2888088"/>
            <a:ext cx="1957489" cy="272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  <a:buSzPct val="100000"/>
            </a:pPr>
            <a:r>
              <a:rPr lang="en-AU" sz="1200" b="1" dirty="0" err="1" smtClean="0"/>
              <a:t>Prácticas</a:t>
            </a:r>
            <a:r>
              <a:rPr lang="en-AU" sz="1200" b="1" dirty="0" smtClean="0"/>
              <a:t> </a:t>
            </a:r>
            <a:r>
              <a:rPr lang="en-AU" sz="1200" b="1" dirty="0" err="1" smtClean="0"/>
              <a:t>Agronómicas</a:t>
            </a:r>
            <a:endParaRPr lang="en-AU" sz="1200" b="1" dirty="0"/>
          </a:p>
          <a:p>
            <a:pPr marL="160596" indent="-160596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b="1" dirty="0" err="1" smtClean="0"/>
              <a:t>Respetar</a:t>
            </a:r>
            <a:r>
              <a:rPr lang="en-AU" sz="1200" b="1" dirty="0" smtClean="0"/>
              <a:t> la </a:t>
            </a:r>
            <a:r>
              <a:rPr lang="en-AU" sz="1200" b="1" dirty="0" err="1" smtClean="0"/>
              <a:t>rotación</a:t>
            </a:r>
            <a:endParaRPr lang="en-AU" sz="1200" b="1" dirty="0"/>
          </a:p>
          <a:p>
            <a:pPr marL="160596" indent="-160596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err="1" smtClean="0"/>
              <a:t>Mantener</a:t>
            </a:r>
            <a:r>
              <a:rPr lang="en-AU" sz="1200" dirty="0" smtClean="0"/>
              <a:t> las </a:t>
            </a:r>
            <a:r>
              <a:rPr lang="en-AU" sz="1200" dirty="0" err="1" smtClean="0"/>
              <a:t>parcelas</a:t>
            </a:r>
            <a:r>
              <a:rPr lang="en-AU" sz="1200" dirty="0" smtClean="0"/>
              <a:t> con </a:t>
            </a:r>
            <a:r>
              <a:rPr lang="en-AU" sz="1200" dirty="0" err="1" smtClean="0"/>
              <a:t>bajo</a:t>
            </a:r>
            <a:r>
              <a:rPr lang="en-AU" sz="1200" dirty="0" smtClean="0"/>
              <a:t> </a:t>
            </a:r>
            <a:r>
              <a:rPr lang="en-AU" sz="1200" dirty="0" err="1" smtClean="0"/>
              <a:t>nivel</a:t>
            </a:r>
            <a:r>
              <a:rPr lang="en-AU" sz="1200" dirty="0" smtClean="0"/>
              <a:t> de </a:t>
            </a:r>
            <a:r>
              <a:rPr lang="en-AU" sz="1200" dirty="0" err="1" smtClean="0"/>
              <a:t>hierbas</a:t>
            </a:r>
            <a:endParaRPr lang="en-AU" sz="1200" dirty="0"/>
          </a:p>
          <a:p>
            <a:pPr marL="160596" indent="-160596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err="1" smtClean="0"/>
              <a:t>Usar</a:t>
            </a:r>
            <a:r>
              <a:rPr lang="en-AU" sz="1200" dirty="0" smtClean="0"/>
              <a:t> </a:t>
            </a:r>
            <a:r>
              <a:rPr lang="en-AU" sz="1200" dirty="0" err="1" smtClean="0"/>
              <a:t>cultivos</a:t>
            </a:r>
            <a:r>
              <a:rPr lang="en-AU" sz="1200" dirty="0" smtClean="0"/>
              <a:t> </a:t>
            </a:r>
            <a:r>
              <a:rPr lang="en-AU" sz="1200" dirty="0" err="1" smtClean="0"/>
              <a:t>intercalares</a:t>
            </a:r>
            <a:endParaRPr lang="en-AU" sz="1200" dirty="0"/>
          </a:p>
          <a:p>
            <a:pPr marL="160596" indent="-160596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err="1" smtClean="0"/>
              <a:t>Sembrar</a:t>
            </a:r>
            <a:r>
              <a:rPr lang="en-AU" sz="1200" dirty="0" smtClean="0"/>
              <a:t> </a:t>
            </a:r>
            <a:r>
              <a:rPr lang="en-AU" sz="1200" dirty="0" err="1" smtClean="0"/>
              <a:t>en</a:t>
            </a:r>
            <a:r>
              <a:rPr lang="en-AU" sz="1200" dirty="0" smtClean="0"/>
              <a:t> las </a:t>
            </a:r>
            <a:r>
              <a:rPr lang="en-AU" sz="1200" dirty="0" err="1" smtClean="0"/>
              <a:t>fechas</a:t>
            </a:r>
            <a:r>
              <a:rPr lang="en-AU" sz="1200" dirty="0" smtClean="0"/>
              <a:t> </a:t>
            </a:r>
            <a:r>
              <a:rPr lang="en-AU" sz="1200" dirty="0" err="1" smtClean="0"/>
              <a:t>idóneas</a:t>
            </a:r>
            <a:endParaRPr lang="en-AU" sz="1200" dirty="0"/>
          </a:p>
          <a:p>
            <a:pPr marL="160596" indent="-160596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err="1" smtClean="0"/>
              <a:t>Mantener</a:t>
            </a:r>
            <a:r>
              <a:rPr lang="en-AU" sz="1200" dirty="0" smtClean="0"/>
              <a:t> </a:t>
            </a:r>
            <a:r>
              <a:rPr lang="en-AU" sz="1200" dirty="0" err="1" smtClean="0"/>
              <a:t>campos</a:t>
            </a:r>
            <a:r>
              <a:rPr lang="en-AU" sz="1200" dirty="0" smtClean="0"/>
              <a:t> </a:t>
            </a:r>
            <a:r>
              <a:rPr lang="en-AU" sz="1200" dirty="0" err="1" smtClean="0"/>
              <a:t>sanos</a:t>
            </a:r>
            <a:endParaRPr lang="en-AU" sz="1200" dirty="0"/>
          </a:p>
        </p:txBody>
      </p:sp>
      <p:sp>
        <p:nvSpPr>
          <p:cNvPr id="16" name="Rechteck 15">
            <a:extLst>
              <a:ext uri="{FF2B5EF4-FFF2-40B4-BE49-F238E27FC236}">
                <a16:creationId xmlns="" xmlns:a16="http://schemas.microsoft.com/office/drawing/2014/main" id="{3F0D800A-C643-415F-92B2-F773388F8C62}"/>
              </a:ext>
            </a:extLst>
          </p:cNvPr>
          <p:cNvSpPr/>
          <p:nvPr/>
        </p:nvSpPr>
        <p:spPr>
          <a:xfrm>
            <a:off x="1331640" y="2573881"/>
            <a:ext cx="1998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596" indent="-160596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smtClean="0"/>
              <a:t>Robots </a:t>
            </a:r>
            <a:r>
              <a:rPr lang="en-AU" sz="1200" dirty="0" err="1" smtClean="0"/>
              <a:t>mecánicos</a:t>
            </a:r>
            <a:endParaRPr lang="en-AU" sz="1200" dirty="0" smtClean="0"/>
          </a:p>
          <a:p>
            <a:pPr marL="160596" indent="-160596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err="1"/>
              <a:t>Q</a:t>
            </a:r>
            <a:r>
              <a:rPr lang="en-AU" sz="1200" dirty="0" err="1" smtClean="0"/>
              <a:t>uemado</a:t>
            </a:r>
            <a:endParaRPr lang="en-AU" sz="1200" dirty="0"/>
          </a:p>
        </p:txBody>
      </p:sp>
      <p:sp>
        <p:nvSpPr>
          <p:cNvPr id="17" name="Rechteck 16">
            <a:extLst>
              <a:ext uri="{FF2B5EF4-FFF2-40B4-BE49-F238E27FC236}">
                <a16:creationId xmlns="" xmlns:a16="http://schemas.microsoft.com/office/drawing/2014/main" id="{D36C762B-2CDD-4119-9AFC-80F8F62F0836}"/>
              </a:ext>
            </a:extLst>
          </p:cNvPr>
          <p:cNvSpPr/>
          <p:nvPr/>
        </p:nvSpPr>
        <p:spPr>
          <a:xfrm>
            <a:off x="368999" y="3862765"/>
            <a:ext cx="1826738" cy="204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  <a:buSzPct val="100000"/>
            </a:pPr>
            <a:r>
              <a:rPr lang="en-AU" sz="1200" b="1" dirty="0" err="1" smtClean="0"/>
              <a:t>Químico</a:t>
            </a:r>
            <a:endParaRPr lang="en-AU" sz="1200" b="1" dirty="0"/>
          </a:p>
          <a:p>
            <a:pPr marL="160596" indent="-160596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b="1" dirty="0" err="1" smtClean="0"/>
              <a:t>Intercambiar</a:t>
            </a:r>
            <a:r>
              <a:rPr lang="en-AU" sz="1200" b="1" dirty="0" smtClean="0"/>
              <a:t> </a:t>
            </a:r>
            <a:r>
              <a:rPr lang="en-AU" sz="1200" b="1" dirty="0" err="1" smtClean="0"/>
              <a:t>modos</a:t>
            </a:r>
            <a:r>
              <a:rPr lang="en-AU" sz="1200" b="1" dirty="0" smtClean="0"/>
              <a:t> de </a:t>
            </a:r>
            <a:r>
              <a:rPr lang="en-AU" sz="1200" b="1" dirty="0" err="1" smtClean="0"/>
              <a:t>acción</a:t>
            </a:r>
            <a:endParaRPr lang="en-AU" sz="1200" b="1" dirty="0"/>
          </a:p>
          <a:p>
            <a:pPr marL="160596" indent="-160596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err="1" smtClean="0"/>
              <a:t>Aplicar</a:t>
            </a:r>
            <a:r>
              <a:rPr lang="en-AU" sz="1200" dirty="0" smtClean="0"/>
              <a:t> </a:t>
            </a:r>
            <a:r>
              <a:rPr lang="en-AU" sz="1200" dirty="0" err="1" smtClean="0"/>
              <a:t>dosis</a:t>
            </a:r>
            <a:r>
              <a:rPr lang="en-AU" sz="1200" dirty="0" smtClean="0"/>
              <a:t> </a:t>
            </a:r>
            <a:r>
              <a:rPr lang="en-AU" sz="1200" dirty="0" err="1" smtClean="0"/>
              <a:t>completa</a:t>
            </a:r>
            <a:endParaRPr lang="en-AU" sz="1200" dirty="0"/>
          </a:p>
          <a:p>
            <a:pPr marL="160596" indent="-160596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err="1" smtClean="0"/>
              <a:t>Aplicar</a:t>
            </a:r>
            <a:r>
              <a:rPr lang="en-AU" sz="1200" dirty="0" smtClean="0"/>
              <a:t> </a:t>
            </a:r>
            <a:r>
              <a:rPr lang="en-AU" sz="1200" dirty="0" err="1" smtClean="0"/>
              <a:t>en</a:t>
            </a:r>
            <a:r>
              <a:rPr lang="en-AU" sz="1200" dirty="0" smtClean="0"/>
              <a:t> </a:t>
            </a:r>
            <a:r>
              <a:rPr lang="en-AU" sz="1200" dirty="0" err="1" smtClean="0"/>
              <a:t>tiempo</a:t>
            </a:r>
            <a:endParaRPr lang="en-AU" sz="1200" dirty="0"/>
          </a:p>
          <a:p>
            <a:pPr marL="160596" indent="-160596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err="1" smtClean="0"/>
              <a:t>Mezclas</a:t>
            </a:r>
            <a:r>
              <a:rPr lang="en-AU" sz="1200" dirty="0" smtClean="0"/>
              <a:t> </a:t>
            </a:r>
            <a:r>
              <a:rPr lang="en-AU" sz="1200" dirty="0" err="1" smtClean="0"/>
              <a:t>complementarias</a:t>
            </a:r>
            <a:endParaRPr lang="en-AU" sz="1200" dirty="0"/>
          </a:p>
        </p:txBody>
      </p:sp>
      <p:sp>
        <p:nvSpPr>
          <p:cNvPr id="19" name="Rechteck 18">
            <a:extLst>
              <a:ext uri="{FF2B5EF4-FFF2-40B4-BE49-F238E27FC236}">
                <a16:creationId xmlns="" xmlns:a16="http://schemas.microsoft.com/office/drawing/2014/main" id="{907ED156-1D1E-40A6-A1E3-7BEA2BEC2BD7}"/>
              </a:ext>
            </a:extLst>
          </p:cNvPr>
          <p:cNvSpPr/>
          <p:nvPr/>
        </p:nvSpPr>
        <p:spPr>
          <a:xfrm>
            <a:off x="395536" y="2276872"/>
            <a:ext cx="1300211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AU" sz="1200" b="1" dirty="0" err="1" smtClean="0"/>
              <a:t>Mecánico</a:t>
            </a:r>
            <a:endParaRPr lang="en-AU" sz="1200" b="1" dirty="0"/>
          </a:p>
          <a:p>
            <a:pPr marL="160596" indent="-160596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err="1" smtClean="0"/>
              <a:t>Laboreo</a:t>
            </a:r>
            <a:endParaRPr lang="en-AU" sz="1200" dirty="0"/>
          </a:p>
          <a:p>
            <a:pPr marL="160596" indent="-160596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sz="1200" dirty="0" smtClean="0"/>
              <a:t>Cultivar</a:t>
            </a:r>
            <a:endParaRPr lang="en-AU" sz="1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="" xmlns:a16="http://schemas.microsoft.com/office/drawing/2014/main" id="{C4F9F74A-8CB1-4ECB-9294-CB139E61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noProof="0" smtClean="0"/>
              <a:pPr/>
              <a:t>51</a:t>
            </a:fld>
            <a:endParaRPr lang="en-GB" noProof="0" dirty="0"/>
          </a:p>
        </p:txBody>
      </p:sp>
    </p:spTree>
    <p:extLst>
      <p:ext uri="{BB962C8B-B14F-4D97-AF65-F5344CB8AC3E}">
        <p14:creationId xmlns="" xmlns:p14="http://schemas.microsoft.com/office/powerpoint/2010/main" val="1852602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66946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err="1" smtClean="0"/>
              <a:t>Rebrotes</a:t>
            </a:r>
            <a:r>
              <a:rPr lang="en-US" dirty="0" smtClean="0"/>
              <a:t> de </a:t>
            </a:r>
            <a:r>
              <a:rPr lang="en-US" dirty="0" err="1" smtClean="0"/>
              <a:t>remolachas</a:t>
            </a:r>
            <a:r>
              <a:rPr lang="en-US" dirty="0" smtClean="0"/>
              <a:t> </a:t>
            </a:r>
            <a:r>
              <a:rPr lang="en-US" dirty="0" err="1" smtClean="0"/>
              <a:t>Conviso</a:t>
            </a:r>
            <a:endParaRPr lang="en-US" sz="2000" dirty="0"/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68571" y="2448891"/>
            <a:ext cx="4736526" cy="26642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412776"/>
            <a:ext cx="2664296" cy="47365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9216" y="2447730"/>
            <a:ext cx="4731208" cy="26613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7544" y="615169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Rebrotes de remolachas </a:t>
            </a:r>
            <a:r>
              <a:rPr lang="es-ES_tradnl" dirty="0" err="1" smtClean="0"/>
              <a:t>Conviso</a:t>
            </a:r>
            <a:r>
              <a:rPr lang="es-ES_tradnl" dirty="0" smtClean="0"/>
              <a:t> en el Páramo de León.</a:t>
            </a:r>
          </a:p>
          <a:p>
            <a:r>
              <a:rPr lang="es-ES_tradnl" dirty="0" smtClean="0"/>
              <a:t>Maíz tratado con </a:t>
            </a:r>
            <a:r>
              <a:rPr lang="es-ES_tradnl" dirty="0" err="1" smtClean="0"/>
              <a:t>Primextra</a:t>
            </a:r>
            <a:r>
              <a:rPr lang="es-ES_tradnl" dirty="0" smtClean="0"/>
              <a:t>, no acaba con las remolachas.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23510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rma libre 54"/>
          <p:cNvSpPr/>
          <p:nvPr/>
        </p:nvSpPr>
        <p:spPr>
          <a:xfrm>
            <a:off x="349624" y="1353671"/>
            <a:ext cx="3290047" cy="2008094"/>
          </a:xfrm>
          <a:custGeom>
            <a:avLst/>
            <a:gdLst>
              <a:gd name="connsiteX0" fmla="*/ 2456329 w 3290047"/>
              <a:gd name="connsiteY0" fmla="*/ 2008094 h 2008094"/>
              <a:gd name="connsiteX1" fmla="*/ 0 w 3290047"/>
              <a:gd name="connsiteY1" fmla="*/ 1192305 h 2008094"/>
              <a:gd name="connsiteX2" fmla="*/ 8964 w 3290047"/>
              <a:gd name="connsiteY2" fmla="*/ 0 h 2008094"/>
              <a:gd name="connsiteX3" fmla="*/ 2689411 w 3290047"/>
              <a:gd name="connsiteY3" fmla="*/ 0 h 2008094"/>
              <a:gd name="connsiteX4" fmla="*/ 3290047 w 3290047"/>
              <a:gd name="connsiteY4" fmla="*/ 1066800 h 2008094"/>
              <a:gd name="connsiteX5" fmla="*/ 2456329 w 3290047"/>
              <a:gd name="connsiteY5" fmla="*/ 2008094 h 200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0047" h="2008094">
                <a:moveTo>
                  <a:pt x="2456329" y="2008094"/>
                </a:moveTo>
                <a:lnTo>
                  <a:pt x="0" y="1192305"/>
                </a:lnTo>
                <a:lnTo>
                  <a:pt x="8964" y="0"/>
                </a:lnTo>
                <a:lnTo>
                  <a:pt x="2689411" y="0"/>
                </a:lnTo>
                <a:lnTo>
                  <a:pt x="3290047" y="1066800"/>
                </a:lnTo>
                <a:lnTo>
                  <a:pt x="2456329" y="2008094"/>
                </a:lnTo>
                <a:close/>
              </a:path>
            </a:pathLst>
          </a:custGeom>
          <a:solidFill>
            <a:srgbClr val="257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58" name="Forma libre 57"/>
          <p:cNvSpPr/>
          <p:nvPr/>
        </p:nvSpPr>
        <p:spPr>
          <a:xfrm>
            <a:off x="5189838" y="1348652"/>
            <a:ext cx="3625825" cy="2626693"/>
          </a:xfrm>
          <a:custGeom>
            <a:avLst/>
            <a:gdLst>
              <a:gd name="connsiteX0" fmla="*/ 1105047 w 3625825"/>
              <a:gd name="connsiteY0" fmla="*/ 2623163 h 2626693"/>
              <a:gd name="connsiteX1" fmla="*/ 3625825 w 3625825"/>
              <a:gd name="connsiteY1" fmla="*/ 2626693 h 2626693"/>
              <a:gd name="connsiteX2" fmla="*/ 3622295 w 3625825"/>
              <a:gd name="connsiteY2" fmla="*/ 0 h 2626693"/>
              <a:gd name="connsiteX3" fmla="*/ 402477 w 3625825"/>
              <a:gd name="connsiteY3" fmla="*/ 3530 h 2626693"/>
              <a:gd name="connsiteX4" fmla="*/ 0 w 3625825"/>
              <a:gd name="connsiteY4" fmla="*/ 988540 h 2626693"/>
              <a:gd name="connsiteX5" fmla="*/ 808485 w 3625825"/>
              <a:gd name="connsiteY5" fmla="*/ 1514585 h 2626693"/>
              <a:gd name="connsiteX6" fmla="*/ 1105047 w 3625825"/>
              <a:gd name="connsiteY6" fmla="*/ 2623163 h 262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5825" h="2626693">
                <a:moveTo>
                  <a:pt x="1105047" y="2623163"/>
                </a:moveTo>
                <a:lnTo>
                  <a:pt x="3625825" y="2626693"/>
                </a:lnTo>
                <a:cubicBezTo>
                  <a:pt x="3624648" y="1751129"/>
                  <a:pt x="3623472" y="875564"/>
                  <a:pt x="3622295" y="0"/>
                </a:cubicBezTo>
                <a:lnTo>
                  <a:pt x="402477" y="3530"/>
                </a:lnTo>
                <a:lnTo>
                  <a:pt x="0" y="988540"/>
                </a:lnTo>
                <a:lnTo>
                  <a:pt x="808485" y="1514585"/>
                </a:lnTo>
                <a:lnTo>
                  <a:pt x="1105047" y="2623163"/>
                </a:lnTo>
                <a:close/>
              </a:path>
            </a:pathLst>
          </a:custGeom>
          <a:solidFill>
            <a:srgbClr val="257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59" name="Forma libre 58"/>
          <p:cNvSpPr/>
          <p:nvPr/>
        </p:nvSpPr>
        <p:spPr>
          <a:xfrm>
            <a:off x="5454625" y="4017711"/>
            <a:ext cx="3361038" cy="2651407"/>
          </a:xfrm>
          <a:custGeom>
            <a:avLst/>
            <a:gdLst>
              <a:gd name="connsiteX0" fmla="*/ 0 w 3361038"/>
              <a:gd name="connsiteY0" fmla="*/ 1514586 h 2651407"/>
              <a:gd name="connsiteX1" fmla="*/ 639021 w 3361038"/>
              <a:gd name="connsiteY1" fmla="*/ 2651407 h 2651407"/>
              <a:gd name="connsiteX2" fmla="*/ 3361038 w 3361038"/>
              <a:gd name="connsiteY2" fmla="*/ 2651407 h 2651407"/>
              <a:gd name="connsiteX3" fmla="*/ 3357508 w 3361038"/>
              <a:gd name="connsiteY3" fmla="*/ 17653 h 2651407"/>
              <a:gd name="connsiteX4" fmla="*/ 843790 w 3361038"/>
              <a:gd name="connsiteY4" fmla="*/ 0 h 2651407"/>
              <a:gd name="connsiteX5" fmla="*/ 713162 w 3361038"/>
              <a:gd name="connsiteY5" fmla="*/ 995602 h 2651407"/>
              <a:gd name="connsiteX6" fmla="*/ 0 w 3361038"/>
              <a:gd name="connsiteY6" fmla="*/ 1514586 h 265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1038" h="2651407">
                <a:moveTo>
                  <a:pt x="0" y="1514586"/>
                </a:moveTo>
                <a:lnTo>
                  <a:pt x="639021" y="2651407"/>
                </a:lnTo>
                <a:lnTo>
                  <a:pt x="3361038" y="2651407"/>
                </a:lnTo>
                <a:cubicBezTo>
                  <a:pt x="3359861" y="1773489"/>
                  <a:pt x="3358685" y="895571"/>
                  <a:pt x="3357508" y="17653"/>
                </a:cubicBezTo>
                <a:lnTo>
                  <a:pt x="843790" y="0"/>
                </a:lnTo>
                <a:lnTo>
                  <a:pt x="713162" y="995602"/>
                </a:lnTo>
                <a:lnTo>
                  <a:pt x="0" y="1514586"/>
                </a:lnTo>
                <a:close/>
              </a:path>
            </a:pathLst>
          </a:custGeom>
          <a:solidFill>
            <a:srgbClr val="257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60" name="Forma libre 59"/>
          <p:cNvSpPr/>
          <p:nvPr/>
        </p:nvSpPr>
        <p:spPr>
          <a:xfrm>
            <a:off x="3463422" y="5564071"/>
            <a:ext cx="2566675" cy="1105047"/>
          </a:xfrm>
          <a:custGeom>
            <a:avLst/>
            <a:gdLst>
              <a:gd name="connsiteX0" fmla="*/ 388356 w 2566675"/>
              <a:gd name="connsiteY0" fmla="*/ 130629 h 1105047"/>
              <a:gd name="connsiteX1" fmla="*/ 1154475 w 2566675"/>
              <a:gd name="connsiteY1" fmla="*/ 285971 h 1105047"/>
              <a:gd name="connsiteX2" fmla="*/ 1948837 w 2566675"/>
              <a:gd name="connsiteY2" fmla="*/ 0 h 1105047"/>
              <a:gd name="connsiteX3" fmla="*/ 2566675 w 2566675"/>
              <a:gd name="connsiteY3" fmla="*/ 1105047 h 1105047"/>
              <a:gd name="connsiteX4" fmla="*/ 0 w 2566675"/>
              <a:gd name="connsiteY4" fmla="*/ 1101517 h 1105047"/>
              <a:gd name="connsiteX5" fmla="*/ 388356 w 2566675"/>
              <a:gd name="connsiteY5" fmla="*/ 130629 h 110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675" h="1105047">
                <a:moveTo>
                  <a:pt x="388356" y="130629"/>
                </a:moveTo>
                <a:lnTo>
                  <a:pt x="1154475" y="285971"/>
                </a:lnTo>
                <a:lnTo>
                  <a:pt x="1948837" y="0"/>
                </a:lnTo>
                <a:lnTo>
                  <a:pt x="2566675" y="1105047"/>
                </a:lnTo>
                <a:lnTo>
                  <a:pt x="0" y="1101517"/>
                </a:lnTo>
                <a:lnTo>
                  <a:pt x="388356" y="130629"/>
                </a:lnTo>
                <a:close/>
              </a:path>
            </a:pathLst>
          </a:custGeom>
          <a:solidFill>
            <a:srgbClr val="257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61" name="Forma libre 60"/>
          <p:cNvSpPr/>
          <p:nvPr/>
        </p:nvSpPr>
        <p:spPr>
          <a:xfrm>
            <a:off x="363642" y="4526103"/>
            <a:ext cx="3438709" cy="2143015"/>
          </a:xfrm>
          <a:custGeom>
            <a:avLst/>
            <a:gdLst>
              <a:gd name="connsiteX0" fmla="*/ 2407802 w 3438709"/>
              <a:gd name="connsiteY0" fmla="*/ 0 h 2143015"/>
              <a:gd name="connsiteX1" fmla="*/ 0 w 3438709"/>
              <a:gd name="connsiteY1" fmla="*/ 741406 h 2143015"/>
              <a:gd name="connsiteX2" fmla="*/ 3530 w 3438709"/>
              <a:gd name="connsiteY2" fmla="*/ 2143015 h 2143015"/>
              <a:gd name="connsiteX3" fmla="*/ 3050353 w 3438709"/>
              <a:gd name="connsiteY3" fmla="*/ 2143015 h 2143015"/>
              <a:gd name="connsiteX4" fmla="*/ 3438709 w 3438709"/>
              <a:gd name="connsiteY4" fmla="*/ 1147414 h 2143015"/>
              <a:gd name="connsiteX5" fmla="*/ 2806749 w 3438709"/>
              <a:gd name="connsiteY5" fmla="*/ 780241 h 2143015"/>
              <a:gd name="connsiteX6" fmla="*/ 2407802 w 3438709"/>
              <a:gd name="connsiteY6" fmla="*/ 0 h 214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8709" h="2143015">
                <a:moveTo>
                  <a:pt x="2407802" y="0"/>
                </a:moveTo>
                <a:lnTo>
                  <a:pt x="0" y="741406"/>
                </a:lnTo>
                <a:cubicBezTo>
                  <a:pt x="1177" y="1208609"/>
                  <a:pt x="2353" y="1675812"/>
                  <a:pt x="3530" y="2143015"/>
                </a:cubicBezTo>
                <a:lnTo>
                  <a:pt x="3050353" y="2143015"/>
                </a:lnTo>
                <a:lnTo>
                  <a:pt x="3438709" y="1147414"/>
                </a:lnTo>
                <a:lnTo>
                  <a:pt x="2806749" y="780241"/>
                </a:lnTo>
                <a:lnTo>
                  <a:pt x="2407802" y="0"/>
                </a:lnTo>
                <a:close/>
              </a:path>
            </a:pathLst>
          </a:custGeom>
          <a:solidFill>
            <a:srgbClr val="257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62" name="Forma libre 61"/>
          <p:cNvSpPr/>
          <p:nvPr/>
        </p:nvSpPr>
        <p:spPr>
          <a:xfrm>
            <a:off x="353050" y="2591388"/>
            <a:ext cx="2453699" cy="2616102"/>
          </a:xfrm>
          <a:custGeom>
            <a:avLst/>
            <a:gdLst>
              <a:gd name="connsiteX0" fmla="*/ 0 w 2453699"/>
              <a:gd name="connsiteY0" fmla="*/ 0 h 2616102"/>
              <a:gd name="connsiteX1" fmla="*/ 2453699 w 2453699"/>
              <a:gd name="connsiteY1" fmla="*/ 819077 h 2616102"/>
              <a:gd name="connsiteX2" fmla="*/ 2263052 w 2453699"/>
              <a:gd name="connsiteY2" fmla="*/ 1334530 h 2616102"/>
              <a:gd name="connsiteX3" fmla="*/ 2404272 w 2453699"/>
              <a:gd name="connsiteY3" fmla="*/ 1881758 h 2616102"/>
              <a:gd name="connsiteX4" fmla="*/ 3531 w 2453699"/>
              <a:gd name="connsiteY4" fmla="*/ 2616102 h 2616102"/>
              <a:gd name="connsiteX5" fmla="*/ 0 w 2453699"/>
              <a:gd name="connsiteY5" fmla="*/ 0 h 261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3699" h="2616102">
                <a:moveTo>
                  <a:pt x="0" y="0"/>
                </a:moveTo>
                <a:lnTo>
                  <a:pt x="2453699" y="819077"/>
                </a:lnTo>
                <a:lnTo>
                  <a:pt x="2263052" y="1334530"/>
                </a:lnTo>
                <a:lnTo>
                  <a:pt x="2404272" y="1881758"/>
                </a:lnTo>
                <a:lnTo>
                  <a:pt x="3531" y="2616102"/>
                </a:lnTo>
                <a:lnTo>
                  <a:pt x="0" y="0"/>
                </a:lnTo>
                <a:close/>
              </a:path>
            </a:pathLst>
          </a:custGeom>
          <a:solidFill>
            <a:srgbClr val="257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63" name="Forma libre 62"/>
          <p:cNvSpPr/>
          <p:nvPr/>
        </p:nvSpPr>
        <p:spPr>
          <a:xfrm>
            <a:off x="3098435" y="1351865"/>
            <a:ext cx="2427436" cy="1039390"/>
          </a:xfrm>
          <a:custGeom>
            <a:avLst/>
            <a:gdLst>
              <a:gd name="connsiteX0" fmla="*/ 0 w 2427436"/>
              <a:gd name="connsiteY0" fmla="*/ 0 h 1039390"/>
              <a:gd name="connsiteX1" fmla="*/ 2427436 w 2427436"/>
              <a:gd name="connsiteY1" fmla="*/ 6578 h 1039390"/>
              <a:gd name="connsiteX2" fmla="*/ 2042598 w 2427436"/>
              <a:gd name="connsiteY2" fmla="*/ 963738 h 1039390"/>
              <a:gd name="connsiteX3" fmla="*/ 1411070 w 2427436"/>
              <a:gd name="connsiteY3" fmla="*/ 819013 h 1039390"/>
              <a:gd name="connsiteX4" fmla="*/ 582189 w 2427436"/>
              <a:gd name="connsiteY4" fmla="*/ 1039390 h 1039390"/>
              <a:gd name="connsiteX5" fmla="*/ 0 w 2427436"/>
              <a:gd name="connsiteY5" fmla="*/ 0 h 10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7436" h="1039390">
                <a:moveTo>
                  <a:pt x="0" y="0"/>
                </a:moveTo>
                <a:lnTo>
                  <a:pt x="2427436" y="6578"/>
                </a:lnTo>
                <a:lnTo>
                  <a:pt x="2042598" y="963738"/>
                </a:lnTo>
                <a:lnTo>
                  <a:pt x="1411070" y="819013"/>
                </a:lnTo>
                <a:lnTo>
                  <a:pt x="582189" y="1039390"/>
                </a:lnTo>
                <a:lnTo>
                  <a:pt x="0" y="0"/>
                </a:lnTo>
                <a:close/>
              </a:path>
            </a:pathLst>
          </a:custGeom>
          <a:solidFill>
            <a:srgbClr val="257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48" name="Elipse 47"/>
          <p:cNvSpPr>
            <a:spLocks noChangeAspect="1"/>
          </p:cNvSpPr>
          <p:nvPr/>
        </p:nvSpPr>
        <p:spPr>
          <a:xfrm>
            <a:off x="2455627" y="2183934"/>
            <a:ext cx="4195960" cy="36627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>
              <a:spcAft>
                <a:spcPts val="400"/>
              </a:spcAft>
              <a:buSzPct val="100000"/>
            </a:pPr>
            <a:endParaRPr lang="es-ES" sz="12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67970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370353" y="152636"/>
            <a:ext cx="6514015" cy="900100"/>
          </a:xfrm>
        </p:spPr>
        <p:txBody>
          <a:bodyPr/>
          <a:lstStyle/>
          <a:p>
            <a:r>
              <a:rPr lang="en-US" sz="1800" dirty="0" err="1" smtClean="0"/>
              <a:t>Recomendaciones</a:t>
            </a:r>
            <a:r>
              <a:rPr lang="en-US" sz="1800" dirty="0" smtClean="0"/>
              <a:t> </a:t>
            </a:r>
            <a:r>
              <a:rPr lang="en-US" sz="1800" dirty="0"/>
              <a:t>para </a:t>
            </a:r>
            <a:r>
              <a:rPr lang="en-US" sz="1800" dirty="0" err="1"/>
              <a:t>reducir</a:t>
            </a:r>
            <a:r>
              <a:rPr lang="en-US" sz="1800" dirty="0"/>
              <a:t> </a:t>
            </a:r>
            <a:r>
              <a:rPr lang="en-US" sz="1800" b="1" dirty="0" err="1" smtClean="0"/>
              <a:t>resistencias</a:t>
            </a:r>
            <a:r>
              <a:rPr lang="en-US" sz="1800" b="1" dirty="0" smtClean="0"/>
              <a:t> </a:t>
            </a:r>
            <a:r>
              <a:rPr lang="en-US" sz="1800" dirty="0" smtClean="0"/>
              <a:t>de </a:t>
            </a:r>
            <a:r>
              <a:rPr lang="en-US" sz="1800" dirty="0" err="1" smtClean="0"/>
              <a:t>malas</a:t>
            </a:r>
            <a:r>
              <a:rPr lang="en-US" sz="1800" dirty="0" smtClean="0"/>
              <a:t> </a:t>
            </a:r>
            <a:r>
              <a:rPr lang="en-US" sz="1800" dirty="0" err="1" smtClean="0"/>
              <a:t>hierbas</a:t>
            </a:r>
            <a:r>
              <a:rPr lang="en-US" sz="1800" b="1" dirty="0" smtClean="0"/>
              <a:t> </a:t>
            </a:r>
            <a:r>
              <a:rPr lang="en-US" sz="1800" dirty="0" smtClean="0"/>
              <a:t>y </a:t>
            </a:r>
            <a:r>
              <a:rPr lang="en-US" sz="1800" dirty="0" err="1" smtClean="0"/>
              <a:t>controlar</a:t>
            </a:r>
            <a:r>
              <a:rPr lang="en-US" sz="1800" dirty="0" smtClean="0"/>
              <a:t> </a:t>
            </a:r>
            <a:r>
              <a:rPr lang="en-US" sz="1800" b="1" dirty="0" err="1" smtClean="0"/>
              <a:t>rebrotes</a:t>
            </a:r>
            <a:r>
              <a:rPr lang="en-US" sz="1800" dirty="0" smtClean="0"/>
              <a:t> de </a:t>
            </a:r>
            <a:r>
              <a:rPr lang="en-US" sz="1800" dirty="0" err="1" smtClean="0"/>
              <a:t>remolachas</a:t>
            </a:r>
            <a:r>
              <a:rPr lang="en-US" sz="1800" dirty="0"/>
              <a:t> </a:t>
            </a:r>
            <a:r>
              <a:rPr lang="en-US" sz="1800" dirty="0">
                <a:solidFill>
                  <a:prstClr val="white"/>
                </a:solidFill>
              </a:rPr>
              <a:t>CONVISO</a:t>
            </a:r>
            <a:r>
              <a:rPr lang="en-US" sz="1800" baseline="30000" dirty="0">
                <a:solidFill>
                  <a:prstClr val="white"/>
                </a:solidFill>
              </a:rPr>
              <a:t>®</a:t>
            </a:r>
            <a:r>
              <a:rPr lang="en-US" sz="1800" dirty="0">
                <a:solidFill>
                  <a:prstClr val="white"/>
                </a:solidFill>
              </a:rPr>
              <a:t> </a:t>
            </a:r>
            <a:r>
              <a:rPr lang="en-US" sz="1800" dirty="0" smtClean="0">
                <a:solidFill>
                  <a:prstClr val="white"/>
                </a:solidFill>
              </a:rPr>
              <a:t>SMART</a:t>
            </a:r>
            <a:endParaRPr lang="en-US" sz="1800" dirty="0"/>
          </a:p>
        </p:txBody>
      </p:sp>
      <p:sp>
        <p:nvSpPr>
          <p:cNvPr id="12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pic>
        <p:nvPicPr>
          <p:cNvPr id="9" name="Grafi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801" y="4254016"/>
            <a:ext cx="636681" cy="936357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650" y="2647769"/>
            <a:ext cx="601689" cy="111753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083" y="4579711"/>
            <a:ext cx="511402" cy="80438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329" y="3651152"/>
            <a:ext cx="675377" cy="642367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688" y="4900509"/>
            <a:ext cx="630075" cy="83262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296" y="2558673"/>
            <a:ext cx="531622" cy="865216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58" y="2348880"/>
            <a:ext cx="455458" cy="877198"/>
          </a:xfrm>
          <a:prstGeom prst="rect">
            <a:avLst/>
          </a:prstGeom>
        </p:spPr>
      </p:pic>
      <p:sp>
        <p:nvSpPr>
          <p:cNvPr id="83" name="Forma libre 82"/>
          <p:cNvSpPr/>
          <p:nvPr/>
        </p:nvSpPr>
        <p:spPr>
          <a:xfrm>
            <a:off x="1350640" y="4059936"/>
            <a:ext cx="3209544" cy="978408"/>
          </a:xfrm>
          <a:custGeom>
            <a:avLst/>
            <a:gdLst>
              <a:gd name="connsiteX0" fmla="*/ 3209544 w 3209544"/>
              <a:gd name="connsiteY0" fmla="*/ 0 h 978408"/>
              <a:gd name="connsiteX1" fmla="*/ 0 w 3209544"/>
              <a:gd name="connsiteY1" fmla="*/ 978408 h 97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9544" h="978408">
                <a:moveTo>
                  <a:pt x="3209544" y="0"/>
                </a:moveTo>
                <a:lnTo>
                  <a:pt x="0" y="978408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CuadroTexto 84"/>
          <p:cNvSpPr txBox="1"/>
          <p:nvPr/>
        </p:nvSpPr>
        <p:spPr>
          <a:xfrm>
            <a:off x="467544" y="3284984"/>
            <a:ext cx="2011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000" b="1" u="sng" dirty="0" smtClean="0">
                <a:solidFill>
                  <a:schemeClr val="bg1"/>
                </a:solidFill>
              </a:rPr>
              <a:t>REMOLACHA</a:t>
            </a:r>
          </a:p>
          <a:p>
            <a:pPr>
              <a:spcAft>
                <a:spcPts val="600"/>
              </a:spcAft>
            </a:pPr>
            <a:r>
              <a:rPr lang="es-ES" sz="1000" b="1" u="sng" dirty="0" smtClean="0">
                <a:solidFill>
                  <a:schemeClr val="bg1"/>
                </a:solidFill>
              </a:rPr>
              <a:t>No repetir remolacha</a:t>
            </a:r>
            <a:r>
              <a:rPr lang="es-ES" sz="1000" dirty="0" smtClean="0">
                <a:solidFill>
                  <a:schemeClr val="bg1"/>
                </a:solidFill>
              </a:rPr>
              <a:t> ni convencional ni Conviso Smart.</a:t>
            </a:r>
          </a:p>
          <a:p>
            <a:r>
              <a:rPr lang="es-ES" sz="1000" b="1" dirty="0" smtClean="0">
                <a:solidFill>
                  <a:schemeClr val="bg1"/>
                </a:solidFill>
              </a:rPr>
              <a:t>No se van a controlar los rebrotes</a:t>
            </a:r>
            <a:endParaRPr lang="es-ES" sz="1000" b="1" dirty="0">
              <a:solidFill>
                <a:schemeClr val="bg1"/>
              </a:solidFill>
            </a:endParaRPr>
          </a:p>
        </p:txBody>
      </p:sp>
      <p:sp>
        <p:nvSpPr>
          <p:cNvPr id="86" name="CuadroTexto 85"/>
          <p:cNvSpPr txBox="1"/>
          <p:nvPr/>
        </p:nvSpPr>
        <p:spPr>
          <a:xfrm>
            <a:off x="910557" y="1436539"/>
            <a:ext cx="22297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000" b="1" u="sng" dirty="0" smtClean="0">
                <a:solidFill>
                  <a:schemeClr val="bg1"/>
                </a:solidFill>
              </a:rPr>
              <a:t>COLZA</a:t>
            </a:r>
          </a:p>
          <a:p>
            <a:pPr>
              <a:spcAft>
                <a:spcPts val="600"/>
              </a:spcAft>
            </a:pPr>
            <a:r>
              <a:rPr lang="es-ES" sz="1000" dirty="0" smtClean="0">
                <a:solidFill>
                  <a:schemeClr val="bg1"/>
                </a:solidFill>
              </a:rPr>
              <a:t>Evitar Colza </a:t>
            </a:r>
            <a:r>
              <a:rPr lang="es-ES" sz="1000" dirty="0" err="1" smtClean="0">
                <a:solidFill>
                  <a:schemeClr val="bg1"/>
                </a:solidFill>
              </a:rPr>
              <a:t>ClearField</a:t>
            </a:r>
            <a:r>
              <a:rPr lang="es-ES" sz="1000" dirty="0" smtClean="0">
                <a:solidFill>
                  <a:schemeClr val="bg1"/>
                </a:solidFill>
              </a:rPr>
              <a:t> después de remolacha Conviso.</a:t>
            </a:r>
          </a:p>
          <a:p>
            <a:r>
              <a:rPr lang="es-ES" sz="1000" dirty="0" smtClean="0">
                <a:solidFill>
                  <a:schemeClr val="bg1"/>
                </a:solidFill>
              </a:rPr>
              <a:t>Herbicidas en Colza convencional:</a:t>
            </a: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Napronamida</a:t>
            </a:r>
            <a:endParaRPr lang="es-ES" sz="1000" b="1" dirty="0" smtClean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Propizamida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3491880" y="1399104"/>
            <a:ext cx="117188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1000" b="1" u="sng" dirty="0" smtClean="0">
                <a:solidFill>
                  <a:schemeClr val="bg1"/>
                </a:solidFill>
              </a:rPr>
              <a:t>LEGUMINOSAS</a:t>
            </a: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Pendimetalina</a:t>
            </a:r>
            <a:endParaRPr lang="es-ES" sz="1000" b="1" dirty="0" smtClean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Aclonifen</a:t>
            </a:r>
            <a:endParaRPr lang="es-ES" sz="1000" b="1" dirty="0" smtClean="0">
              <a:solidFill>
                <a:schemeClr val="bg1"/>
              </a:solidFill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6427302" y="1740585"/>
            <a:ext cx="109728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1000" b="1" u="sng" dirty="0" smtClean="0">
                <a:solidFill>
                  <a:schemeClr val="bg1"/>
                </a:solidFill>
              </a:rPr>
              <a:t>CEREALES</a:t>
            </a: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Bifenox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Bromoxinil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Carfentazona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>
                <a:solidFill>
                  <a:schemeClr val="bg1"/>
                </a:solidFill>
              </a:rPr>
              <a:t>Diclorprop</a:t>
            </a:r>
            <a:r>
              <a:rPr lang="es-ES" sz="1000" b="1" dirty="0">
                <a:solidFill>
                  <a:schemeClr val="bg1"/>
                </a:solidFill>
              </a:rPr>
              <a:t>- </a:t>
            </a:r>
            <a:r>
              <a:rPr lang="es-ES" sz="1000" b="1" dirty="0" smtClean="0">
                <a:solidFill>
                  <a:schemeClr val="bg1"/>
                </a:solidFill>
              </a:rPr>
              <a:t>P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smtClean="0">
                <a:solidFill>
                  <a:schemeClr val="bg1"/>
                </a:solidFill>
              </a:rPr>
              <a:t>2,4-D</a:t>
            </a:r>
          </a:p>
          <a:p>
            <a:r>
              <a:rPr lang="es-ES" sz="1000" b="1" dirty="0">
                <a:solidFill>
                  <a:schemeClr val="bg1"/>
                </a:solidFill>
              </a:rPr>
              <a:t>MCPA</a:t>
            </a:r>
          </a:p>
          <a:p>
            <a:endParaRPr lang="es-ES" sz="1000" b="1" dirty="0">
              <a:solidFill>
                <a:schemeClr val="bg1"/>
              </a:solidFill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6827558" y="4430250"/>
            <a:ext cx="105681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000" b="1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s-ES" sz="1000" b="1" u="sng" dirty="0" smtClean="0">
                <a:solidFill>
                  <a:schemeClr val="bg1"/>
                </a:solidFill>
              </a:rPr>
              <a:t>MAIZ</a:t>
            </a:r>
          </a:p>
          <a:p>
            <a:r>
              <a:rPr lang="es-ES" sz="1000" b="1" dirty="0" smtClean="0">
                <a:solidFill>
                  <a:schemeClr val="bg1"/>
                </a:solidFill>
              </a:rPr>
              <a:t>2.4-D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>
                <a:solidFill>
                  <a:schemeClr val="bg1"/>
                </a:solidFill>
              </a:rPr>
              <a:t>Aclonifen</a:t>
            </a:r>
            <a:r>
              <a:rPr lang="es-ES" sz="1000" b="1" dirty="0">
                <a:solidFill>
                  <a:schemeClr val="bg1"/>
                </a:solidFill>
              </a:rPr>
              <a:t>*</a:t>
            </a:r>
          </a:p>
          <a:p>
            <a:r>
              <a:rPr lang="es-ES" sz="1000" b="1" dirty="0" err="1">
                <a:solidFill>
                  <a:schemeClr val="bg1"/>
                </a:solidFill>
              </a:rPr>
              <a:t>Isoxaflutol</a:t>
            </a:r>
            <a:r>
              <a:rPr lang="es-ES" sz="1000" b="1" dirty="0">
                <a:solidFill>
                  <a:schemeClr val="bg1"/>
                </a:solidFill>
              </a:rPr>
              <a:t>*</a:t>
            </a:r>
          </a:p>
          <a:p>
            <a:r>
              <a:rPr lang="es-ES" sz="1000" b="1" dirty="0" err="1">
                <a:solidFill>
                  <a:schemeClr val="bg1"/>
                </a:solidFill>
              </a:rPr>
              <a:t>Bentazona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Bromoxinil</a:t>
            </a:r>
            <a:endParaRPr lang="es-ES" sz="1000" b="1" dirty="0" smtClean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Metolacloro</a:t>
            </a:r>
            <a:endParaRPr lang="es-ES" sz="1000" b="1" dirty="0" smtClean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Dicamba</a:t>
            </a:r>
            <a:endParaRPr lang="es-ES" sz="1000" b="1" dirty="0" smtClean="0">
              <a:solidFill>
                <a:schemeClr val="bg1"/>
              </a:solidFill>
            </a:endParaRPr>
          </a:p>
        </p:txBody>
      </p:sp>
      <p:sp>
        <p:nvSpPr>
          <p:cNvPr id="90" name="CuadroTexto 89"/>
          <p:cNvSpPr txBox="1"/>
          <p:nvPr/>
        </p:nvSpPr>
        <p:spPr>
          <a:xfrm>
            <a:off x="843389" y="5266213"/>
            <a:ext cx="2450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000" b="1" u="sng" dirty="0" smtClean="0">
                <a:solidFill>
                  <a:schemeClr val="bg1"/>
                </a:solidFill>
              </a:rPr>
              <a:t>GIRASOL</a:t>
            </a:r>
          </a:p>
          <a:p>
            <a:pPr>
              <a:spcAft>
                <a:spcPts val="600"/>
              </a:spcAft>
            </a:pPr>
            <a:r>
              <a:rPr lang="es-ES" sz="1000" dirty="0" smtClean="0">
                <a:solidFill>
                  <a:schemeClr val="bg1"/>
                </a:solidFill>
              </a:rPr>
              <a:t>Evitar Girasol </a:t>
            </a:r>
            <a:r>
              <a:rPr lang="es-ES" sz="1000" dirty="0" err="1" smtClean="0">
                <a:solidFill>
                  <a:schemeClr val="bg1"/>
                </a:solidFill>
              </a:rPr>
              <a:t>ClearField</a:t>
            </a:r>
            <a:r>
              <a:rPr lang="es-ES" sz="1000" dirty="0" smtClean="0">
                <a:solidFill>
                  <a:schemeClr val="bg1"/>
                </a:solidFill>
              </a:rPr>
              <a:t> después de remolacha Conviso.</a:t>
            </a:r>
          </a:p>
          <a:p>
            <a:r>
              <a:rPr lang="es-ES" sz="1000" dirty="0" smtClean="0">
                <a:solidFill>
                  <a:schemeClr val="bg1"/>
                </a:solidFill>
              </a:rPr>
              <a:t>Herbicidas en Girasol convencional:</a:t>
            </a: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Napronamida</a:t>
            </a:r>
            <a:endParaRPr lang="es-ES" sz="1000" b="1" dirty="0" smtClean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Propizamida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92" name="Rectángulo 91"/>
          <p:cNvSpPr/>
          <p:nvPr/>
        </p:nvSpPr>
        <p:spPr>
          <a:xfrm>
            <a:off x="3880799" y="5863070"/>
            <a:ext cx="9523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1000" b="1" u="sng" dirty="0" smtClean="0">
                <a:solidFill>
                  <a:schemeClr val="bg1"/>
                </a:solidFill>
              </a:rPr>
              <a:t>PATATAS</a:t>
            </a:r>
          </a:p>
          <a:p>
            <a:r>
              <a:rPr lang="es-ES" sz="1000" b="1" dirty="0" err="1">
                <a:solidFill>
                  <a:schemeClr val="bg1"/>
                </a:solidFill>
              </a:rPr>
              <a:t>Aclonifen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Metribuzina</a:t>
            </a:r>
            <a:endParaRPr lang="es-ES" sz="1000" b="1" dirty="0" smtClean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Bentazona</a:t>
            </a:r>
            <a:endParaRPr lang="es-ES" sz="1000" b="1" dirty="0">
              <a:solidFill>
                <a:schemeClr val="bg1"/>
              </a:solidFill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7379227" y="1972924"/>
            <a:ext cx="1081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 err="1" smtClean="0">
                <a:solidFill>
                  <a:schemeClr val="bg1"/>
                </a:solidFill>
              </a:rPr>
              <a:t>Diflufenican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>
                <a:solidFill>
                  <a:schemeClr val="bg1"/>
                </a:solidFill>
              </a:rPr>
              <a:t>Ioxynil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>
                <a:solidFill>
                  <a:schemeClr val="bg1"/>
                </a:solidFill>
              </a:rPr>
              <a:t>Isoxaben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>
                <a:solidFill>
                  <a:schemeClr val="bg1"/>
                </a:solidFill>
              </a:rPr>
              <a:t>Mecoprop</a:t>
            </a:r>
            <a:r>
              <a:rPr lang="es-ES" sz="1000" b="1" dirty="0">
                <a:solidFill>
                  <a:schemeClr val="bg1"/>
                </a:solidFill>
              </a:rPr>
              <a:t>-P</a:t>
            </a: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Picolinafen</a:t>
            </a:r>
            <a:endParaRPr lang="es-ES" sz="1000" b="1" dirty="0" smtClean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Dicamba</a:t>
            </a:r>
            <a:endParaRPr lang="es-ES" sz="1000" b="1" dirty="0">
              <a:solidFill>
                <a:schemeClr val="bg1"/>
              </a:solidFill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7693099" y="4972482"/>
            <a:ext cx="10504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 err="1">
                <a:solidFill>
                  <a:schemeClr val="bg1"/>
                </a:solidFill>
              </a:rPr>
              <a:t>Mesotriona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>
                <a:solidFill>
                  <a:schemeClr val="bg1"/>
                </a:solidFill>
              </a:rPr>
              <a:t>Tembotriona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>
                <a:solidFill>
                  <a:schemeClr val="bg1"/>
                </a:solidFill>
              </a:rPr>
              <a:t>Terbutilazina</a:t>
            </a:r>
            <a:endParaRPr lang="es-ES" sz="1000" b="1" dirty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Sulcotriona</a:t>
            </a:r>
            <a:endParaRPr lang="es-ES" sz="1000" b="1" dirty="0" smtClean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Petoxamida</a:t>
            </a:r>
            <a:endParaRPr lang="es-ES" sz="1000" b="1" dirty="0" smtClean="0">
              <a:solidFill>
                <a:schemeClr val="bg1"/>
              </a:solidFill>
            </a:endParaRPr>
          </a:p>
        </p:txBody>
      </p:sp>
      <p:sp>
        <p:nvSpPr>
          <p:cNvPr id="91" name="Rectángulo redondeado 90"/>
          <p:cNvSpPr/>
          <p:nvPr/>
        </p:nvSpPr>
        <p:spPr>
          <a:xfrm>
            <a:off x="3504012" y="3521269"/>
            <a:ext cx="2071607" cy="936806"/>
          </a:xfrm>
          <a:prstGeom prst="roundRect">
            <a:avLst/>
          </a:prstGeom>
          <a:solidFill>
            <a:srgbClr val="267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400"/>
              </a:spcAft>
              <a:buSzPct val="100000"/>
            </a:pPr>
            <a:r>
              <a:rPr lang="es-ES" sz="1200" dirty="0">
                <a:solidFill>
                  <a:schemeClr val="bg1"/>
                </a:solidFill>
              </a:rPr>
              <a:t>Herbicidas recomendados después de remolacha </a:t>
            </a:r>
            <a:r>
              <a:rPr lang="es-ES" sz="1200" b="1" dirty="0">
                <a:solidFill>
                  <a:schemeClr val="bg1"/>
                </a:solidFill>
              </a:rPr>
              <a:t>CONVISO</a:t>
            </a:r>
            <a:r>
              <a:rPr lang="es-ES" sz="1200" b="1" baseline="30000" dirty="0">
                <a:solidFill>
                  <a:schemeClr val="bg1"/>
                </a:solidFill>
              </a:rPr>
              <a:t>®</a:t>
            </a:r>
            <a:r>
              <a:rPr lang="es-ES" sz="1200" b="1" dirty="0">
                <a:solidFill>
                  <a:schemeClr val="bg1"/>
                </a:solidFill>
              </a:rPr>
              <a:t> SMART </a:t>
            </a:r>
          </a:p>
        </p:txBody>
      </p:sp>
      <p:sp>
        <p:nvSpPr>
          <p:cNvPr id="94" name="Rectángulo 93"/>
          <p:cNvSpPr/>
          <p:nvPr/>
        </p:nvSpPr>
        <p:spPr>
          <a:xfrm>
            <a:off x="4716016" y="6096314"/>
            <a:ext cx="1152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 err="1" smtClean="0">
                <a:solidFill>
                  <a:schemeClr val="bg1"/>
                </a:solidFill>
              </a:rPr>
              <a:t>Prosulfocarb</a:t>
            </a:r>
            <a:endParaRPr lang="es-ES" sz="1000" b="1" dirty="0" smtClean="0">
              <a:solidFill>
                <a:schemeClr val="bg1"/>
              </a:solidFill>
            </a:endParaRPr>
          </a:p>
          <a:p>
            <a:r>
              <a:rPr lang="es-ES" sz="1000" b="1" dirty="0" err="1" smtClean="0">
                <a:solidFill>
                  <a:schemeClr val="bg1"/>
                </a:solidFill>
              </a:rPr>
              <a:t>Pendimetalina</a:t>
            </a:r>
            <a:endParaRPr lang="es-ES" sz="1000" b="1" dirty="0">
              <a:solidFill>
                <a:schemeClr val="bg1"/>
              </a:solidFill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462054" y="1616989"/>
            <a:ext cx="8300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 err="1" smtClean="0">
                <a:solidFill>
                  <a:schemeClr val="bg1"/>
                </a:solidFill>
              </a:rPr>
              <a:t>Bentazona</a:t>
            </a:r>
            <a:endParaRPr lang="es-ES" sz="1000" b="1" dirty="0">
              <a:solidFill>
                <a:schemeClr val="bg1"/>
              </a:solidFill>
            </a:endParaRPr>
          </a:p>
        </p:txBody>
      </p:sp>
      <p:sp>
        <p:nvSpPr>
          <p:cNvPr id="35" name="Rectángulo redondeado 14"/>
          <p:cNvSpPr/>
          <p:nvPr/>
        </p:nvSpPr>
        <p:spPr>
          <a:xfrm>
            <a:off x="1187624" y="2636912"/>
            <a:ext cx="7128792" cy="25922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s-ES_tradnl" sz="4000" dirty="0" smtClean="0"/>
              <a:t>RESUMEN: </a:t>
            </a:r>
            <a:r>
              <a:rPr lang="es-ES_tradnl" sz="4000" dirty="0" err="1" smtClean="0"/>
              <a:t>EnRotación</a:t>
            </a:r>
            <a:r>
              <a:rPr lang="es-ES_tradnl" sz="4000" dirty="0" smtClean="0"/>
              <a:t> usa un herbicida con otro Modo de Acción</a:t>
            </a:r>
            <a:endParaRPr lang="es-ES" sz="4000" dirty="0" err="1" smtClean="0"/>
          </a:p>
        </p:txBody>
      </p:sp>
    </p:spTree>
    <p:extLst>
      <p:ext uri="{BB962C8B-B14F-4D97-AF65-F5344CB8AC3E}">
        <p14:creationId xmlns="" xmlns:p14="http://schemas.microsoft.com/office/powerpoint/2010/main" val="2480005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85" grpId="0"/>
      <p:bldP spid="86" grpId="0"/>
      <p:bldP spid="87" grpId="0"/>
      <p:bldP spid="88" grpId="0"/>
      <p:bldP spid="89" grpId="0"/>
      <p:bldP spid="90" grpId="0"/>
      <p:bldP spid="92" grpId="0"/>
      <p:bldP spid="46" grpId="0"/>
      <p:bldP spid="77" grpId="0"/>
      <p:bldP spid="3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68994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370353" y="152636"/>
            <a:ext cx="7561262" cy="900100"/>
          </a:xfrm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CONVISO</a:t>
            </a:r>
            <a:r>
              <a:rPr lang="en-US" baseline="30000" dirty="0">
                <a:solidFill>
                  <a:prstClr val="white"/>
                </a:solidFill>
              </a:rPr>
              <a:t>®</a:t>
            </a:r>
            <a:r>
              <a:rPr lang="en-US" dirty="0">
                <a:solidFill>
                  <a:prstClr val="white"/>
                </a:solidFill>
              </a:rPr>
              <a:t> ONE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2000" dirty="0" err="1">
                <a:latin typeface="+mj-lt"/>
              </a:rPr>
              <a:t>Recomendaciones</a:t>
            </a:r>
            <a:r>
              <a:rPr lang="en-US" sz="2000" dirty="0">
                <a:latin typeface="+mj-lt"/>
              </a:rPr>
              <a:t> para </a:t>
            </a:r>
            <a:r>
              <a:rPr lang="en-US" sz="2000" dirty="0" err="1">
                <a:latin typeface="+mj-lt"/>
              </a:rPr>
              <a:t>reducir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resistencias</a:t>
            </a:r>
            <a:endParaRPr lang="en-US" sz="2000" dirty="0">
              <a:latin typeface="+mj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CBE2-4E7E-418D-9EC2-C5D446E3E89C}" type="datetime1">
              <a:rPr lang="en-US" smtClean="0"/>
              <a:pPr/>
              <a:t>10/23/2019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CONVISO® SMART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590B-5238-475B-9534-39D5D4EF6247}" type="slidenum">
              <a:rPr lang="de-DE" smtClean="0"/>
              <a:pPr/>
              <a:t>54</a:t>
            </a:fld>
            <a:endParaRPr lang="de-DE"/>
          </a:p>
        </p:txBody>
      </p:sp>
      <p:sp>
        <p:nvSpPr>
          <p:cNvPr id="12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9" name="Inhaltsplatzhalter 2"/>
          <p:cNvSpPr txBox="1">
            <a:spLocks/>
          </p:cNvSpPr>
          <p:nvPr/>
        </p:nvSpPr>
        <p:spPr bwMode="gray">
          <a:xfrm>
            <a:off x="459084" y="1988840"/>
            <a:ext cx="8208962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1" fontAlgn="base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69875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542925" indent="-269875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809625" indent="-265113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081088" indent="-269875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538288" indent="-269875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1995488" indent="-269875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2452688" indent="-269875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2909888" indent="-269875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marL="285750" lvl="2" indent="-285750">
              <a:spcBef>
                <a:spcPts val="600"/>
              </a:spcBef>
              <a:spcAft>
                <a:spcPts val="0"/>
              </a:spcAft>
              <a:buClr>
                <a:srgbClr val="FF6C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kern="0" dirty="0" err="1">
                <a:solidFill>
                  <a:srgbClr val="000000"/>
                </a:solidFill>
              </a:rPr>
              <a:t>Usar</a:t>
            </a:r>
            <a:r>
              <a:rPr lang="en-US" sz="2400" b="1" kern="0" dirty="0">
                <a:solidFill>
                  <a:srgbClr val="000000"/>
                </a:solidFill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</a:rPr>
              <a:t>Dosis</a:t>
            </a:r>
            <a:r>
              <a:rPr lang="en-US" sz="2400" b="1" kern="0" dirty="0" smtClean="0">
                <a:solidFill>
                  <a:srgbClr val="000000"/>
                </a:solidFill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</a:rPr>
              <a:t>completa</a:t>
            </a:r>
            <a:r>
              <a:rPr lang="en-US" sz="2400" b="1" kern="0" dirty="0">
                <a:solidFill>
                  <a:srgbClr val="000000"/>
                </a:solidFill>
              </a:rPr>
              <a:t>, 1 l/ha (0,5 + 0,5 l/ha)</a:t>
            </a:r>
          </a:p>
          <a:p>
            <a:pPr marL="285750" lvl="2" indent="-285750">
              <a:spcBef>
                <a:spcPts val="600"/>
              </a:spcBef>
              <a:spcAft>
                <a:spcPts val="0"/>
              </a:spcAft>
              <a:buClr>
                <a:srgbClr val="FF6C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Estado </a:t>
            </a:r>
            <a:r>
              <a:rPr lang="en-US" sz="2400" b="1" kern="0" dirty="0" err="1" smtClean="0">
                <a:solidFill>
                  <a:srgbClr val="000000"/>
                </a:solidFill>
              </a:rPr>
              <a:t>Hierba</a:t>
            </a:r>
            <a:r>
              <a:rPr lang="en-US" sz="2400" b="1" kern="0" dirty="0" smtClean="0">
                <a:solidFill>
                  <a:srgbClr val="000000"/>
                </a:solidFill>
              </a:rPr>
              <a:t> en </a:t>
            </a:r>
            <a:r>
              <a:rPr lang="en-US" sz="2400" b="1" kern="0" dirty="0" err="1" smtClean="0">
                <a:solidFill>
                  <a:srgbClr val="000000"/>
                </a:solidFill>
              </a:rPr>
              <a:t>cotiledones</a:t>
            </a:r>
            <a:r>
              <a:rPr lang="en-US" sz="2400" b="1" kern="0" dirty="0" smtClean="0">
                <a:solidFill>
                  <a:srgbClr val="000000"/>
                </a:solidFill>
              </a:rPr>
              <a:t> ó 2 </a:t>
            </a:r>
            <a:r>
              <a:rPr lang="en-US" sz="2400" b="1" kern="0" dirty="0" err="1" smtClean="0">
                <a:solidFill>
                  <a:srgbClr val="000000"/>
                </a:solidFill>
              </a:rPr>
              <a:t>Hojas</a:t>
            </a:r>
            <a:endParaRPr lang="en-US" sz="2400" b="1" kern="0" dirty="0" smtClean="0">
              <a:solidFill>
                <a:srgbClr val="000000"/>
              </a:solidFill>
            </a:endParaRPr>
          </a:p>
          <a:p>
            <a:pPr marL="285750" lvl="2" indent="-285750">
              <a:spcBef>
                <a:spcPts val="600"/>
              </a:spcBef>
              <a:spcAft>
                <a:spcPts val="0"/>
              </a:spcAft>
              <a:buClr>
                <a:srgbClr val="FF6C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kern="0" dirty="0" err="1" smtClean="0">
                <a:solidFill>
                  <a:srgbClr val="000000"/>
                </a:solidFill>
              </a:rPr>
              <a:t>Aplicar</a:t>
            </a:r>
            <a:r>
              <a:rPr lang="en-US" sz="2400" b="1" kern="0" dirty="0" smtClean="0">
                <a:solidFill>
                  <a:srgbClr val="000000"/>
                </a:solidFill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</a:rPr>
              <a:t>aceite</a:t>
            </a:r>
            <a:r>
              <a:rPr lang="en-US" sz="2400" b="1" kern="0" dirty="0" smtClean="0">
                <a:solidFill>
                  <a:srgbClr val="000000"/>
                </a:solidFill>
              </a:rPr>
              <a:t> </a:t>
            </a:r>
            <a:r>
              <a:rPr lang="en-US" sz="2400" b="1" kern="0" dirty="0">
                <a:solidFill>
                  <a:srgbClr val="000000"/>
                </a:solidFill>
              </a:rPr>
              <a:t>en la </a:t>
            </a:r>
            <a:r>
              <a:rPr lang="en-US" sz="2400" b="1" kern="0" dirty="0" err="1" smtClean="0">
                <a:solidFill>
                  <a:srgbClr val="000000"/>
                </a:solidFill>
              </a:rPr>
              <a:t>mezcla</a:t>
            </a:r>
            <a:r>
              <a:rPr lang="en-US" sz="2400" b="1" kern="0" dirty="0" smtClean="0">
                <a:solidFill>
                  <a:srgbClr val="000000"/>
                </a:solidFill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</a:rPr>
              <a:t>si</a:t>
            </a:r>
            <a:r>
              <a:rPr lang="en-US" sz="2400" b="1" kern="0" dirty="0" smtClean="0">
                <a:solidFill>
                  <a:srgbClr val="000000"/>
                </a:solidFill>
              </a:rPr>
              <a:t> 4 ó </a:t>
            </a:r>
            <a:r>
              <a:rPr lang="en-US" sz="2400" b="1" kern="0" dirty="0" err="1" smtClean="0">
                <a:solidFill>
                  <a:srgbClr val="000000"/>
                </a:solidFill>
              </a:rPr>
              <a:t>más</a:t>
            </a:r>
            <a:r>
              <a:rPr lang="en-US" sz="2400" b="1" kern="0" dirty="0" smtClean="0">
                <a:solidFill>
                  <a:srgbClr val="000000"/>
                </a:solidFill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</a:rPr>
              <a:t>Hojas</a:t>
            </a:r>
            <a:endParaRPr lang="en-US" sz="2400" b="1" kern="0" dirty="0" smtClean="0">
              <a:solidFill>
                <a:srgbClr val="000000"/>
              </a:solidFill>
            </a:endParaRPr>
          </a:p>
          <a:p>
            <a:pPr marL="285750" lvl="2" indent="-285750">
              <a:spcBef>
                <a:spcPts val="600"/>
              </a:spcBef>
              <a:spcAft>
                <a:spcPts val="0"/>
              </a:spcAft>
              <a:buClr>
                <a:srgbClr val="FF6C00"/>
              </a:buClr>
              <a:buFont typeface="Wingdings" panose="05000000000000000000" pitchFamily="2" charset="2"/>
              <a:buChar char="§"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285750" lvl="2" indent="-285750">
              <a:spcBef>
                <a:spcPts val="600"/>
              </a:spcBef>
              <a:spcAft>
                <a:spcPts val="0"/>
              </a:spcAft>
              <a:buClr>
                <a:srgbClr val="FF6C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Si </a:t>
            </a:r>
            <a:r>
              <a:rPr lang="en-US" sz="2400" b="1" kern="0" dirty="0">
                <a:solidFill>
                  <a:srgbClr val="000000"/>
                </a:solidFill>
              </a:rPr>
              <a:t>hay </a:t>
            </a:r>
            <a:r>
              <a:rPr lang="en-US" sz="2400" b="1" kern="0" dirty="0" err="1">
                <a:solidFill>
                  <a:srgbClr val="000000"/>
                </a:solidFill>
              </a:rPr>
              <a:t>sospecha</a:t>
            </a:r>
            <a:r>
              <a:rPr lang="en-US" sz="2400" b="1" kern="0" dirty="0">
                <a:solidFill>
                  <a:srgbClr val="000000"/>
                </a:solidFill>
              </a:rPr>
              <a:t> de </a:t>
            </a:r>
            <a:r>
              <a:rPr lang="en-US" sz="2400" b="1" kern="0" dirty="0" err="1">
                <a:solidFill>
                  <a:srgbClr val="000000"/>
                </a:solidFill>
              </a:rPr>
              <a:t>hierbas</a:t>
            </a:r>
            <a:r>
              <a:rPr lang="en-US" sz="2400" b="1" kern="0" dirty="0">
                <a:solidFill>
                  <a:srgbClr val="000000"/>
                </a:solidFill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</a:rPr>
              <a:t>resistentes</a:t>
            </a:r>
            <a:r>
              <a:rPr lang="en-US" sz="2400" b="1" kern="0" dirty="0">
                <a:solidFill>
                  <a:srgbClr val="000000"/>
                </a:solidFill>
              </a:rPr>
              <a:t>:</a:t>
            </a:r>
          </a:p>
          <a:p>
            <a:pPr marL="552450" lvl="3" indent="-285750">
              <a:spcBef>
                <a:spcPts val="600"/>
              </a:spcBef>
              <a:spcAft>
                <a:spcPts val="0"/>
              </a:spcAft>
              <a:buClr>
                <a:srgbClr val="FF6C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0" dirty="0" err="1">
                <a:solidFill>
                  <a:srgbClr val="000000"/>
                </a:solidFill>
              </a:rPr>
              <a:t>Determinar</a:t>
            </a:r>
            <a:r>
              <a:rPr lang="en-US" sz="1600" kern="0" dirty="0">
                <a:solidFill>
                  <a:srgbClr val="000000"/>
                </a:solidFill>
              </a:rPr>
              <a:t> de </a:t>
            </a:r>
            <a:r>
              <a:rPr lang="en-US" sz="1600" kern="0" dirty="0" err="1">
                <a:solidFill>
                  <a:srgbClr val="000000"/>
                </a:solidFill>
              </a:rPr>
              <a:t>qué</a:t>
            </a:r>
            <a:r>
              <a:rPr lang="en-US" sz="1600" kern="0" dirty="0">
                <a:solidFill>
                  <a:srgbClr val="000000"/>
                </a:solidFill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</a:rPr>
              <a:t>especies</a:t>
            </a:r>
            <a:r>
              <a:rPr lang="en-US" sz="1600" kern="0" dirty="0">
                <a:solidFill>
                  <a:srgbClr val="000000"/>
                </a:solidFill>
              </a:rPr>
              <a:t> se </a:t>
            </a:r>
            <a:r>
              <a:rPr lang="en-US" sz="1600" kern="0" dirty="0" err="1">
                <a:solidFill>
                  <a:srgbClr val="000000"/>
                </a:solidFill>
              </a:rPr>
              <a:t>trata</a:t>
            </a:r>
            <a:endParaRPr lang="en-US" sz="1600" kern="0" dirty="0">
              <a:solidFill>
                <a:srgbClr val="000000"/>
              </a:solidFill>
            </a:endParaRPr>
          </a:p>
          <a:p>
            <a:pPr marL="552450" lvl="3" indent="-285750">
              <a:spcBef>
                <a:spcPts val="600"/>
              </a:spcBef>
              <a:spcAft>
                <a:spcPts val="0"/>
              </a:spcAft>
              <a:buClr>
                <a:srgbClr val="FF6C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0" dirty="0" err="1">
                <a:solidFill>
                  <a:srgbClr val="000000"/>
                </a:solidFill>
              </a:rPr>
              <a:t>Identificar</a:t>
            </a:r>
            <a:r>
              <a:rPr lang="en-US" sz="1600" kern="0" dirty="0">
                <a:solidFill>
                  <a:srgbClr val="000000"/>
                </a:solidFill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</a:rPr>
              <a:t>otro</a:t>
            </a:r>
            <a:r>
              <a:rPr lang="en-US" sz="1600" kern="0" dirty="0">
                <a:solidFill>
                  <a:srgbClr val="000000"/>
                </a:solidFill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</a:rPr>
              <a:t>herbicida</a:t>
            </a:r>
            <a:r>
              <a:rPr lang="en-US" sz="1600" kern="0" dirty="0">
                <a:solidFill>
                  <a:srgbClr val="000000"/>
                </a:solidFill>
              </a:rPr>
              <a:t> con </a:t>
            </a:r>
            <a:r>
              <a:rPr lang="en-US" sz="1600" kern="0" dirty="0" err="1">
                <a:solidFill>
                  <a:srgbClr val="000000"/>
                </a:solidFill>
              </a:rPr>
              <a:t>otro</a:t>
            </a:r>
            <a:r>
              <a:rPr lang="en-US" sz="1600" kern="0" dirty="0">
                <a:solidFill>
                  <a:srgbClr val="000000"/>
                </a:solidFill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</a:rPr>
              <a:t>modo</a:t>
            </a:r>
            <a:r>
              <a:rPr lang="en-US" sz="1600" kern="0" dirty="0">
                <a:solidFill>
                  <a:srgbClr val="000000"/>
                </a:solidFill>
              </a:rPr>
              <a:t> de </a:t>
            </a:r>
            <a:r>
              <a:rPr lang="en-US" sz="1600" kern="0" dirty="0" err="1">
                <a:solidFill>
                  <a:srgbClr val="000000"/>
                </a:solidFill>
              </a:rPr>
              <a:t>acción</a:t>
            </a:r>
            <a:r>
              <a:rPr lang="en-US" sz="1600" kern="0" dirty="0">
                <a:solidFill>
                  <a:srgbClr val="000000"/>
                </a:solidFill>
              </a:rPr>
              <a:t> que la </a:t>
            </a:r>
            <a:r>
              <a:rPr lang="en-US" sz="1600" kern="0" dirty="0" err="1" smtClean="0">
                <a:solidFill>
                  <a:srgbClr val="000000"/>
                </a:solidFill>
              </a:rPr>
              <a:t>controle</a:t>
            </a:r>
            <a:r>
              <a:rPr lang="en-US" sz="1600" kern="0" dirty="0" smtClean="0">
                <a:solidFill>
                  <a:srgbClr val="000000"/>
                </a:solidFill>
              </a:rPr>
              <a:t>.</a:t>
            </a:r>
            <a:endParaRPr lang="en-US" sz="1600" kern="0" dirty="0">
              <a:solidFill>
                <a:srgbClr val="000000"/>
              </a:solidFill>
            </a:endParaRPr>
          </a:p>
        </p:txBody>
      </p:sp>
      <p:pic>
        <p:nvPicPr>
          <p:cNvPr id="9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36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extLst/>
          </p:nvPr>
        </p:nvGraphicFramePr>
        <p:xfrm>
          <a:off x="1191" y="858106"/>
          <a:ext cx="1191" cy="1191"/>
        </p:xfrm>
        <a:graphic>
          <a:graphicData uri="http://schemas.openxmlformats.org/presentationml/2006/ole">
            <p:oleObj spid="_x0000_s611330" name="think-cell Slide" r:id="rId5" imgW="360" imgH="360" progId="">
              <p:embed/>
            </p:oleObj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 bwMode="gray">
          <a:xfrm>
            <a:off x="0" y="856915"/>
            <a:ext cx="119078" cy="1190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FFFFFF"/>
              </a:solidFill>
              <a:latin typeface="Arial"/>
              <a:ea typeface="Arial Unicode MS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Conviso ONE (OD) </a:t>
            </a:r>
            <a:r>
              <a:rPr lang="en-US" dirty="0" smtClean="0"/>
              <a:t>dispersion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aceite</a:t>
            </a:r>
            <a:endParaRPr lang="en-US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55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44" y="3962595"/>
            <a:ext cx="4620005" cy="25987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47942" y="2448860"/>
            <a:ext cx="5263987" cy="29609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4" y="1297359"/>
            <a:ext cx="4621749" cy="2599733"/>
          </a:xfrm>
          <a:prstGeom prst="rect">
            <a:avLst/>
          </a:prstGeom>
        </p:spPr>
      </p:pic>
      <p:grpSp>
        <p:nvGrpSpPr>
          <p:cNvPr id="3" name="11 Grupo"/>
          <p:cNvGrpSpPr/>
          <p:nvPr/>
        </p:nvGrpSpPr>
        <p:grpSpPr>
          <a:xfrm>
            <a:off x="3131840" y="2348880"/>
            <a:ext cx="5164820" cy="2888332"/>
            <a:chOff x="2627784" y="2204864"/>
            <a:chExt cx="5164820" cy="2888332"/>
          </a:xfrm>
        </p:grpSpPr>
        <p:pic>
          <p:nvPicPr>
            <p:cNvPr id="10" name="9 Imagen" descr="Foto Aceite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27784" y="2204864"/>
              <a:ext cx="5157736" cy="2888332"/>
            </a:xfrm>
            <a:prstGeom prst="rect">
              <a:avLst/>
            </a:prstGeom>
          </p:spPr>
        </p:pic>
        <p:sp>
          <p:nvSpPr>
            <p:cNvPr id="11" name="Rectángulo 90"/>
            <p:cNvSpPr/>
            <p:nvPr/>
          </p:nvSpPr>
          <p:spPr>
            <a:xfrm>
              <a:off x="6424452" y="2204864"/>
              <a:ext cx="1368152" cy="936104"/>
            </a:xfrm>
            <a:prstGeom prst="rect">
              <a:avLst/>
            </a:prstGeom>
            <a:solidFill>
              <a:srgbClr val="267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n-US" sz="1400" b="1" dirty="0" smtClean="0"/>
                <a:t>CONVISO</a:t>
              </a:r>
              <a:r>
                <a:rPr lang="en-US" sz="1400" b="1" baseline="30000" dirty="0"/>
                <a:t>® </a:t>
              </a:r>
              <a:r>
                <a:rPr lang="en-US" sz="1400" b="1" dirty="0" smtClean="0"/>
                <a:t>ONE</a:t>
              </a:r>
            </a:p>
            <a:p>
              <a:pPr algn="ctr">
                <a:spcAft>
                  <a:spcPts val="400"/>
                </a:spcAft>
                <a:buSzPct val="100000"/>
              </a:pPr>
              <a:r>
                <a:rPr lang="en-US" sz="1400" b="1" dirty="0" smtClean="0"/>
                <a:t> En </a:t>
              </a:r>
              <a:r>
                <a:rPr lang="en-US" sz="1400" b="1" dirty="0" err="1" smtClean="0"/>
                <a:t>aceite</a:t>
              </a:r>
              <a:endParaRPr lang="es-ES" sz="1400" b="1" dirty="0" err="1" smtClean="0"/>
            </a:p>
          </p:txBody>
        </p:sp>
      </p:grpSp>
    </p:spTree>
    <p:extLst>
      <p:ext uri="{BB962C8B-B14F-4D97-AF65-F5344CB8AC3E}">
        <p14:creationId xmlns="" xmlns:p14="http://schemas.microsoft.com/office/powerpoint/2010/main" val="2089646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extLst/>
          </p:nvPr>
        </p:nvGraphicFramePr>
        <p:xfrm>
          <a:off x="1191" y="858106"/>
          <a:ext cx="1191" cy="1191"/>
        </p:xfrm>
        <a:graphic>
          <a:graphicData uri="http://schemas.openxmlformats.org/presentationml/2006/ole">
            <p:oleObj spid="_x0000_s612354" name="think-cell Slide" r:id="rId5" imgW="360" imgH="360" progId="">
              <p:embed/>
            </p:oleObj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 bwMode="gray">
          <a:xfrm>
            <a:off x="0" y="856915"/>
            <a:ext cx="119078" cy="1190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FFFFFF"/>
              </a:solidFill>
              <a:latin typeface="Arial"/>
              <a:ea typeface="Arial Unicode MS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Conviso ONE (OD) – Status Quo</a:t>
            </a:r>
            <a:br>
              <a:rPr lang="en-US" dirty="0"/>
            </a:br>
            <a:r>
              <a:rPr lang="en-US" sz="2000" dirty="0" err="1" smtClean="0"/>
              <a:t>Recomendaciones</a:t>
            </a:r>
            <a:r>
              <a:rPr lang="en-US" sz="2000" dirty="0" smtClean="0"/>
              <a:t> </a:t>
            </a:r>
            <a:r>
              <a:rPr lang="en-US" sz="2000" dirty="0" err="1" smtClean="0"/>
              <a:t>prácticas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95536" y="1988840"/>
            <a:ext cx="8228615" cy="2664296"/>
          </a:xfrm>
        </p:spPr>
        <p:txBody>
          <a:bodyPr/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s-ES_tradnl" sz="2400" b="1" dirty="0" smtClean="0"/>
              <a:t>Agitar envase </a:t>
            </a:r>
            <a:r>
              <a:rPr lang="es-ES_tradnl" sz="2400" b="1" dirty="0" smtClean="0"/>
              <a:t>completo hasta la completa disolución del </a:t>
            </a:r>
            <a:r>
              <a:rPr lang="es-ES_tradnl" sz="2400" b="1" dirty="0" smtClean="0"/>
              <a:t>fondo.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s-ES_tradnl" sz="2400" b="1" dirty="0" smtClean="0"/>
              <a:t>NO AÑADIR AGUA. Vaciar hasta mitad y agitar hasta completa disolución.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s-ES_tradnl" sz="2400" b="1" dirty="0" smtClean="0"/>
              <a:t>AÑADIR AGUA SOLO PARA ENJUAGUE FINAL</a:t>
            </a:r>
            <a:endParaRPr lang="es-ES_tradnl" sz="2400" b="1" dirty="0" smtClean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56</a:t>
            </a:fld>
            <a:endParaRPr lang="en-US" dirty="0">
              <a:solidFill>
                <a:srgbClr val="00BC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6977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768" y="152636"/>
            <a:ext cx="7561262" cy="900100"/>
          </a:xfrm>
        </p:spPr>
        <p:txBody>
          <a:bodyPr/>
          <a:lstStyle/>
          <a:p>
            <a:r>
              <a:rPr lang="en-GB" dirty="0" smtClean="0"/>
              <a:t>¿</a:t>
            </a:r>
            <a:r>
              <a:rPr lang="en-GB" dirty="0" err="1" smtClean="0"/>
              <a:t>Qué</a:t>
            </a:r>
            <a:r>
              <a:rPr lang="en-GB" dirty="0" smtClean="0"/>
              <a:t> </a:t>
            </a:r>
            <a:r>
              <a:rPr lang="en-GB" dirty="0" err="1" smtClean="0"/>
              <a:t>cultivos</a:t>
            </a:r>
            <a:r>
              <a:rPr lang="en-GB" dirty="0" smtClean="0"/>
              <a:t> </a:t>
            </a:r>
            <a:r>
              <a:rPr lang="en-GB" dirty="0" err="1" smtClean="0"/>
              <a:t>puedo</a:t>
            </a:r>
            <a:r>
              <a:rPr lang="en-GB" dirty="0" smtClean="0"/>
              <a:t> </a:t>
            </a:r>
            <a:r>
              <a:rPr lang="en-GB" dirty="0" err="1" smtClean="0"/>
              <a:t>sembrar</a:t>
            </a:r>
            <a:r>
              <a:rPr lang="en-GB" dirty="0" smtClean="0"/>
              <a:t> </a:t>
            </a:r>
            <a:r>
              <a:rPr lang="en-GB" dirty="0" err="1" smtClean="0"/>
              <a:t>después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del </a:t>
            </a:r>
            <a:r>
              <a:rPr lang="de-DE" dirty="0" smtClean="0"/>
              <a:t>CONVISO® ONE?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3AE2B-7047-43D6-8F50-A2ED22323560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noProof="0" smtClean="0"/>
              <a:pPr/>
              <a:t>57</a:t>
            </a:fld>
            <a:endParaRPr lang="en-GB" noProof="0" dirty="0"/>
          </a:p>
        </p:txBody>
      </p:sp>
      <p:sp>
        <p:nvSpPr>
          <p:cNvPr id="12" name="Content Placeholder 7"/>
          <p:cNvSpPr>
            <a:spLocks noGrp="1"/>
          </p:cNvSpPr>
          <p:nvPr>
            <p:ph idx="1"/>
          </p:nvPr>
        </p:nvSpPr>
        <p:spPr>
          <a:xfrm>
            <a:off x="611560" y="1888726"/>
            <a:ext cx="6202142" cy="3556498"/>
          </a:xfrm>
        </p:spPr>
        <p:txBody>
          <a:bodyPr/>
          <a:lstStyle/>
          <a:p>
            <a:r>
              <a:rPr lang="es-ES" sz="1600" dirty="0" smtClean="0"/>
              <a:t>trigo</a:t>
            </a:r>
            <a:r>
              <a:rPr lang="es-ES" sz="1600" dirty="0"/>
              <a:t>, </a:t>
            </a:r>
            <a:r>
              <a:rPr lang="es-ES" sz="1600" dirty="0" smtClean="0"/>
              <a:t>cebada, centeno</a:t>
            </a:r>
          </a:p>
          <a:p>
            <a:r>
              <a:rPr lang="es-ES_tradnl" sz="1600" dirty="0" smtClean="0"/>
              <a:t>Remolacha clásica, esperar 11 meses desde la aplicación del </a:t>
            </a:r>
            <a:r>
              <a:rPr lang="de-DE" sz="1600" dirty="0" smtClean="0"/>
              <a:t>CONVISO® ONE</a:t>
            </a:r>
          </a:p>
          <a:p>
            <a:r>
              <a:rPr lang="es-ES_tradnl" sz="1600" dirty="0" smtClean="0"/>
              <a:t>Cultivos de primavera: Maíz, Girasol, Soja, </a:t>
            </a:r>
            <a:r>
              <a:rPr lang="es-ES_tradnl" sz="1600" dirty="0" err="1" smtClean="0"/>
              <a:t>Judia</a:t>
            </a:r>
            <a:r>
              <a:rPr lang="es-ES_tradnl" sz="1600" dirty="0" smtClean="0"/>
              <a:t>, Guisante de primavera, Algodón y Tomate</a:t>
            </a:r>
            <a:endParaRPr lang="es-ES" sz="1600" dirty="0" smtClean="0"/>
          </a:p>
          <a:p>
            <a:endParaRPr lang="es-ES_tradnl" sz="1600" kern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s-ES" sz="1600" b="1" dirty="0" smtClean="0"/>
              <a:t>Consejos generales para reducir la incidencia de los herbicidas residuales</a:t>
            </a:r>
          </a:p>
          <a:p>
            <a:r>
              <a:rPr lang="es-ES" sz="1600" kern="0" dirty="0" smtClean="0">
                <a:solidFill>
                  <a:srgbClr val="000000"/>
                </a:solidFill>
              </a:rPr>
              <a:t>Realizar labor </a:t>
            </a:r>
            <a:r>
              <a:rPr lang="es-ES" sz="1600" kern="0" dirty="0">
                <a:solidFill>
                  <a:srgbClr val="000000"/>
                </a:solidFill>
              </a:rPr>
              <a:t>profunda previa</a:t>
            </a:r>
            <a:r>
              <a:rPr lang="es-ES" sz="1600" kern="0" dirty="0" smtClean="0">
                <a:solidFill>
                  <a:srgbClr val="000000"/>
                </a:solidFill>
              </a:rPr>
              <a:t>,.</a:t>
            </a:r>
          </a:p>
          <a:p>
            <a:r>
              <a:rPr lang="es-ES_tradnl" sz="1600" kern="0" dirty="0" smtClean="0">
                <a:solidFill>
                  <a:srgbClr val="000000"/>
                </a:solidFill>
              </a:rPr>
              <a:t>Lea la etiqueta del producto</a:t>
            </a:r>
          </a:p>
          <a:p>
            <a:pPr marL="0" indent="0">
              <a:buNone/>
            </a:pPr>
            <a:endParaRPr lang="es-ES_tradnl" sz="1600" b="1" kern="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s-ES" sz="1600" kern="0" dirty="0">
              <a:solidFill>
                <a:srgbClr val="0000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18946" y="5328592"/>
            <a:ext cx="6753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En caso </a:t>
            </a:r>
            <a:r>
              <a:rPr lang="es-ES" b="1" dirty="0" smtClean="0">
                <a:solidFill>
                  <a:srgbClr val="FF0000"/>
                </a:solidFill>
              </a:rPr>
              <a:t>tener que levantar la remolacha tratada, </a:t>
            </a:r>
            <a:r>
              <a:rPr lang="es-ES" b="1" dirty="0">
                <a:solidFill>
                  <a:srgbClr val="FF0000"/>
                </a:solidFill>
              </a:rPr>
              <a:t>puede </a:t>
            </a:r>
            <a:r>
              <a:rPr lang="es-ES" b="1" dirty="0" smtClean="0">
                <a:solidFill>
                  <a:srgbClr val="FF0000"/>
                </a:solidFill>
              </a:rPr>
              <a:t>resembrarse remolacha </a:t>
            </a:r>
            <a:r>
              <a:rPr lang="de-DE" b="1" dirty="0" smtClean="0">
                <a:solidFill>
                  <a:srgbClr val="FF0000"/>
                </a:solidFill>
              </a:rPr>
              <a:t>CONVISO® </a:t>
            </a:r>
            <a:r>
              <a:rPr lang="es-ES" b="1" dirty="0" smtClean="0">
                <a:solidFill>
                  <a:srgbClr val="FF0000"/>
                </a:solidFill>
              </a:rPr>
              <a:t>SMART o bien maíz, previa </a:t>
            </a:r>
            <a:r>
              <a:rPr lang="es-ES" b="1" dirty="0">
                <a:solidFill>
                  <a:srgbClr val="FF0000"/>
                </a:solidFill>
              </a:rPr>
              <a:t>labor de arado y con un mes de espera tras la </a:t>
            </a:r>
            <a:r>
              <a:rPr lang="es-ES" b="1" dirty="0" smtClean="0">
                <a:solidFill>
                  <a:srgbClr val="FF0000"/>
                </a:solidFill>
              </a:rPr>
              <a:t>aplicación del herbicida </a:t>
            </a:r>
            <a:r>
              <a:rPr lang="de-DE" b="1" dirty="0" smtClean="0">
                <a:solidFill>
                  <a:srgbClr val="FF0000"/>
                </a:solidFill>
              </a:rPr>
              <a:t>CONVISO® </a:t>
            </a:r>
            <a:r>
              <a:rPr lang="es-ES" b="1" dirty="0" smtClean="0">
                <a:solidFill>
                  <a:srgbClr val="FF0000"/>
                </a:solidFill>
              </a:rPr>
              <a:t>ONE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5661248"/>
            <a:ext cx="739897" cy="64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39552" y="1260049"/>
            <a:ext cx="7470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kern="0" dirty="0">
                <a:solidFill>
                  <a:srgbClr val="000000"/>
                </a:solidFill>
              </a:rPr>
              <a:t>Cultivos en Rotación tras el </a:t>
            </a:r>
            <a:r>
              <a:rPr lang="de-DE" sz="1600" b="1" dirty="0" smtClean="0"/>
              <a:t>CONVISO® </a:t>
            </a:r>
            <a:r>
              <a:rPr lang="es-ES_tradnl" sz="1600" b="1" kern="0" dirty="0" smtClean="0">
                <a:solidFill>
                  <a:srgbClr val="000000"/>
                </a:solidFill>
              </a:rPr>
              <a:t>ONE</a:t>
            </a:r>
            <a:r>
              <a:rPr lang="es-ES_tradnl" sz="1600" b="1" kern="0" dirty="0">
                <a:solidFill>
                  <a:srgbClr val="000000"/>
                </a:solidFill>
              </a:rPr>
              <a:t>, en condiciones climatológicas normales y </a:t>
            </a:r>
            <a:r>
              <a:rPr lang="es-ES" sz="1600" b="1" kern="0" dirty="0">
                <a:solidFill>
                  <a:srgbClr val="000000"/>
                </a:solidFill>
              </a:rPr>
              <a:t>siguiendo las buenas prácticas agrícolas </a:t>
            </a:r>
            <a:endParaRPr lang="es-ES_tradnl" sz="1600" b="1" kern="0" dirty="0">
              <a:solidFill>
                <a:srgbClr val="000000"/>
              </a:solidFill>
            </a:endParaRPr>
          </a:p>
        </p:txBody>
      </p:sp>
      <p:sp>
        <p:nvSpPr>
          <p:cNvPr id="10" name="Elipse 4"/>
          <p:cNvSpPr/>
          <p:nvPr/>
        </p:nvSpPr>
        <p:spPr>
          <a:xfrm rot="20752350">
            <a:off x="2296257" y="2148665"/>
            <a:ext cx="5701864" cy="313217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n-US" sz="2800" dirty="0" err="1" smtClean="0"/>
              <a:t>Después</a:t>
            </a:r>
            <a:r>
              <a:rPr lang="en-US" sz="2800" dirty="0" smtClean="0"/>
              <a:t> de CONVISO</a:t>
            </a:r>
            <a:r>
              <a:rPr lang="en-US" sz="2800" baseline="30000" dirty="0"/>
              <a:t>® </a:t>
            </a:r>
            <a:r>
              <a:rPr lang="en-US" sz="2800" dirty="0"/>
              <a:t>ONE</a:t>
            </a:r>
            <a:r>
              <a:rPr lang="es-ES_tradnl" sz="2800" dirty="0" smtClean="0"/>
              <a:t> usar Glifosato o un herbicida de otro modo de acción en primavera</a:t>
            </a:r>
            <a:endParaRPr lang="es-ES" sz="2800" dirty="0" err="1" smtClean="0"/>
          </a:p>
        </p:txBody>
      </p:sp>
      <p:pic>
        <p:nvPicPr>
          <p:cNvPr id="11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0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893" y="1484784"/>
            <a:ext cx="4181315" cy="4176464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699793" y="4653136"/>
            <a:ext cx="5616623" cy="1114425"/>
          </a:xfrm>
        </p:spPr>
        <p:txBody>
          <a:bodyPr/>
          <a:lstStyle/>
          <a:p>
            <a:r>
              <a:rPr lang="de-DE" sz="3600" dirty="0"/>
              <a:t>La forma más fácil de cultivar remolacha</a:t>
            </a:r>
          </a:p>
        </p:txBody>
      </p:sp>
    </p:spTree>
    <p:extLst>
      <p:ext uri="{BB962C8B-B14F-4D97-AF65-F5344CB8AC3E}">
        <p14:creationId xmlns:p14="http://schemas.microsoft.com/office/powerpoint/2010/main" xmlns="" val="3632099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9894" y="152636"/>
            <a:ext cx="7561262" cy="900100"/>
          </a:xfrm>
        </p:spPr>
        <p:txBody>
          <a:bodyPr/>
          <a:lstStyle/>
          <a:p>
            <a:r>
              <a:rPr lang="en-US" dirty="0"/>
              <a:t>CONVISO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SMART, </a:t>
            </a:r>
            <a:r>
              <a:rPr lang="en-US" dirty="0" err="1" smtClean="0"/>
              <a:t>coste</a:t>
            </a:r>
            <a:r>
              <a:rPr lang="en-US" dirty="0" smtClean="0"/>
              <a:t> de la </a:t>
            </a:r>
            <a:r>
              <a:rPr lang="en-US" dirty="0" err="1" smtClean="0"/>
              <a:t>tecnología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130F-E1AD-49DA-BD03-D91FE2C31C7E}" type="datetime1">
              <a:rPr lang="en-GB" smtClean="0"/>
              <a:pPr/>
              <a:t>23/10/2019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Gonzaga H. </a:t>
            </a:r>
            <a:r>
              <a:rPr lang="en-GB" dirty="0" err="1" smtClean="0"/>
              <a:t>Zaballos</a:t>
            </a:r>
            <a:r>
              <a:rPr lang="en-GB" dirty="0" smtClean="0"/>
              <a:t> – CONVISO</a:t>
            </a:r>
            <a:r>
              <a:rPr lang="en-US" dirty="0" smtClean="0"/>
              <a:t>®</a:t>
            </a:r>
            <a:r>
              <a:rPr lang="en-GB" dirty="0" smtClean="0"/>
              <a:t> SMART Mkt Launch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F20-EDB0-4B2C-BB00-AEF0D14163FC}" type="slidenum">
              <a:rPr lang="en-GB" smtClean="0"/>
              <a:pPr/>
              <a:t>59</a:t>
            </a:fld>
            <a:endParaRPr lang="en-GB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539749" y="1412875"/>
            <a:ext cx="8064501" cy="511175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62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B4AF9B"/>
              </a:buClr>
              <a:buSzPct val="100000"/>
              <a:buFont typeface="Wingdings" panose="05000000000000000000" pitchFamily="2" charset="2"/>
              <a:buChar char="§"/>
              <a:tabLst>
                <a:tab pos="7239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8400" indent="-2730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1684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900" indent="-2698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129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000" indent="-2730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2159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400" b="1" dirty="0" smtClean="0"/>
              <a:t>Precio: </a:t>
            </a:r>
            <a:r>
              <a:rPr lang="es-ES_tradnl" sz="1400" dirty="0" smtClean="0"/>
              <a:t>S MART NOURIA KWS tendrá un precio de 352 €/U (aprox.)</a:t>
            </a:r>
          </a:p>
          <a:p>
            <a:endParaRPr lang="es-ES_tradnl" sz="1400" b="1" dirty="0" smtClean="0"/>
          </a:p>
          <a:p>
            <a:r>
              <a:rPr lang="es-ES_tradnl" sz="1400" b="1" dirty="0" smtClean="0"/>
              <a:t>Precio: </a:t>
            </a:r>
            <a:r>
              <a:rPr lang="es-ES_tradnl" sz="1400" dirty="0" smtClean="0"/>
              <a:t>herbicida CONVISO</a:t>
            </a:r>
            <a:r>
              <a:rPr lang="es-ES_tradnl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s-ES_tradnl" sz="1400" dirty="0" smtClean="0"/>
              <a:t> ONE tendrá un precio de 65 €/litro</a:t>
            </a:r>
            <a:endParaRPr lang="es-ES_tradnl" sz="1400" b="1" dirty="0" smtClean="0"/>
          </a:p>
          <a:p>
            <a:pPr marL="0" indent="0">
              <a:buNone/>
            </a:pPr>
            <a:endParaRPr lang="es-ES_tradnl" sz="1400" dirty="0"/>
          </a:p>
          <a:p>
            <a:pPr marL="447675" lvl="1" indent="0">
              <a:buNone/>
            </a:pPr>
            <a:endParaRPr lang="es-ES_tradnl" sz="1400" dirty="0" smtClean="0"/>
          </a:p>
          <a:p>
            <a:pPr lvl="1"/>
            <a:endParaRPr lang="es-ES_tradnl" sz="1400" dirty="0"/>
          </a:p>
          <a:p>
            <a:pPr lvl="1"/>
            <a:endParaRPr lang="es-ES_tradnl" sz="1400" dirty="0" smtClean="0"/>
          </a:p>
          <a:p>
            <a:pPr lvl="1"/>
            <a:endParaRPr lang="es-ES_tradnl" sz="1050" i="1" dirty="0" smtClean="0"/>
          </a:p>
        </p:txBody>
      </p:sp>
      <p:grpSp>
        <p:nvGrpSpPr>
          <p:cNvPr id="10" name="Grupo 9"/>
          <p:cNvGrpSpPr/>
          <p:nvPr/>
        </p:nvGrpSpPr>
        <p:grpSpPr>
          <a:xfrm>
            <a:off x="827584" y="2627184"/>
            <a:ext cx="2016224" cy="3322096"/>
            <a:chOff x="827584" y="2483168"/>
            <a:chExt cx="1584176" cy="3322096"/>
          </a:xfrm>
        </p:grpSpPr>
        <p:sp>
          <p:nvSpPr>
            <p:cNvPr id="7" name="Rectángulo 6"/>
            <p:cNvSpPr/>
            <p:nvPr/>
          </p:nvSpPr>
          <p:spPr>
            <a:xfrm>
              <a:off x="827584" y="2492896"/>
              <a:ext cx="1584176" cy="33123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Aft>
                  <a:spcPts val="400"/>
                </a:spcAft>
                <a:buSzPct val="100000"/>
              </a:pPr>
              <a:endParaRPr lang="es-ES" sz="1600" dirty="0" smtClean="0"/>
            </a:p>
            <a:p>
              <a:pPr algn="l">
                <a:spcAft>
                  <a:spcPts val="400"/>
                </a:spcAft>
                <a:buSzPct val="100000"/>
              </a:pPr>
              <a:endParaRPr lang="es-ES" sz="1600" dirty="0"/>
            </a:p>
            <a:p>
              <a:pPr algn="l">
                <a:spcAft>
                  <a:spcPts val="400"/>
                </a:spcAft>
                <a:buSzPct val="100000"/>
              </a:pPr>
              <a:endParaRPr lang="es-ES" sz="1600" dirty="0" smtClean="0"/>
            </a:p>
            <a:p>
              <a:pPr algn="l">
                <a:spcAft>
                  <a:spcPts val="400"/>
                </a:spcAft>
                <a:buSzPct val="100000"/>
              </a:pPr>
              <a:endParaRPr lang="es-ES" sz="1600" dirty="0"/>
            </a:p>
            <a:p>
              <a:pPr algn="l">
                <a:spcAft>
                  <a:spcPts val="400"/>
                </a:spcAft>
                <a:buSzPct val="100000"/>
              </a:pPr>
              <a:r>
                <a:rPr lang="es-ES" sz="1600" dirty="0" smtClean="0"/>
                <a:t>Semilla (1,3 U/ha)</a:t>
              </a:r>
            </a:p>
            <a:p>
              <a:pPr algn="l">
                <a:spcAft>
                  <a:spcPts val="400"/>
                </a:spcAft>
                <a:buSzPct val="100000"/>
              </a:pPr>
              <a:endParaRPr lang="es-ES" dirty="0"/>
            </a:p>
            <a:p>
              <a:pPr algn="l">
                <a:spcAft>
                  <a:spcPts val="400"/>
                </a:spcAft>
                <a:buSzPct val="100000"/>
              </a:pPr>
              <a:r>
                <a:rPr lang="es-ES" sz="2400" dirty="0" smtClean="0"/>
                <a:t>458 €/ha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827584" y="2483168"/>
              <a:ext cx="1584175" cy="124833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ctr"/>
            <a:lstStyle/>
            <a:p>
              <a:pPr algn="l">
                <a:spcAft>
                  <a:spcPts val="1200"/>
                </a:spcAft>
                <a:buSzPct val="100000"/>
              </a:pPr>
              <a:r>
                <a:rPr lang="es-ES" sz="1600" dirty="0" smtClean="0"/>
                <a:t>Herbicida</a:t>
              </a:r>
            </a:p>
            <a:p>
              <a:pPr algn="l">
                <a:spcAft>
                  <a:spcPts val="1200"/>
                </a:spcAft>
                <a:buSzPct val="100000"/>
              </a:pPr>
              <a:r>
                <a:rPr lang="es-ES" sz="2400" dirty="0" smtClean="0"/>
                <a:t>65 €/ha</a:t>
              </a:r>
            </a:p>
          </p:txBody>
        </p:sp>
      </p:grpSp>
      <p:sp>
        <p:nvSpPr>
          <p:cNvPr id="9" name="Rectángulo 8"/>
          <p:cNvSpPr/>
          <p:nvPr/>
        </p:nvSpPr>
        <p:spPr>
          <a:xfrm>
            <a:off x="3131840" y="3429000"/>
            <a:ext cx="2232248" cy="12241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SzPct val="100000"/>
            </a:pPr>
            <a:r>
              <a:rPr lang="es-ES" dirty="0" smtClean="0"/>
              <a:t>Coste Total:</a:t>
            </a:r>
          </a:p>
          <a:p>
            <a:pPr algn="ctr">
              <a:spcAft>
                <a:spcPts val="600"/>
              </a:spcAft>
              <a:buSzPct val="100000"/>
            </a:pPr>
            <a:r>
              <a:rPr lang="es-ES" sz="2400" dirty="0" smtClean="0"/>
              <a:t>523 €/ha</a:t>
            </a:r>
          </a:p>
        </p:txBody>
      </p:sp>
      <p:pic>
        <p:nvPicPr>
          <p:cNvPr id="11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  <p:sp>
        <p:nvSpPr>
          <p:cNvPr id="12" name="Elipse 4"/>
          <p:cNvSpPr/>
          <p:nvPr/>
        </p:nvSpPr>
        <p:spPr>
          <a:xfrm rot="20752350">
            <a:off x="4305061" y="1752658"/>
            <a:ext cx="4633479" cy="25170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n-US" sz="2800" dirty="0" err="1" smtClean="0"/>
              <a:t>Reserva</a:t>
            </a:r>
            <a:r>
              <a:rPr lang="en-US" sz="2800" dirty="0" smtClean="0"/>
              <a:t> </a:t>
            </a:r>
            <a:r>
              <a:rPr lang="en-US" sz="2800" dirty="0" err="1" smtClean="0"/>
              <a:t>Anticipada</a:t>
            </a:r>
            <a:r>
              <a:rPr lang="en-US" sz="2800" dirty="0" smtClean="0"/>
              <a:t> No </a:t>
            </a:r>
            <a:r>
              <a:rPr lang="en-US" sz="2800" dirty="0" err="1" smtClean="0"/>
              <a:t>semilla</a:t>
            </a:r>
            <a:r>
              <a:rPr lang="en-US" sz="2800" dirty="0" smtClean="0"/>
              <a:t> en </a:t>
            </a:r>
            <a:r>
              <a:rPr lang="en-US" sz="2800" dirty="0" err="1" smtClean="0"/>
              <a:t>Deposito</a:t>
            </a:r>
            <a:endParaRPr lang="es-ES" sz="2800" dirty="0" err="1" smtClean="0"/>
          </a:p>
        </p:txBody>
      </p:sp>
    </p:spTree>
    <p:extLst>
      <p:ext uri="{BB962C8B-B14F-4D97-AF65-F5344CB8AC3E}">
        <p14:creationId xmlns:p14="http://schemas.microsoft.com/office/powerpoint/2010/main" xmlns="" val="12482310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Nueva Tecnología para el control de hierba en Remolacha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Lebrija, Octubre </a:t>
            </a:r>
            <a:r>
              <a:rPr lang="de-DE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359174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23586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428728" y="152636"/>
            <a:ext cx="7561262" cy="900100"/>
          </a:xfrm>
        </p:spPr>
        <p:txBody>
          <a:bodyPr/>
          <a:lstStyle/>
          <a:p>
            <a:r>
              <a:rPr lang="en-US" dirty="0" smtClean="0"/>
              <a:t>CONVISO</a:t>
            </a:r>
            <a:r>
              <a:rPr lang="en-US" baseline="30000" dirty="0" smtClean="0"/>
              <a:t>® </a:t>
            </a:r>
            <a:r>
              <a:rPr lang="en-US" dirty="0" smtClean="0"/>
              <a:t>ONE</a:t>
            </a:r>
            <a:br>
              <a:rPr lang="en-US" dirty="0" smtClean="0"/>
            </a:br>
            <a:r>
              <a:rPr lang="en-US" sz="2000" dirty="0" err="1"/>
              <a:t>Comparativa</a:t>
            </a:r>
            <a:r>
              <a:rPr lang="en-US" sz="2000" dirty="0"/>
              <a:t> Herb. </a:t>
            </a:r>
            <a:r>
              <a:rPr lang="en-US" sz="2000" dirty="0" err="1"/>
              <a:t>Clásicos</a:t>
            </a:r>
            <a:r>
              <a:rPr lang="en-US" sz="2000" dirty="0"/>
              <a:t> vs CONVISO</a:t>
            </a:r>
          </a:p>
        </p:txBody>
      </p:sp>
      <p:sp>
        <p:nvSpPr>
          <p:cNvPr id="18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>
              <a:solidFill>
                <a:srgbClr val="FFFFFF"/>
              </a:solidFill>
            </a:endParaRPr>
          </a:p>
        </p:txBody>
      </p:sp>
      <p:graphicFrame>
        <p:nvGraphicFramePr>
          <p:cNvPr id="88" name="Gráfico 8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30554823"/>
              </p:ext>
            </p:extLst>
          </p:nvPr>
        </p:nvGraphicFramePr>
        <p:xfrm>
          <a:off x="483366" y="1760040"/>
          <a:ext cx="813690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467544" y="126876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/>
              <a:t>€/ha</a:t>
            </a:r>
            <a:endParaRPr lang="es-ES" sz="2400" dirty="0"/>
          </a:p>
        </p:txBody>
      </p:sp>
      <p:sp>
        <p:nvSpPr>
          <p:cNvPr id="15" name="Flecha izquierda y derecha 14"/>
          <p:cNvSpPr/>
          <p:nvPr/>
        </p:nvSpPr>
        <p:spPr>
          <a:xfrm>
            <a:off x="1475656" y="2060848"/>
            <a:ext cx="7144614" cy="720080"/>
          </a:xfrm>
          <a:prstGeom prst="leftRightArrow">
            <a:avLst>
              <a:gd name="adj1" fmla="val 50000"/>
              <a:gd name="adj2" fmla="val 292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s-ES_tradnl" dirty="0" err="1" smtClean="0"/>
              <a:t>Pot</a:t>
            </a:r>
            <a:r>
              <a:rPr lang="es-ES_tradnl" dirty="0" smtClean="0"/>
              <a:t>. Productivo CONVISO</a:t>
            </a:r>
            <a:endParaRPr lang="es-ES" dirty="0" err="1" smtClean="0"/>
          </a:p>
        </p:txBody>
      </p:sp>
      <p:sp>
        <p:nvSpPr>
          <p:cNvPr id="3" name="Rectángulo 2"/>
          <p:cNvSpPr/>
          <p:nvPr/>
        </p:nvSpPr>
        <p:spPr>
          <a:xfrm>
            <a:off x="3203848" y="1404392"/>
            <a:ext cx="5184576" cy="39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10" name="Rectángulo 9"/>
          <p:cNvSpPr/>
          <p:nvPr/>
        </p:nvSpPr>
        <p:spPr>
          <a:xfrm>
            <a:off x="5148064" y="1404392"/>
            <a:ext cx="3392760" cy="39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11" name="Rectángulo 10"/>
          <p:cNvSpPr/>
          <p:nvPr/>
        </p:nvSpPr>
        <p:spPr>
          <a:xfrm>
            <a:off x="6780818" y="1556792"/>
            <a:ext cx="1760006" cy="39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  <p:sp>
        <p:nvSpPr>
          <p:cNvPr id="9" name="Flecha derecha 8"/>
          <p:cNvSpPr/>
          <p:nvPr/>
        </p:nvSpPr>
        <p:spPr>
          <a:xfrm rot="1123480">
            <a:off x="1445879" y="2481690"/>
            <a:ext cx="5364715" cy="69898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s-ES_tradnl" dirty="0" smtClean="0"/>
              <a:t>Potencial productivo</a:t>
            </a:r>
            <a:endParaRPr lang="es-ES" dirty="0" err="1" smtClean="0"/>
          </a:p>
        </p:txBody>
      </p:sp>
      <p:pic>
        <p:nvPicPr>
          <p:cNvPr id="12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5004048" y="5982379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Sí Interesa</a:t>
            </a:r>
          </a:p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25%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27584" y="5982379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0000"/>
                </a:solidFill>
              </a:rPr>
              <a:t>No Interesa</a:t>
            </a:r>
          </a:p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25%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915816" y="594928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0000"/>
                </a:solidFill>
              </a:rPr>
              <a:t>Hacer</a:t>
            </a:r>
          </a:p>
          <a:p>
            <a:r>
              <a:rPr lang="es-ES" sz="2400" dirty="0" smtClean="0">
                <a:solidFill>
                  <a:srgbClr val="FF0000"/>
                </a:solidFill>
              </a:rPr>
              <a:t>Números 50%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9" name="Elipse 4"/>
          <p:cNvSpPr/>
          <p:nvPr/>
        </p:nvSpPr>
        <p:spPr>
          <a:xfrm rot="20752350">
            <a:off x="853532" y="2040690"/>
            <a:ext cx="4633479" cy="25170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  <a:buSzPct val="100000"/>
            </a:pPr>
            <a:r>
              <a:rPr lang="en-US" sz="2800" dirty="0" err="1" smtClean="0"/>
              <a:t>Reserva</a:t>
            </a:r>
            <a:r>
              <a:rPr lang="en-US" sz="2800" dirty="0" smtClean="0"/>
              <a:t> </a:t>
            </a:r>
            <a:r>
              <a:rPr lang="en-US" sz="2800" dirty="0" err="1" smtClean="0"/>
              <a:t>Anticipada</a:t>
            </a:r>
            <a:r>
              <a:rPr lang="en-US" sz="2800" dirty="0" smtClean="0"/>
              <a:t> No </a:t>
            </a:r>
            <a:r>
              <a:rPr lang="en-US" sz="2800" dirty="0" err="1" smtClean="0"/>
              <a:t>semilla</a:t>
            </a:r>
            <a:r>
              <a:rPr lang="en-US" sz="2800" dirty="0" smtClean="0"/>
              <a:t> en </a:t>
            </a:r>
            <a:r>
              <a:rPr lang="en-US" sz="2800" dirty="0" err="1" smtClean="0"/>
              <a:t>Deposito</a:t>
            </a:r>
            <a:endParaRPr lang="es-ES" sz="2800" dirty="0" err="1" smtClean="0"/>
          </a:p>
        </p:txBody>
      </p:sp>
    </p:spTree>
    <p:extLst>
      <p:ext uri="{BB962C8B-B14F-4D97-AF65-F5344CB8AC3E}">
        <p14:creationId xmlns:p14="http://schemas.microsoft.com/office/powerpoint/2010/main" xmlns="" val="36418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0" grpId="0" animBg="1"/>
      <p:bldP spid="11" grpId="0" animBg="1"/>
      <p:bldP spid="9" grpId="0" animBg="1"/>
      <p:bldP spid="13" grpId="0"/>
      <p:bldP spid="14" grpId="0"/>
      <p:bldP spid="16" grpId="0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76" y="152636"/>
            <a:ext cx="6958036" cy="900100"/>
          </a:xfrm>
        </p:spPr>
        <p:txBody>
          <a:bodyPr/>
          <a:lstStyle/>
          <a:p>
            <a:r>
              <a:rPr lang="es-ES" dirty="0" err="1" smtClean="0"/>
              <a:t>Pildora</a:t>
            </a:r>
            <a:r>
              <a:rPr lang="es-ES" dirty="0" smtClean="0"/>
              <a:t> a sembrar</a:t>
            </a:r>
            <a:endParaRPr lang="en-GB" sz="20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9750" y="6561348"/>
            <a:ext cx="3492190" cy="180020"/>
          </a:xfrm>
        </p:spPr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KWS </a:t>
            </a:r>
            <a:r>
              <a:rPr lang="en-GB" dirty="0" err="1" smtClean="0">
                <a:solidFill>
                  <a:prstClr val="black"/>
                </a:solidFill>
              </a:rPr>
              <a:t>Semillas</a:t>
            </a:r>
            <a:r>
              <a:rPr lang="en-GB" dirty="0" smtClean="0">
                <a:solidFill>
                  <a:prstClr val="black"/>
                </a:solidFill>
              </a:rPr>
              <a:t> Ibérica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1500" y="6561348"/>
            <a:ext cx="287275" cy="180020"/>
          </a:xfrm>
        </p:spPr>
        <p:txBody>
          <a:bodyPr/>
          <a:lstStyle/>
          <a:p>
            <a:fld id="{AF37DF20-EDB0-4B2C-BB00-AEF0D14163FC}" type="slidenum">
              <a:rPr lang="en-GB" smtClean="0">
                <a:solidFill>
                  <a:srgbClr val="FF6C00"/>
                </a:solidFill>
              </a:rPr>
              <a:pPr/>
              <a:t>61</a:t>
            </a:fld>
            <a:endParaRPr lang="en-GB" dirty="0">
              <a:solidFill>
                <a:srgbClr val="FF6C00"/>
              </a:solidFill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2360" y="6561348"/>
            <a:ext cx="972864" cy="180020"/>
          </a:xfrm>
        </p:spPr>
        <p:txBody>
          <a:bodyPr/>
          <a:lstStyle/>
          <a:p>
            <a:fld id="{97ABEAD0-B29C-493D-928F-1C92E4262780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pic>
        <p:nvPicPr>
          <p:cNvPr id="10" name="Picture 3" descr="C:\Documents and Settings\x\Mis documentos\KWS Campaña 2010\Nuevas Fotos\Pildora naran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261722"/>
            <a:ext cx="5468955" cy="559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Documents and Settings\x\Mis documentos\KWS Campaña 2010\Nuevas Fotos\derecha pildo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1266674"/>
            <a:ext cx="1928794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C:\Documents and Settings\x\Mis documentos\KWS Campaña 2010\Nuevas Fotos\izda pildor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253611"/>
            <a:ext cx="1857356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798776" y="2168516"/>
            <a:ext cx="37734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0000"/>
                </a:solidFill>
                <a:latin typeface="Arial" pitchFamily="34" charset="0"/>
              </a:rPr>
              <a:t>Las variedades de KWS son naranjas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773376" y="2143116"/>
            <a:ext cx="37734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FFFFFF"/>
                </a:solidFill>
                <a:latin typeface="Arial" pitchFamily="34" charset="0"/>
              </a:rPr>
              <a:t>Las variedades de KWS son naranjas</a:t>
            </a:r>
          </a:p>
        </p:txBody>
      </p:sp>
    </p:spTree>
    <p:extLst>
      <p:ext uri="{BB962C8B-B14F-4D97-AF65-F5344CB8AC3E}">
        <p14:creationId xmlns:p14="http://schemas.microsoft.com/office/powerpoint/2010/main" xmlns="" val="869575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Redes Sociales y Página Web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33" y="5143512"/>
            <a:ext cx="1932779" cy="141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80" y="2359873"/>
            <a:ext cx="1140565" cy="114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5" y="3583675"/>
            <a:ext cx="2281547" cy="141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786050" y="2702478"/>
            <a:ext cx="536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https://www.facebook.com/KWSSemillasIberica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762702" y="4066740"/>
            <a:ext cx="583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https://</a:t>
            </a:r>
            <a:r>
              <a:rPr lang="es-ES" b="1" dirty="0" smtClean="0">
                <a:solidFill>
                  <a:schemeClr val="tx2"/>
                </a:solidFill>
              </a:rPr>
              <a:t>www.youtube.com – KWS Semillas </a:t>
            </a:r>
            <a:r>
              <a:rPr lang="es-ES" b="1" dirty="0" err="1" smtClean="0">
                <a:solidFill>
                  <a:schemeClr val="tx2"/>
                </a:solidFill>
              </a:rPr>
              <a:t>Iberica</a:t>
            </a:r>
            <a:endParaRPr lang="es-ES" b="1" dirty="0">
              <a:solidFill>
                <a:schemeClr val="tx2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992861" y="5643578"/>
            <a:ext cx="536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https://twitter.com/KWS_Semillas</a:t>
            </a: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9750" y="6561348"/>
            <a:ext cx="3492190" cy="180020"/>
          </a:xfrm>
        </p:spPr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KWS </a:t>
            </a:r>
            <a:r>
              <a:rPr lang="en-GB" dirty="0" err="1" smtClean="0">
                <a:solidFill>
                  <a:prstClr val="black"/>
                </a:solidFill>
              </a:rPr>
              <a:t>Semillas</a:t>
            </a:r>
            <a:r>
              <a:rPr lang="en-GB" dirty="0" smtClean="0">
                <a:solidFill>
                  <a:prstClr val="black"/>
                </a:solidFill>
              </a:rPr>
              <a:t> Ibérica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1500" y="6561348"/>
            <a:ext cx="287275" cy="180020"/>
          </a:xfrm>
        </p:spPr>
        <p:txBody>
          <a:bodyPr/>
          <a:lstStyle/>
          <a:p>
            <a:fld id="{AF37DF20-EDB0-4B2C-BB00-AEF0D14163FC}" type="slidenum">
              <a:rPr lang="en-GB" smtClean="0">
                <a:solidFill>
                  <a:srgbClr val="FF6C00"/>
                </a:solidFill>
              </a:rPr>
              <a:pPr/>
              <a:t>62</a:t>
            </a:fld>
            <a:endParaRPr lang="en-GB" dirty="0">
              <a:solidFill>
                <a:srgbClr val="FF6C00"/>
              </a:solidFill>
            </a:endParaRP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2360" y="6561348"/>
            <a:ext cx="972864" cy="180020"/>
          </a:xfrm>
        </p:spPr>
        <p:txBody>
          <a:bodyPr/>
          <a:lstStyle/>
          <a:p>
            <a:fld id="{97ABEAD0-B29C-493D-928F-1C92E4262780}" type="datetime1">
              <a:rPr lang="en-GB" noProof="0" smtClean="0"/>
              <a:pPr/>
              <a:t>23/10/2019</a:t>
            </a:fld>
            <a:endParaRPr lang="en-GB" noProof="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572132" y="1428736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tx2"/>
                </a:solidFill>
              </a:rPr>
              <a:t>www.kws.es</a:t>
            </a:r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28596" y="1428736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¡Visita Nuestra Página Web!</a:t>
            </a:r>
            <a:endParaRPr lang="es-ES" sz="2400" b="1" dirty="0"/>
          </a:p>
        </p:txBody>
      </p:sp>
      <p:sp>
        <p:nvSpPr>
          <p:cNvPr id="19" name="18 Flecha derecha"/>
          <p:cNvSpPr/>
          <p:nvPr/>
        </p:nvSpPr>
        <p:spPr>
          <a:xfrm>
            <a:off x="4643438" y="1571612"/>
            <a:ext cx="714380" cy="2857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l"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</a:pPr>
            <a:endParaRPr lang="es-ES" dirty="0" err="1" smtClean="0"/>
          </a:p>
        </p:txBody>
      </p:sp>
    </p:spTree>
    <p:extLst>
      <p:ext uri="{BB962C8B-B14F-4D97-AF65-F5344CB8AC3E}">
        <p14:creationId xmlns="" xmlns:p14="http://schemas.microsoft.com/office/powerpoint/2010/main" val="4017378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4" r="28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03958" y="5661248"/>
            <a:ext cx="763113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800" b="1">
                <a:solidFill>
                  <a:schemeClr val="tx2"/>
                </a:solidFill>
                <a:latin typeface="Arial" pitchFamily="34" charset="0"/>
              </a:rPr>
              <a:t>GRACIAS POR VUESTRA ATENCIÓN</a:t>
            </a:r>
          </a:p>
        </p:txBody>
      </p:sp>
      <p:grpSp>
        <p:nvGrpSpPr>
          <p:cNvPr id="4" name="Grupo 7"/>
          <p:cNvGrpSpPr/>
          <p:nvPr/>
        </p:nvGrpSpPr>
        <p:grpSpPr>
          <a:xfrm>
            <a:off x="899592" y="467961"/>
            <a:ext cx="5731826" cy="592911"/>
            <a:chOff x="1043608" y="467961"/>
            <a:chExt cx="5731826" cy="592911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063625" y="476672"/>
              <a:ext cx="5711809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s-ES" sz="3200" b="1" dirty="0">
                  <a:latin typeface="Arial" pitchFamily="34" charset="0"/>
                </a:rPr>
                <a:t>KWS: LA MEJOR ELECCIÓN</a:t>
              </a: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1043608" y="467961"/>
              <a:ext cx="57318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" sz="3200" b="1" dirty="0">
                  <a:solidFill>
                    <a:schemeClr val="bg1"/>
                  </a:solidFill>
                  <a:latin typeface="Arial" pitchFamily="34" charset="0"/>
                </a:rPr>
                <a:t>KWS: LA MEJOR </a:t>
              </a:r>
              <a:r>
                <a:rPr lang="es-ES" sz="3200" b="1" dirty="0" smtClean="0">
                  <a:solidFill>
                    <a:schemeClr val="bg1"/>
                  </a:solidFill>
                  <a:latin typeface="Arial" pitchFamily="34" charset="0"/>
                </a:rPr>
                <a:t>ELECCIÓN</a:t>
              </a:r>
              <a:endParaRPr lang="es-ES" sz="32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pic>
        <p:nvPicPr>
          <p:cNvPr id="9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55" y="454954"/>
            <a:ext cx="1245853" cy="1245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70737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9894" y="152636"/>
            <a:ext cx="7561262" cy="9001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CONVISO: </a:t>
            </a:r>
            <a:r>
              <a:rPr lang="en-US" dirty="0" err="1" smtClean="0">
                <a:solidFill>
                  <a:prstClr val="white"/>
                </a:solidFill>
              </a:rPr>
              <a:t>Herbicida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para</a:t>
            </a:r>
            <a:r>
              <a:rPr lang="en-US" dirty="0" smtClean="0">
                <a:solidFill>
                  <a:prstClr val="white"/>
                </a:solidFill>
              </a:rPr>
              <a:t> el Control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		 de </a:t>
            </a:r>
            <a:r>
              <a:rPr lang="en-US" dirty="0" err="1" smtClean="0">
                <a:solidFill>
                  <a:prstClr val="white"/>
                </a:solidFill>
              </a:rPr>
              <a:t>Hierbas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Difíciles</a:t>
            </a:r>
            <a:r>
              <a:rPr lang="en-US" dirty="0" smtClean="0">
                <a:solidFill>
                  <a:prstClr val="white"/>
                </a:solidFill>
              </a:rPr>
              <a:t> en </a:t>
            </a:r>
            <a:r>
              <a:rPr lang="en-US" dirty="0" err="1" smtClean="0">
                <a:solidFill>
                  <a:prstClr val="white"/>
                </a:solidFill>
              </a:rPr>
              <a:t>Remolacha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1" name="40 Imagen" descr="golpes direc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0" y="1214422"/>
            <a:ext cx="9489573" cy="5643578"/>
          </a:xfrm>
          <a:prstGeom prst="rect">
            <a:avLst/>
          </a:prstGeom>
        </p:spPr>
      </p:pic>
      <p:grpSp>
        <p:nvGrpSpPr>
          <p:cNvPr id="3" name="8 Grupo"/>
          <p:cNvGrpSpPr/>
          <p:nvPr/>
        </p:nvGrpSpPr>
        <p:grpSpPr>
          <a:xfrm>
            <a:off x="251520" y="3380799"/>
            <a:ext cx="4071966" cy="1246211"/>
            <a:chOff x="212002" y="3308791"/>
            <a:chExt cx="4071966" cy="1246211"/>
          </a:xfrm>
        </p:grpSpPr>
        <p:sp>
          <p:nvSpPr>
            <p:cNvPr id="8" name="Text Box 23"/>
            <p:cNvSpPr txBox="1">
              <a:spLocks noChangeArrowheads="1"/>
            </p:cNvSpPr>
            <p:nvPr/>
          </p:nvSpPr>
          <p:spPr bwMode="auto">
            <a:xfrm>
              <a:off x="212002" y="3354673"/>
              <a:ext cx="407196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3600" dirty="0" smtClean="0">
                  <a:latin typeface="Arial" pitchFamily="34" charset="0"/>
                </a:rPr>
                <a:t>Hierbas Difíciles y/o </a:t>
              </a:r>
              <a:r>
                <a:rPr lang="es-ES" sz="3600" dirty="0" err="1" smtClean="0">
                  <a:latin typeface="Arial" pitchFamily="34" charset="0"/>
                </a:rPr>
                <a:t>Acelgones</a:t>
              </a:r>
              <a:endParaRPr lang="es-ES" sz="3600" dirty="0" smtClean="0">
                <a:latin typeface="Arial" pitchFamily="34" charset="0"/>
              </a:endParaRPr>
            </a:p>
          </p:txBody>
        </p:sp>
        <p:sp>
          <p:nvSpPr>
            <p:cNvPr id="6" name="Text Box 23"/>
            <p:cNvSpPr txBox="1">
              <a:spLocks noChangeArrowheads="1"/>
            </p:cNvSpPr>
            <p:nvPr/>
          </p:nvSpPr>
          <p:spPr bwMode="auto">
            <a:xfrm>
              <a:off x="212002" y="3308791"/>
              <a:ext cx="407196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3600" dirty="0" smtClean="0">
                  <a:solidFill>
                    <a:schemeClr val="bg1"/>
                  </a:solidFill>
                  <a:latin typeface="Arial" pitchFamily="34" charset="0"/>
                </a:rPr>
                <a:t>Hierbas Difíciles y/o </a:t>
              </a:r>
              <a:r>
                <a:rPr lang="es-ES" sz="3600" dirty="0" err="1" smtClean="0">
                  <a:solidFill>
                    <a:schemeClr val="bg1"/>
                  </a:solidFill>
                  <a:latin typeface="Arial" pitchFamily="34" charset="0"/>
                </a:rPr>
                <a:t>Acelgones</a:t>
              </a:r>
              <a:endParaRPr lang="es-ES" sz="3600" dirty="0" smtClean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26" y="155915"/>
            <a:ext cx="900100" cy="900100"/>
          </a:xfrm>
          <a:prstGeom prst="rect">
            <a:avLst/>
          </a:prstGeom>
        </p:spPr>
      </p:pic>
      <p:pic>
        <p:nvPicPr>
          <p:cNvPr id="9" name="Picture 2" descr="I:\iFolder\fuertes\remolacha\ALS\CONVISIO SMART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37" y="2970826"/>
            <a:ext cx="648072" cy="648072"/>
          </a:xfrm>
          <a:prstGeom prst="rect">
            <a:avLst/>
          </a:prstGeom>
          <a:noFill/>
          <a:effectLst>
            <a:outerShdw blurRad="63500" dist="76200" dir="2700000" sx="95000" sy="95000" algn="tl" rotWithShape="0">
              <a:schemeClr val="tx1">
                <a:alpha val="9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:\iFolder\fuertes\remolacha\ALS\CONVISIO SMART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900237"/>
            <a:ext cx="648072" cy="648072"/>
          </a:xfrm>
          <a:prstGeom prst="rect">
            <a:avLst/>
          </a:prstGeom>
          <a:noFill/>
          <a:effectLst>
            <a:outerShdw blurRad="63500" dist="76200" dir="2700000" sx="95000" sy="95000" algn="tl" rotWithShape="0">
              <a:schemeClr val="tx1">
                <a:alpha val="9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4683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511332" y="152636"/>
            <a:ext cx="7561262" cy="9001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Qué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</a:t>
            </a:r>
            <a:r>
              <a:rPr lang="en-US" dirty="0">
                <a:latin typeface="+mj-lt"/>
              </a:rPr>
              <a:t> CONVISO</a:t>
            </a:r>
            <a:r>
              <a:rPr lang="en-US" baseline="30000" dirty="0">
                <a:latin typeface="+mj-lt"/>
              </a:rPr>
              <a:t>®</a:t>
            </a:r>
            <a:r>
              <a:rPr lang="en-US" dirty="0">
                <a:latin typeface="+mj-lt"/>
              </a:rPr>
              <a:t> SMART?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39749" y="1412875"/>
            <a:ext cx="8064501" cy="553998"/>
          </a:xfrm>
        </p:spPr>
        <p:txBody>
          <a:bodyPr lIns="0" tIns="0" rIns="0" bIns="0">
            <a:sp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CONVISO</a:t>
            </a:r>
            <a:r>
              <a:rPr lang="en-US" baseline="30000" dirty="0">
                <a:latin typeface="+mn-lt"/>
              </a:rPr>
              <a:t>®</a:t>
            </a:r>
            <a:r>
              <a:rPr lang="en-US" dirty="0">
                <a:latin typeface="+mn-lt"/>
              </a:rPr>
              <a:t> SMART </a:t>
            </a:r>
            <a:r>
              <a:rPr lang="en-US" dirty="0" err="1">
                <a:latin typeface="+mn-lt"/>
              </a:rPr>
              <a:t>es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una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innovadora</a:t>
            </a:r>
            <a:r>
              <a:rPr lang="en-US" dirty="0">
                <a:latin typeface="+mn-lt"/>
              </a:rPr>
              <a:t> </a:t>
            </a:r>
            <a:r>
              <a:rPr lang="en-US" dirty="0" err="1"/>
              <a:t>Tecnología</a:t>
            </a:r>
            <a:r>
              <a:rPr lang="en-US" dirty="0"/>
              <a:t> para el control de </a:t>
            </a:r>
            <a:r>
              <a:rPr lang="en-US" dirty="0" err="1"/>
              <a:t>hierba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Remolacha</a:t>
            </a:r>
            <a:r>
              <a:rPr lang="en-US" dirty="0"/>
              <a:t>, con 2 </a:t>
            </a:r>
            <a:r>
              <a:rPr lang="en-US" dirty="0" err="1"/>
              <a:t>componentes</a:t>
            </a:r>
            <a:r>
              <a:rPr lang="en-US" dirty="0"/>
              <a:t> clave</a:t>
            </a:r>
            <a:r>
              <a:rPr lang="en-US" dirty="0">
                <a:latin typeface="+mn-lt"/>
              </a:rPr>
              <a:t>: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41DB-F41E-4BFE-9217-485E2B0F04FF}" type="datetime1">
              <a:rPr lang="en-US" smtClean="0"/>
              <a:pPr/>
              <a:t>10/23/2019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CONVISO® SMART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590B-5238-475B-9534-39D5D4EF6247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9" name="Textfeld 13"/>
          <p:cNvSpPr txBox="1">
            <a:spLocks noChangeArrowheads="1"/>
          </p:cNvSpPr>
          <p:nvPr/>
        </p:nvSpPr>
        <p:spPr bwMode="gray">
          <a:xfrm>
            <a:off x="468313" y="6196758"/>
            <a:ext cx="377586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EE7F00"/>
              </a:buClr>
            </a:pPr>
            <a:r>
              <a:rPr lang="en-US" altLang="en-US" sz="1000" dirty="0">
                <a:solidFill>
                  <a:srgbClr val="000000"/>
                </a:solidFill>
                <a:latin typeface="Arial"/>
              </a:rPr>
              <a:t>* </a:t>
            </a:r>
            <a:r>
              <a:rPr lang="en-US" altLang="en-US" sz="1000" dirty="0" err="1">
                <a:solidFill>
                  <a:srgbClr val="000000"/>
                </a:solidFill>
                <a:latin typeface="Arial"/>
              </a:rPr>
              <a:t>Amplia</a:t>
            </a:r>
            <a:r>
              <a:rPr lang="en-US" altLang="en-US" sz="1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1000" dirty="0" err="1">
                <a:solidFill>
                  <a:srgbClr val="000000"/>
                </a:solidFill>
                <a:latin typeface="Arial"/>
              </a:rPr>
              <a:t>eficacia</a:t>
            </a:r>
            <a:r>
              <a:rPr lang="en-US" altLang="en-US" sz="1000" dirty="0">
                <a:solidFill>
                  <a:srgbClr val="000000"/>
                </a:solidFill>
                <a:latin typeface="Arial"/>
              </a:rPr>
              <a:t> contra las </a:t>
            </a:r>
            <a:r>
              <a:rPr lang="en-US" altLang="en-US" sz="1000" dirty="0" err="1">
                <a:solidFill>
                  <a:srgbClr val="000000"/>
                </a:solidFill>
                <a:latin typeface="Arial"/>
              </a:rPr>
              <a:t>principales</a:t>
            </a:r>
            <a:r>
              <a:rPr lang="en-US" altLang="en-US" sz="1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1000" dirty="0" err="1">
                <a:solidFill>
                  <a:srgbClr val="000000"/>
                </a:solidFill>
                <a:latin typeface="Arial"/>
              </a:rPr>
              <a:t>hierbas</a:t>
            </a:r>
            <a:r>
              <a:rPr lang="en-US" altLang="en-US" sz="1000" dirty="0">
                <a:solidFill>
                  <a:srgbClr val="000000"/>
                </a:solidFill>
                <a:latin typeface="Arial"/>
              </a:rPr>
              <a:t> de la </a:t>
            </a:r>
            <a:r>
              <a:rPr lang="en-US" altLang="en-US" sz="1000" dirty="0" err="1">
                <a:solidFill>
                  <a:srgbClr val="000000"/>
                </a:solidFill>
                <a:latin typeface="Arial"/>
              </a:rPr>
              <a:t>Remolacha</a:t>
            </a:r>
            <a:endParaRPr lang="en-US" altLang="en-US" sz="1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" dirty="0">
                <a:solidFill>
                  <a:srgbClr val="FFFFFF"/>
                </a:solidFill>
              </a:rPr>
              <a:t>18_84</a:t>
            </a:r>
          </a:p>
        </p:txBody>
      </p:sp>
      <p:sp>
        <p:nvSpPr>
          <p:cNvPr id="16" name="Rechteck 2"/>
          <p:cNvSpPr>
            <a:spLocks noChangeArrowheads="1"/>
          </p:cNvSpPr>
          <p:nvPr/>
        </p:nvSpPr>
        <p:spPr bwMode="gray">
          <a:xfrm>
            <a:off x="4879975" y="5463225"/>
            <a:ext cx="3797300" cy="608656"/>
          </a:xfrm>
          <a:prstGeom prst="rect">
            <a:avLst/>
          </a:prstGeom>
          <a:solidFill>
            <a:schemeClr val="accent1"/>
          </a:solidFill>
          <a:ln w="12700" algn="ctr">
            <a:noFill/>
            <a:round/>
            <a:headEnd/>
            <a:tailEnd type="triangle" w="med" len="med"/>
          </a:ln>
        </p:spPr>
        <p:txBody>
          <a:bodyPr lIns="108000" tIns="72000" rIns="108000" bIns="72000" anchor="ctr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EE7F00"/>
              </a:buClr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Nuevas</a:t>
            </a:r>
            <a:r>
              <a:rPr lang="en-US" sz="1600" b="1" kern="0" dirty="0">
                <a:solidFill>
                  <a:srgbClr val="FFFFFF"/>
                </a:solidFill>
              </a:rPr>
              <a:t> </a:t>
            </a:r>
            <a:r>
              <a:rPr lang="en-US" sz="1600" b="1" kern="0" dirty="0" err="1">
                <a:solidFill>
                  <a:srgbClr val="FFFFFF"/>
                </a:solidFill>
              </a:rPr>
              <a:t>variedades</a:t>
            </a:r>
            <a:r>
              <a:rPr lang="en-US" sz="1600" b="1" kern="0" dirty="0">
                <a:solidFill>
                  <a:srgbClr val="FFFFFF"/>
                </a:solidFill>
              </a:rPr>
              <a:t> KWS** </a:t>
            </a:r>
            <a:r>
              <a:rPr lang="en-US" sz="1600" b="1" kern="0" dirty="0" err="1">
                <a:solidFill>
                  <a:srgbClr val="FFFFFF"/>
                </a:solidFill>
              </a:rPr>
              <a:t>Tolerantes</a:t>
            </a:r>
            <a:r>
              <a:rPr lang="en-US" sz="1600" b="1" kern="0" dirty="0">
                <a:solidFill>
                  <a:srgbClr val="FFFFFF"/>
                </a:solidFill>
              </a:rPr>
              <a:t> al </a:t>
            </a:r>
            <a:r>
              <a:rPr lang="en-US" sz="1600" b="1" kern="0" dirty="0" err="1">
                <a:solidFill>
                  <a:srgbClr val="FFFFFF"/>
                </a:solidFill>
              </a:rPr>
              <a:t>herbicida</a:t>
            </a:r>
            <a:endParaRPr lang="en-US" sz="1600" b="1" kern="0" dirty="0">
              <a:solidFill>
                <a:srgbClr val="FFFFFF"/>
              </a:solidFill>
            </a:endParaRPr>
          </a:p>
        </p:txBody>
      </p:sp>
      <p:sp>
        <p:nvSpPr>
          <p:cNvPr id="20" name="Rechteck 20"/>
          <p:cNvSpPr>
            <a:spLocks noChangeArrowheads="1"/>
          </p:cNvSpPr>
          <p:nvPr/>
        </p:nvSpPr>
        <p:spPr bwMode="gray">
          <a:xfrm>
            <a:off x="468313" y="5463188"/>
            <a:ext cx="3797300" cy="608480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lIns="108000" tIns="72000" rIns="108000" bIns="72000" anchor="ctr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EE7F00"/>
              </a:buClr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Herbicida</a:t>
            </a:r>
            <a:r>
              <a:rPr lang="en-US" sz="1600" b="1" kern="0" dirty="0">
                <a:solidFill>
                  <a:srgbClr val="FFFFFF"/>
                </a:solidFill>
              </a:rPr>
              <a:t> de Bayer* del </a:t>
            </a:r>
            <a:r>
              <a:rPr lang="en-US" sz="1600" b="1" kern="0" dirty="0" err="1">
                <a:solidFill>
                  <a:srgbClr val="FFFFFF"/>
                </a:solidFill>
              </a:rPr>
              <a:t>grupo</a:t>
            </a:r>
            <a:r>
              <a:rPr lang="en-US" sz="1600" b="1" kern="0" dirty="0">
                <a:solidFill>
                  <a:srgbClr val="FFFFFF"/>
                </a:solidFill>
              </a:rPr>
              <a:t> </a:t>
            </a:r>
            <a:r>
              <a:rPr lang="en-US" sz="1600" b="1" kern="0" dirty="0" err="1">
                <a:solidFill>
                  <a:srgbClr val="FFFFFF"/>
                </a:solidFill>
              </a:rPr>
              <a:t>inhibidores</a:t>
            </a:r>
            <a:r>
              <a:rPr lang="en-US" sz="1600" b="1" kern="0" dirty="0">
                <a:solidFill>
                  <a:srgbClr val="FFFFFF"/>
                </a:solidFill>
              </a:rPr>
              <a:t> del ALS</a:t>
            </a:r>
          </a:p>
        </p:txBody>
      </p:sp>
      <p:grpSp>
        <p:nvGrpSpPr>
          <p:cNvPr id="10" name="Gruppieren 17"/>
          <p:cNvGrpSpPr/>
          <p:nvPr>
            <p:custDataLst>
              <p:tags r:id="rId1"/>
            </p:custDataLst>
          </p:nvPr>
        </p:nvGrpSpPr>
        <p:grpSpPr bwMode="gray">
          <a:xfrm>
            <a:off x="4018756" y="3115135"/>
            <a:ext cx="1108076" cy="1108076"/>
            <a:chOff x="1947863" y="3479052"/>
            <a:chExt cx="323850" cy="323850"/>
          </a:xfrm>
        </p:grpSpPr>
        <p:sp>
          <p:nvSpPr>
            <p:cNvPr id="33" name="Oval 41"/>
            <p:cNvSpPr>
              <a:spLocks noChangeArrowheads="1"/>
            </p:cNvSpPr>
            <p:nvPr/>
          </p:nvSpPr>
          <p:spPr bwMode="gray">
            <a:xfrm>
              <a:off x="1947863" y="3479052"/>
              <a:ext cx="323850" cy="3238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AutoShape 2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2013744" y="3541759"/>
              <a:ext cx="192088" cy="198437"/>
            </a:xfrm>
            <a:prstGeom prst="plus">
              <a:avLst>
                <a:gd name="adj" fmla="val 37292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lIns="0" tIns="0" rIns="0" bIns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2576773" y="4019545"/>
            <a:ext cx="80168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400" b="1" dirty="0">
                <a:solidFill>
                  <a:schemeClr val="bg1"/>
                </a:solidFill>
              </a:rPr>
              <a:t>ONLY USE WITH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575407" y="4326072"/>
            <a:ext cx="80168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400" b="1" dirty="0">
                <a:solidFill>
                  <a:schemeClr val="bg1"/>
                </a:solidFill>
              </a:rPr>
              <a:t>SEEDS</a:t>
            </a: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307" y="2068677"/>
            <a:ext cx="2192859" cy="329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96430" y="3996056"/>
            <a:ext cx="504518" cy="498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422" y="2016735"/>
            <a:ext cx="2085948" cy="33564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79975" y="6161890"/>
            <a:ext cx="3797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EE7F00"/>
              </a:buClr>
            </a:pPr>
            <a:r>
              <a:rPr lang="en-US" altLang="en-US" sz="1000" dirty="0">
                <a:solidFill>
                  <a:srgbClr val="000000"/>
                </a:solidFill>
              </a:rPr>
              <a:t> ** </a:t>
            </a:r>
            <a:r>
              <a:rPr lang="en-US" altLang="en-US" sz="1000" dirty="0" err="1">
                <a:solidFill>
                  <a:srgbClr val="000000"/>
                </a:solidFill>
              </a:rPr>
              <a:t>Variedades</a:t>
            </a:r>
            <a:r>
              <a:rPr lang="en-US" altLang="en-US" sz="1000" dirty="0">
                <a:solidFill>
                  <a:srgbClr val="000000"/>
                </a:solidFill>
              </a:rPr>
              <a:t> KWS </a:t>
            </a:r>
            <a:r>
              <a:rPr lang="en-US" altLang="en-US" sz="1000" dirty="0" err="1">
                <a:solidFill>
                  <a:srgbClr val="000000"/>
                </a:solidFill>
              </a:rPr>
              <a:t>tolerantes</a:t>
            </a:r>
            <a:r>
              <a:rPr lang="en-US" altLang="en-US" sz="1000" dirty="0">
                <a:solidFill>
                  <a:srgbClr val="000000"/>
                </a:solidFill>
              </a:rPr>
              <a:t> al </a:t>
            </a:r>
            <a:r>
              <a:rPr lang="en-US" altLang="en-US" sz="1000" dirty="0" err="1">
                <a:solidFill>
                  <a:srgbClr val="000000"/>
                </a:solidFill>
              </a:rPr>
              <a:t>herbicida</a:t>
            </a:r>
            <a:r>
              <a:rPr lang="en-US" altLang="en-US" sz="1000" dirty="0">
                <a:solidFill>
                  <a:srgbClr val="000000"/>
                </a:solidFill>
              </a:rPr>
              <a:t> ALS de Bayer</a:t>
            </a:r>
          </a:p>
        </p:txBody>
      </p:sp>
      <p:grpSp>
        <p:nvGrpSpPr>
          <p:cNvPr id="13" name="Group 9"/>
          <p:cNvGrpSpPr/>
          <p:nvPr/>
        </p:nvGrpSpPr>
        <p:grpSpPr>
          <a:xfrm rot="20227106">
            <a:off x="7595603" y="3608201"/>
            <a:ext cx="1116632" cy="962976"/>
            <a:chOff x="7775848" y="3240000"/>
            <a:chExt cx="1368152" cy="1368000"/>
          </a:xfrm>
        </p:grpSpPr>
        <p:sp>
          <p:nvSpPr>
            <p:cNvPr id="5" name="Oval 4"/>
            <p:cNvSpPr/>
            <p:nvPr/>
          </p:nvSpPr>
          <p:spPr>
            <a:xfrm>
              <a:off x="7775848" y="3240000"/>
              <a:ext cx="1368152" cy="1368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00"/>
                </a:spcAft>
                <a:buSzPct val="100000"/>
              </a:pPr>
              <a:r>
                <a:rPr lang="es-ES" sz="1200" b="1" dirty="0" err="1">
                  <a:solidFill>
                    <a:schemeClr val="tx1"/>
                  </a:solidFill>
                </a:rPr>
                <a:t>Pildora</a:t>
              </a:r>
              <a:r>
                <a:rPr lang="es-ES" sz="1200" b="1" dirty="0">
                  <a:solidFill>
                    <a:schemeClr val="tx1"/>
                  </a:solidFill>
                </a:rPr>
                <a:t> de 2 colores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848000" y="3312000"/>
              <a:ext cx="1224644" cy="1224000"/>
            </a:xfrm>
            <a:prstGeom prst="ellipse">
              <a:avLst/>
            </a:prstGeom>
            <a:noFill/>
            <a:ln w="762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l">
                <a:spcAft>
                  <a:spcPts val="400"/>
                </a:spcAft>
                <a:buSzPct val="100000"/>
                <a:buFont typeface="Wingdings" panose="05000000000000000000" pitchFamily="2" charset="2"/>
                <a:buChar char="§"/>
              </a:pPr>
              <a:endParaRPr lang="es-ES" sz="1200" dirty="0" err="1"/>
            </a:p>
          </p:txBody>
        </p:sp>
      </p:grpSp>
      <p:pic>
        <p:nvPicPr>
          <p:cNvPr id="23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52636"/>
            <a:ext cx="9001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43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15394" name="think-cell Folie" r:id="rId4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500166" y="152636"/>
            <a:ext cx="6600846" cy="900100"/>
          </a:xfrm>
        </p:spPr>
        <p:txBody>
          <a:bodyPr/>
          <a:lstStyle/>
          <a:p>
            <a:r>
              <a:rPr lang="en-US" dirty="0" smtClean="0"/>
              <a:t>CONVISO® SMART</a:t>
            </a:r>
            <a:br>
              <a:rPr lang="en-US" dirty="0" smtClean="0"/>
            </a:br>
            <a:r>
              <a:rPr lang="en-US" sz="2000" dirty="0" err="1" smtClean="0"/>
              <a:t>formato</a:t>
            </a:r>
            <a:r>
              <a:rPr lang="en-US" sz="2000" dirty="0" smtClean="0"/>
              <a:t> de </a:t>
            </a:r>
            <a:r>
              <a:rPr lang="en-US" sz="2000" dirty="0" err="1" smtClean="0"/>
              <a:t>semillas</a:t>
            </a:r>
            <a:r>
              <a:rPr lang="en-US" sz="2000" dirty="0" smtClean="0"/>
              <a:t>, </a:t>
            </a:r>
            <a:r>
              <a:rPr lang="en-US" sz="2000" dirty="0" err="1" smtClean="0"/>
              <a:t>errores</a:t>
            </a:r>
            <a:endParaRPr lang="en-US" sz="2000" dirty="0"/>
          </a:p>
        </p:txBody>
      </p:sp>
      <p:sp>
        <p:nvSpPr>
          <p:cNvPr id="6" name="BainBulletsConfiguration" hidden="1"/>
          <p:cNvSpPr txBox="1"/>
          <p:nvPr/>
        </p:nvSpPr>
        <p:spPr bwMode="gray"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10_84</a:t>
            </a: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52636"/>
            <a:ext cx="900100" cy="900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2412012"/>
            <a:ext cx="4392488" cy="404132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084168" y="1763524"/>
            <a:ext cx="2219390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Variedades clásicas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196752"/>
            <a:ext cx="1533144" cy="1533144"/>
          </a:xfrm>
          <a:prstGeom prst="rect">
            <a:avLst/>
          </a:prstGeom>
        </p:spPr>
      </p:pic>
      <p:grpSp>
        <p:nvGrpSpPr>
          <p:cNvPr id="7" name="12 Grupo"/>
          <p:cNvGrpSpPr/>
          <p:nvPr/>
        </p:nvGrpSpPr>
        <p:grpSpPr>
          <a:xfrm>
            <a:off x="4355976" y="2831960"/>
            <a:ext cx="4221969" cy="3970625"/>
            <a:chOff x="4355976" y="2831960"/>
            <a:chExt cx="4221969" cy="3970625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2240" y="3448442"/>
              <a:ext cx="1845705" cy="3354143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6113522" y="2915652"/>
              <a:ext cx="2286844" cy="369332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CONVISO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®</a:t>
              </a:r>
              <a:r>
                <a:rPr lang="en-US" dirty="0" smtClean="0">
                  <a:solidFill>
                    <a:schemeClr val="bg1"/>
                  </a:solidFill>
                </a:rPr>
                <a:t> SMART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55976" y="2831960"/>
              <a:ext cx="1536883" cy="1533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430301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gVfFTIRR0mpuVjki13A1A"/>
  <p:tag name="NAME" val="otherPlu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mTgZgMRvuq4t03C0NGd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mTgZgMRvuq4t03C0NGdQ"/>
</p:tagLst>
</file>

<file path=ppt/theme/theme1.xml><?xml version="1.0" encoding="utf-8"?>
<a:theme xmlns:a="http://schemas.openxmlformats.org/drawingml/2006/main" name="KWS_Master_PowerPoint_4x3_ES_sb">
  <a:themeElements>
    <a:clrScheme name="KWS 2015-04-23">
      <a:dk1>
        <a:sysClr val="windowText" lastClr="000000"/>
      </a:dk1>
      <a:lt1>
        <a:sysClr val="window" lastClr="FFFFFF"/>
      </a:lt1>
      <a:dk2>
        <a:srgbClr val="FF6C00"/>
      </a:dk2>
      <a:lt2>
        <a:srgbClr val="B4AF9B"/>
      </a:lt2>
      <a:accent1>
        <a:srgbClr val="FF6C00"/>
      </a:accent1>
      <a:accent2>
        <a:srgbClr val="78785F"/>
      </a:accent2>
      <a:accent3>
        <a:srgbClr val="233737"/>
      </a:accent3>
      <a:accent4>
        <a:srgbClr val="5F696E"/>
      </a:accent4>
      <a:accent5>
        <a:srgbClr val="257150"/>
      </a:accent5>
      <a:accent6>
        <a:srgbClr val="96A02D"/>
      </a:accent6>
      <a:hlink>
        <a:srgbClr val="000000"/>
      </a:hlink>
      <a:folHlink>
        <a:srgbClr val="000000"/>
      </a:folHlink>
    </a:clrScheme>
    <a:fontScheme name="KW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268288" indent="-268288" algn="l">
          <a:spcAft>
            <a:spcPts val="400"/>
          </a:spcAft>
          <a:buSzPct val="100000"/>
          <a:buFont typeface="Wingdings" panose="05000000000000000000" pitchFamily="2" charset="2"/>
          <a:buChar char="§"/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KWS Dunkelgrau">
      <a:srgbClr val="233737"/>
    </a:custClr>
    <a:custClr name="KWS Dunkelbraun">
      <a:srgbClr val="645041"/>
    </a:custClr>
    <a:custClr name="KWS Dunkelbeige">
      <a:srgbClr val="78785F"/>
    </a:custClr>
    <a:custClr name="KWS Dunkelgrün">
      <a:srgbClr val="004132"/>
    </a:custClr>
    <a:custClr name="KWS Dunkelblau">
      <a:srgbClr val="3A7391"/>
    </a:custClr>
    <a:custClr name="KWS Dunkelrot">
      <a:srgbClr val="BE5F46"/>
    </a:custClr>
    <a:custClr name="KWS Dunkelgelb">
      <a:srgbClr val="DCB900"/>
    </a:custClr>
    <a:custClr name="Signalrot">
      <a:srgbClr val="CC3333"/>
    </a:custClr>
    <a:custClr name="Blank">
      <a:srgbClr val="FFFFFF"/>
    </a:custClr>
    <a:custClr name="Blank">
      <a:srgbClr val="FFFFFF"/>
    </a:custClr>
    <a:custClr name="KWS Grau">
      <a:srgbClr val="5F696E"/>
    </a:custClr>
    <a:custClr name="KWS Braun">
      <a:srgbClr val="96825F"/>
    </a:custClr>
    <a:custClr name="KWS Beige">
      <a:srgbClr val="B4AF9B"/>
    </a:custClr>
    <a:custClr name="KWS Grün">
      <a:srgbClr val="257150"/>
    </a:custClr>
    <a:custClr name="KWS Blau">
      <a:srgbClr val="64AAB9"/>
    </a:custClr>
    <a:custClr name="KWS Rot">
      <a:srgbClr val="AA7373"/>
    </a:custClr>
    <a:custClr name="KWS Gelb">
      <a:srgbClr val="FAB900"/>
    </a:custClr>
    <a:custClr name="Blank">
      <a:srgbClr val="FFFFFF"/>
    </a:custClr>
    <a:custClr name="Blank">
      <a:srgbClr val="FFFFFF"/>
    </a:custClr>
    <a:custClr name="Blank">
      <a:srgbClr val="FFFFFF"/>
    </a:custClr>
    <a:custClr name="KWS Hellgrau">
      <a:srgbClr val="C8D0D6"/>
    </a:custClr>
    <a:custClr name="KWS Hellbraun">
      <a:srgbClr val="D7C8A6"/>
    </a:custClr>
    <a:custClr name="KWS Hellbeige">
      <a:srgbClr val="CCC8A8"/>
    </a:custClr>
    <a:custClr name="KWS Hellgrün">
      <a:srgbClr val="96A02D"/>
    </a:custClr>
    <a:custClr name="KWS Hellblau">
      <a:srgbClr val="B4CDD7"/>
    </a:custClr>
    <a:custClr name="KWS Hellrot">
      <a:srgbClr val="CDB4A6"/>
    </a:custClr>
    <a:custClr name="KWS Hellgelb">
      <a:srgbClr val="FADC64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xmlns="" name="KWS_Master_PowerPoint_4x3_ES_sb.POTX" id="{A17A341C-4ACF-43C2-8221-912BA912D5FD}" vid="{8AB3807C-2E6B-485E-9C2B-CE9AE5DE487D}"/>
    </a:ext>
  </a:extLst>
</a:theme>
</file>

<file path=ppt/theme/theme2.xml><?xml version="1.0" encoding="utf-8"?>
<a:theme xmlns:a="http://schemas.openxmlformats.org/drawingml/2006/main" name="Larissa">
  <a:themeElements>
    <a:clrScheme name="KWS 2015-04-23">
      <a:dk1>
        <a:sysClr val="windowText" lastClr="000000"/>
      </a:dk1>
      <a:lt1>
        <a:sysClr val="window" lastClr="FFFFFF"/>
      </a:lt1>
      <a:dk2>
        <a:srgbClr val="FF6C00"/>
      </a:dk2>
      <a:lt2>
        <a:srgbClr val="B4AF9B"/>
      </a:lt2>
      <a:accent1>
        <a:srgbClr val="FF6C00"/>
      </a:accent1>
      <a:accent2>
        <a:srgbClr val="78785F"/>
      </a:accent2>
      <a:accent3>
        <a:srgbClr val="233737"/>
      </a:accent3>
      <a:accent4>
        <a:srgbClr val="5F696E"/>
      </a:accent4>
      <a:accent5>
        <a:srgbClr val="257150"/>
      </a:accent5>
      <a:accent6>
        <a:srgbClr val="96A02D"/>
      </a:accent6>
      <a:hlink>
        <a:srgbClr val="000000"/>
      </a:hlink>
      <a:folHlink>
        <a:srgbClr val="000000"/>
      </a:folHlink>
    </a:clrScheme>
    <a:fontScheme name="KW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KWS 2015-04-23">
      <a:dk1>
        <a:sysClr val="windowText" lastClr="000000"/>
      </a:dk1>
      <a:lt1>
        <a:sysClr val="window" lastClr="FFFFFF"/>
      </a:lt1>
      <a:dk2>
        <a:srgbClr val="FF6C00"/>
      </a:dk2>
      <a:lt2>
        <a:srgbClr val="B4AF9B"/>
      </a:lt2>
      <a:accent1>
        <a:srgbClr val="FF6C00"/>
      </a:accent1>
      <a:accent2>
        <a:srgbClr val="78785F"/>
      </a:accent2>
      <a:accent3>
        <a:srgbClr val="233737"/>
      </a:accent3>
      <a:accent4>
        <a:srgbClr val="5F696E"/>
      </a:accent4>
      <a:accent5>
        <a:srgbClr val="257150"/>
      </a:accent5>
      <a:accent6>
        <a:srgbClr val="96A02D"/>
      </a:accent6>
      <a:hlink>
        <a:srgbClr val="000000"/>
      </a:hlink>
      <a:folHlink>
        <a:srgbClr val="000000"/>
      </a:folHlink>
    </a:clrScheme>
    <a:fontScheme name="KW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KWS_Master_PowerPoint_4x3_ES_sb</Template>
  <TotalTime>5763</TotalTime>
  <Words>2568</Words>
  <Application>Microsoft Office PowerPoint</Application>
  <PresentationFormat>Presentación en pantalla (4:3)</PresentationFormat>
  <Paragraphs>570</Paragraphs>
  <Slides>63</Slides>
  <Notes>36</Notes>
  <HiddenSlides>11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63</vt:i4>
      </vt:variant>
    </vt:vector>
  </HeadingPairs>
  <TitlesOfParts>
    <vt:vector size="66" baseType="lpstr">
      <vt:lpstr>KWS_Master_PowerPoint_4x3_ES_sb</vt:lpstr>
      <vt:lpstr>think-cell Folie</vt:lpstr>
      <vt:lpstr>think-cell Slide</vt:lpstr>
      <vt:lpstr>Charla Remolacha – ASAJA CADIZ 23 octubre 2019</vt:lpstr>
      <vt:lpstr>Campiña de Cádiz</vt:lpstr>
      <vt:lpstr>Remolacha Siembra Otoñal: octubre - abril</vt:lpstr>
      <vt:lpstr>Remolacha Siembra Otoñal: octubre - abril</vt:lpstr>
      <vt:lpstr>CONVISO SMART Un nuevo concepto Remolacha-Herbicida  </vt:lpstr>
      <vt:lpstr>Nueva Tecnología para el control de hierba en Remolacha</vt:lpstr>
      <vt:lpstr>CONVISO: Herbicida para el Control    de Hierbas Difíciles en Remolacha</vt:lpstr>
      <vt:lpstr>Qué es CONVISO® SMART?</vt:lpstr>
      <vt:lpstr>CONVISO® SMART formato de semillas, errores</vt:lpstr>
      <vt:lpstr>CONVISO® SMART Materias Activas Herbicida Conviso</vt:lpstr>
      <vt:lpstr>CONVISO® SMART FLEXIBILIDAD</vt:lpstr>
      <vt:lpstr>CONVISO® SMART FLEXIBILIDAD</vt:lpstr>
      <vt:lpstr>La forma más fácil de cultivar remolacha</vt:lpstr>
      <vt:lpstr>CONVISO® SMART Un tecnología diferente al servicio del agricultor</vt:lpstr>
      <vt:lpstr>SELECTIVIDAD</vt:lpstr>
      <vt:lpstr>CONVISO® SMART, Selectividad</vt:lpstr>
      <vt:lpstr>CONVISO® SMART Alta SELECTIVIDAD incluso a dosis altas</vt:lpstr>
      <vt:lpstr>CONVISO® SMART SELECTIVIDAD: seguridad total para el cultivo</vt:lpstr>
      <vt:lpstr>Comparativa de tratamientos 2018 herbicida convencional vs CONVISO® ONE</vt:lpstr>
      <vt:lpstr>Azucarera, variedades Sur 2018</vt:lpstr>
      <vt:lpstr>MOMENTOS DE APLICACIÓN</vt:lpstr>
      <vt:lpstr>CONVISO® ONE IDEAL: 2 Aplicaciones 0,5 l/ha</vt:lpstr>
      <vt:lpstr>CONVISO® ONE Refuerzo para hierbas resistentes</vt:lpstr>
      <vt:lpstr>CONVISO® ONE Siembras Tardías, o hierba muy grande, posible aplicación única</vt:lpstr>
      <vt:lpstr>CONVISO® ONE CONCLUSIONES: NO HAY UNA RECETA ÚNICA</vt:lpstr>
      <vt:lpstr>Tratamientos ultratardíos</vt:lpstr>
      <vt:lpstr>CONVISO® SMART La forma más facil de cultivar remolacha</vt:lpstr>
      <vt:lpstr>EFICACIA, hierbas difíciles</vt:lpstr>
      <vt:lpstr>CONVISO® ONE Hierbas difíciles Espigados y Beta maritima</vt:lpstr>
      <vt:lpstr>CONVISO® ONE Hierbas difíciles, Acelguilla, AIMCRA Sur Lebrija</vt:lpstr>
      <vt:lpstr>CONVISO® ONE, Hierbas difíciles Ciennudos, Amarantus, …, AIMCRA 2017</vt:lpstr>
      <vt:lpstr>CONVISO® ONE Hierbas difíciles Atheusa, Umbelíferas, Einbeck 2016</vt:lpstr>
      <vt:lpstr> PROGRAMA DE TRATAMIENTOS CONVENCIONAL</vt:lpstr>
      <vt:lpstr>Hierbas resistentes a herbicidas ALS Amapola (Papaver Rhoeas)</vt:lpstr>
      <vt:lpstr>Hierbas resistentes a herbicidas ALS Veronica (Veronica sp)</vt:lpstr>
      <vt:lpstr>Hierbas resistentes a herbicidas ALS Ballico (Lolium sp) Resistente</vt:lpstr>
      <vt:lpstr>Hierbas resistentes a herbicidas ALS Rebrotes ClearField, colza y girasol</vt:lpstr>
      <vt:lpstr>Hierbas resistentes a herbicidas ALS Amapola, veronica, ballico, rebrotes ClearField</vt:lpstr>
      <vt:lpstr>Hierbas compuestas Matricaria, Cardos, Xantium</vt:lpstr>
      <vt:lpstr>Hierbas Sur Cardos, Picris, trifolium</vt:lpstr>
      <vt:lpstr>Hierbas Sur España Convulvulus ar., Coronopus, Alopecurus </vt:lpstr>
      <vt:lpstr>Hierbas compuestas Matricaria, Cardos, Xantium…</vt:lpstr>
      <vt:lpstr>CONVISO® ONE AIMCRA, control y estadio de aplicación </vt:lpstr>
      <vt:lpstr>CONVISO® ONE AIMCRA, control y estadio de aplicación </vt:lpstr>
      <vt:lpstr>HERBICIDAS RESIDUALES ANTERIORES</vt:lpstr>
      <vt:lpstr>CONVISO® SMART Herbicidas Residuales, Sulfonilureas</vt:lpstr>
      <vt:lpstr>Herbicidas residuales  perjudican Remolacha Normal</vt:lpstr>
      <vt:lpstr>CONVISO® SMART Herbicidas Residuales, Sulfonilureas</vt:lpstr>
      <vt:lpstr>CONVISO® SMART Herbicidas Residuales, Sulfonilureas</vt:lpstr>
      <vt:lpstr>MANEJO DE RESISTENCIAS</vt:lpstr>
      <vt:lpstr>Manejo integrado de control de hierbas prevención de resistencias</vt:lpstr>
      <vt:lpstr>Rebrotes de remolachas Conviso</vt:lpstr>
      <vt:lpstr>Recomendaciones para reducir resistencias de malas hierbas y controlar rebrotes de remolachas CONVISO® SMART</vt:lpstr>
      <vt:lpstr>CONVISO® ONE Recomendaciones para reducir resistencias</vt:lpstr>
      <vt:lpstr>Conviso ONE (OD) dispersion en aceite</vt:lpstr>
      <vt:lpstr>Conviso ONE (OD) – Status Quo Recomendaciones prácticas</vt:lpstr>
      <vt:lpstr>¿Qué cultivos puedo sembrar después  del CONVISO® ONE?</vt:lpstr>
      <vt:lpstr>La forma más fácil de cultivar remolacha</vt:lpstr>
      <vt:lpstr>CONVISO® SMART, coste de la tecnología</vt:lpstr>
      <vt:lpstr>CONVISO® ONE Comparativa Herb. Clásicos vs CONVISO</vt:lpstr>
      <vt:lpstr>Pildora a sembrar</vt:lpstr>
      <vt:lpstr>Redes Sociales y Página Web</vt:lpstr>
      <vt:lpstr>Diapositiva 63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Area for contents</dc:title>
  <dc:creator>gonzaga.hernandez</dc:creator>
  <cp:lastModifiedBy>Usuario</cp:lastModifiedBy>
  <cp:revision>254</cp:revision>
  <dcterms:created xsi:type="dcterms:W3CDTF">2017-01-20T07:48:26Z</dcterms:created>
  <dcterms:modified xsi:type="dcterms:W3CDTF">2019-10-23T07:52:24Z</dcterms:modified>
</cp:coreProperties>
</file>