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8" r:id="rId2"/>
    <p:sldId id="583" r:id="rId3"/>
    <p:sldId id="623" r:id="rId4"/>
    <p:sldId id="626" r:id="rId5"/>
    <p:sldId id="640" r:id="rId6"/>
    <p:sldId id="641" r:id="rId7"/>
    <p:sldId id="627" r:id="rId8"/>
    <p:sldId id="628" r:id="rId9"/>
    <p:sldId id="629" r:id="rId10"/>
    <p:sldId id="630" r:id="rId11"/>
    <p:sldId id="631" r:id="rId12"/>
    <p:sldId id="644" r:id="rId13"/>
    <p:sldId id="633" r:id="rId14"/>
    <p:sldId id="634" r:id="rId15"/>
    <p:sldId id="635" r:id="rId16"/>
    <p:sldId id="636" r:id="rId17"/>
    <p:sldId id="637" r:id="rId18"/>
    <p:sldId id="621" r:id="rId19"/>
  </p:sldIdLst>
  <p:sldSz cx="9144000" cy="6858000" type="screen4x3"/>
  <p:notesSz cx="6805613" cy="99441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953735"/>
    <a:srgbClr val="456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Datos!$M$3</c:f>
              <c:strCache>
                <c:ptCount val="1"/>
                <c:pt idx="0">
                  <c:v>ZONA SUR</c:v>
                </c:pt>
              </c:strCache>
            </c:strRef>
          </c:tx>
          <c:spPr>
            <a:ln w="38100"/>
          </c:spPr>
          <c:marker>
            <c:symbol val="square"/>
            <c:size val="11"/>
          </c:marker>
          <c:trendline>
            <c:spPr>
              <a:ln w="44450">
                <a:solidFill>
                  <a:srgbClr val="4F81BD">
                    <a:shade val="95000"/>
                    <a:satMod val="105000"/>
                  </a:srgb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1.3641158932803302E-2"/>
                  <c:y val="0.16979413191140888"/>
                </c:manualLayout>
              </c:layout>
              <c:numFmt formatCode="General" sourceLinked="0"/>
              <c:spPr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800">
                      <a:solidFill>
                        <a:srgbClr val="0070C0"/>
                      </a:solidFill>
                    </a:defRPr>
                  </a:pPr>
                  <a:endParaRPr lang="es-ES"/>
                </a:p>
              </c:txPr>
            </c:trendlineLbl>
          </c:trendline>
          <c:cat>
            <c:numRef>
              <c:f>Datos!$L$4:$L$21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Datos!$M$4:$M$21</c:f>
              <c:numCache>
                <c:formatCode>General</c:formatCode>
                <c:ptCount val="18"/>
                <c:pt idx="0">
                  <c:v>47.7</c:v>
                </c:pt>
                <c:pt idx="1">
                  <c:v>58.1</c:v>
                </c:pt>
                <c:pt idx="2">
                  <c:v>62</c:v>
                </c:pt>
                <c:pt idx="3">
                  <c:v>58</c:v>
                </c:pt>
                <c:pt idx="4">
                  <c:v>60</c:v>
                </c:pt>
                <c:pt idx="5">
                  <c:v>58</c:v>
                </c:pt>
                <c:pt idx="6">
                  <c:v>70.3</c:v>
                </c:pt>
                <c:pt idx="7">
                  <c:v>67.099999999999994</c:v>
                </c:pt>
                <c:pt idx="8">
                  <c:v>54</c:v>
                </c:pt>
                <c:pt idx="9">
                  <c:v>67</c:v>
                </c:pt>
                <c:pt idx="10">
                  <c:v>81</c:v>
                </c:pt>
                <c:pt idx="11">
                  <c:v>76</c:v>
                </c:pt>
                <c:pt idx="12">
                  <c:v>87.32</c:v>
                </c:pt>
                <c:pt idx="13">
                  <c:v>85.11</c:v>
                </c:pt>
                <c:pt idx="14">
                  <c:v>90.15</c:v>
                </c:pt>
                <c:pt idx="15">
                  <c:v>84.68</c:v>
                </c:pt>
                <c:pt idx="16" formatCode="0.00">
                  <c:v>84.9</c:v>
                </c:pt>
                <c:pt idx="17">
                  <c:v>91.91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96-4004-A9D6-71DFC6A6F475}"/>
            </c:ext>
          </c:extLst>
        </c:ser>
        <c:ser>
          <c:idx val="1"/>
          <c:order val="1"/>
          <c:tx>
            <c:strRef>
              <c:f>Datos!$N$3</c:f>
              <c:strCache>
                <c:ptCount val="1"/>
                <c:pt idx="0">
                  <c:v>Variedades recomendadas</c:v>
                </c:pt>
              </c:strCache>
            </c:strRef>
          </c:tx>
          <c:spPr>
            <a:ln w="38100"/>
          </c:spPr>
          <c:marker>
            <c:symbol val="circle"/>
            <c:size val="11"/>
          </c:marker>
          <c:trendline>
            <c:spPr>
              <a:ln w="50800">
                <a:solidFill>
                  <a:srgbClr val="C0504D">
                    <a:shade val="95000"/>
                    <a:satMod val="105000"/>
                  </a:srgb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28927146242641999"/>
                  <c:y val="-3.8296155344540173E-2"/>
                </c:manualLayout>
              </c:layout>
              <c:numFmt formatCode="General" sourceLinked="0"/>
              <c:spPr>
                <a:ln>
                  <a:solidFill>
                    <a:schemeClr val="accent2">
                      <a:shade val="95000"/>
                      <a:satMod val="10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800">
                      <a:solidFill>
                        <a:srgbClr val="FF0000"/>
                      </a:solidFill>
                    </a:defRPr>
                  </a:pPr>
                  <a:endParaRPr lang="es-ES"/>
                </a:p>
              </c:txPr>
            </c:trendlineLbl>
          </c:trendline>
          <c:cat>
            <c:numRef>
              <c:f>Datos!$L$4:$L$21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Datos!$N$4:$N$21</c:f>
              <c:numCache>
                <c:formatCode>0.00</c:formatCode>
                <c:ptCount val="18"/>
                <c:pt idx="0">
                  <c:v>101.36454545454545</c:v>
                </c:pt>
                <c:pt idx="1">
                  <c:v>101.9</c:v>
                </c:pt>
                <c:pt idx="2">
                  <c:v>99.802777777777763</c:v>
                </c:pt>
                <c:pt idx="3">
                  <c:v>100.48148148148147</c:v>
                </c:pt>
                <c:pt idx="4">
                  <c:v>105.29684210526318</c:v>
                </c:pt>
                <c:pt idx="5">
                  <c:v>109.74333333333335</c:v>
                </c:pt>
                <c:pt idx="6">
                  <c:v>114.90833333333335</c:v>
                </c:pt>
                <c:pt idx="7">
                  <c:v>113.89400000000001</c:v>
                </c:pt>
                <c:pt idx="8">
                  <c:v>107.11749999999999</c:v>
                </c:pt>
                <c:pt idx="9">
                  <c:v>108.60809523809523</c:v>
                </c:pt>
                <c:pt idx="10">
                  <c:v>114.04722222222222</c:v>
                </c:pt>
                <c:pt idx="11">
                  <c:v>131.99714285714285</c:v>
                </c:pt>
                <c:pt idx="12">
                  <c:v>139.39615384615382</c:v>
                </c:pt>
                <c:pt idx="13">
                  <c:v>142.39388888888891</c:v>
                </c:pt>
                <c:pt idx="14">
                  <c:v>140.47937499999998</c:v>
                </c:pt>
                <c:pt idx="15">
                  <c:v>146.42777777777778</c:v>
                </c:pt>
                <c:pt idx="16">
                  <c:v>149.31678568421054</c:v>
                </c:pt>
                <c:pt idx="17">
                  <c:v>149.83282580000002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96-4004-A9D6-71DFC6A6F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943232"/>
        <c:axId val="126944768"/>
      </c:lineChart>
      <c:catAx>
        <c:axId val="12694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600"/>
            </a:pPr>
            <a:endParaRPr lang="es-ES"/>
          </a:p>
        </c:txPr>
        <c:crossAx val="126944768"/>
        <c:crosses val="autoZero"/>
        <c:auto val="1"/>
        <c:lblAlgn val="ctr"/>
        <c:lblOffset val="100"/>
        <c:noMultiLvlLbl val="0"/>
      </c:catAx>
      <c:valAx>
        <c:axId val="126944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I.E.A. (t/ha 16ª)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2694323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ysClr val="windowText" lastClr="000000"/>
      </a:solidFill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7205"/>
          </a:xfrm>
          <a:prstGeom prst="rect">
            <a:avLst/>
          </a:prstGeom>
        </p:spPr>
        <p:txBody>
          <a:bodyPr vert="horz" lIns="90593" tIns="45297" rIns="90593" bIns="4529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4940" y="2"/>
            <a:ext cx="2949099" cy="497205"/>
          </a:xfrm>
          <a:prstGeom prst="rect">
            <a:avLst/>
          </a:prstGeom>
        </p:spPr>
        <p:txBody>
          <a:bodyPr vert="horz" lIns="90593" tIns="45297" rIns="90593" bIns="45297" rtlCol="0"/>
          <a:lstStyle>
            <a:lvl1pPr algn="r">
              <a:defRPr sz="1200"/>
            </a:lvl1pPr>
          </a:lstStyle>
          <a:p>
            <a:fld id="{8D924FDD-6BD3-46D9-9F9D-97B2BA41B5B2}" type="datetimeFigureOut">
              <a:rPr lang="es-ES" smtClean="0"/>
              <a:pPr/>
              <a:t>23/10/2019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9445172"/>
            <a:ext cx="2949099" cy="497205"/>
          </a:xfrm>
          <a:prstGeom prst="rect">
            <a:avLst/>
          </a:prstGeom>
        </p:spPr>
        <p:txBody>
          <a:bodyPr vert="horz" lIns="90593" tIns="45297" rIns="90593" bIns="4529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4940" y="9445172"/>
            <a:ext cx="2949099" cy="497205"/>
          </a:xfrm>
          <a:prstGeom prst="rect">
            <a:avLst/>
          </a:prstGeom>
        </p:spPr>
        <p:txBody>
          <a:bodyPr vert="horz" lIns="90593" tIns="45297" rIns="90593" bIns="45297" rtlCol="0" anchor="b"/>
          <a:lstStyle>
            <a:lvl1pPr algn="r">
              <a:defRPr sz="1200"/>
            </a:lvl1pPr>
          </a:lstStyle>
          <a:p>
            <a:fld id="{4D10711F-7016-4431-8616-4030B321D25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481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7205"/>
          </a:xfrm>
          <a:prstGeom prst="rect">
            <a:avLst/>
          </a:prstGeom>
        </p:spPr>
        <p:txBody>
          <a:bodyPr vert="horz" lIns="90593" tIns="45297" rIns="90593" bIns="4529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4940" y="2"/>
            <a:ext cx="2949099" cy="497205"/>
          </a:xfrm>
          <a:prstGeom prst="rect">
            <a:avLst/>
          </a:prstGeom>
        </p:spPr>
        <p:txBody>
          <a:bodyPr vert="horz" lIns="90593" tIns="45297" rIns="90593" bIns="45297" rtlCol="0"/>
          <a:lstStyle>
            <a:lvl1pPr algn="r">
              <a:defRPr sz="1200"/>
            </a:lvl1pPr>
          </a:lstStyle>
          <a:p>
            <a:fld id="{AF1E76EC-7412-42D9-A45D-F7AF147C6FD9}" type="datetimeFigureOut">
              <a:rPr lang="es-ES" smtClean="0"/>
              <a:pPr/>
              <a:t>23/10/2019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3" tIns="45297" rIns="90593" bIns="4529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0593" tIns="45297" rIns="90593" bIns="4529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45172"/>
            <a:ext cx="2949099" cy="497205"/>
          </a:xfrm>
          <a:prstGeom prst="rect">
            <a:avLst/>
          </a:prstGeom>
        </p:spPr>
        <p:txBody>
          <a:bodyPr vert="horz" lIns="90593" tIns="45297" rIns="90593" bIns="4529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4940" y="9445172"/>
            <a:ext cx="2949099" cy="497205"/>
          </a:xfrm>
          <a:prstGeom prst="rect">
            <a:avLst/>
          </a:prstGeom>
        </p:spPr>
        <p:txBody>
          <a:bodyPr vert="horz" lIns="90593" tIns="45297" rIns="90593" bIns="45297" rtlCol="0" anchor="b"/>
          <a:lstStyle>
            <a:lvl1pPr algn="r">
              <a:defRPr sz="1200"/>
            </a:lvl1pPr>
          </a:lstStyle>
          <a:p>
            <a:fld id="{A3CB269B-5D33-41E5-8DA8-35EC6C97466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87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BFB22-B91D-4C29-9E0D-4E201F9D5471}" type="slidenum">
              <a:rPr lang="es-ES_tradnl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BFB22-B91D-4C29-9E0D-4E201F9D5471}" type="slidenum">
              <a:rPr lang="es-ES_tradnl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841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55598" y="9446734"/>
            <a:ext cx="2950017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82" tIns="47391" rIns="94782" bIns="47391" anchor="b"/>
          <a:lstStyle/>
          <a:p>
            <a:pPr algn="r" defTabSz="948043" eaLnBrk="0" hangingPunct="0"/>
            <a:fld id="{0ED4657E-E34B-4C94-95FB-9A7EC1D61C63}" type="slidenum">
              <a:rPr lang="es-ES_tradnl" sz="1300">
                <a:solidFill>
                  <a:prstClr val="black"/>
                </a:solidFill>
              </a:rPr>
              <a:pPr algn="r" defTabSz="948043" eaLnBrk="0" hangingPunct="0"/>
              <a:t>14</a:t>
            </a:fld>
            <a:endParaRPr lang="es-ES_tradnl" sz="1300" dirty="0">
              <a:solidFill>
                <a:prstClr val="black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9147" indent="-29582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83305" indent="-23666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56626" indent="-23666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9948" indent="-23666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03270" indent="-23666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76591" indent="-23666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49913" indent="-23666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23234" indent="-23666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016EB533-2FDC-4B10-843E-C1DCA831CC7C}" type="slidenum">
              <a:rPr lang="es-ES" sz="130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s-ES" sz="1300" dirty="0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BFB22-B91D-4C29-9E0D-4E201F9D5471}" type="slidenum">
              <a:rPr lang="es-ES_tradnl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BFB22-B91D-4C29-9E0D-4E201F9D5471}" type="slidenum">
              <a:rPr lang="es-ES_tradnl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9245" indent="-29586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83456" indent="-23669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56838" indent="-23669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30220" indent="-23669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03602" indent="-23669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76984" indent="-23669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50366" indent="-23669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23747" indent="-23669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631F0A29-56C0-405C-8831-1AB16B1C1C6E}" type="slidenum">
              <a:rPr lang="es-ES" sz="130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s-ES" sz="13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BFB22-B91D-4C29-9E0D-4E201F9D5471}" type="slidenum">
              <a:rPr lang="es-ES_tradnl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BFB22-B91D-4C29-9E0D-4E201F9D5471}" type="slidenum">
              <a:rPr lang="es-ES_tradnl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BFB22-B91D-4C29-9E0D-4E201F9D5471}" type="slidenum">
              <a:rPr lang="es-ES_tradnl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BFB22-B91D-4C29-9E0D-4E201F9D5471}" type="slidenum">
              <a:rPr lang="es-ES_tradnl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BFB22-B91D-4C29-9E0D-4E201F9D5471}" type="slidenum">
              <a:rPr lang="es-ES_tradnl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BFB22-B91D-4C29-9E0D-4E201F9D5471}" type="slidenum">
              <a:rPr lang="es-ES_tradnl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BFB22-B91D-4C29-9E0D-4E201F9D5471}" type="slidenum">
              <a:rPr lang="es-ES_tradnl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C155-6370-45E2-90CC-C59AE15B19B3}" type="datetimeFigureOut">
              <a:rPr lang="es-ES" smtClean="0"/>
              <a:pPr/>
              <a:t>23/10/2019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EE9F-E0F4-442A-AC36-4E26CE0BB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C155-6370-45E2-90CC-C59AE15B19B3}" type="datetimeFigureOut">
              <a:rPr lang="es-ES" smtClean="0"/>
              <a:pPr/>
              <a:t>23/10/2019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EE9F-E0F4-442A-AC36-4E26CE0BB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C155-6370-45E2-90CC-C59AE15B19B3}" type="datetimeFigureOut">
              <a:rPr lang="es-ES" smtClean="0"/>
              <a:pPr/>
              <a:t>23/10/2019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EE9F-E0F4-442A-AC36-4E26CE0BB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C155-6370-45E2-90CC-C59AE15B19B3}" type="datetimeFigureOut">
              <a:rPr lang="es-ES" smtClean="0"/>
              <a:pPr/>
              <a:t>23/10/2019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EE9F-E0F4-442A-AC36-4E26CE0BB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C155-6370-45E2-90CC-C59AE15B19B3}" type="datetimeFigureOut">
              <a:rPr lang="es-ES" smtClean="0"/>
              <a:pPr/>
              <a:t>23/10/2019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EE9F-E0F4-442A-AC36-4E26CE0BB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C155-6370-45E2-90CC-C59AE15B19B3}" type="datetimeFigureOut">
              <a:rPr lang="es-ES" smtClean="0"/>
              <a:pPr/>
              <a:t>23/10/2019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EE9F-E0F4-442A-AC36-4E26CE0BB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C155-6370-45E2-90CC-C59AE15B19B3}" type="datetimeFigureOut">
              <a:rPr lang="es-ES" smtClean="0"/>
              <a:pPr/>
              <a:t>23/10/2019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EE9F-E0F4-442A-AC36-4E26CE0BB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C155-6370-45E2-90CC-C59AE15B19B3}" type="datetimeFigureOut">
              <a:rPr lang="es-ES" smtClean="0"/>
              <a:pPr/>
              <a:t>23/10/2019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EE9F-E0F4-442A-AC36-4E26CE0BB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C155-6370-45E2-90CC-C59AE15B19B3}" type="datetimeFigureOut">
              <a:rPr lang="es-ES" smtClean="0"/>
              <a:pPr/>
              <a:t>23/10/2019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EE9F-E0F4-442A-AC36-4E26CE0BB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C155-6370-45E2-90CC-C59AE15B19B3}" type="datetimeFigureOut">
              <a:rPr lang="es-ES" smtClean="0"/>
              <a:pPr/>
              <a:t>23/10/2019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EE9F-E0F4-442A-AC36-4E26CE0BB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C155-6370-45E2-90CC-C59AE15B19B3}" type="datetimeFigureOut">
              <a:rPr lang="es-ES" smtClean="0"/>
              <a:pPr/>
              <a:t>23/10/2019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EE9F-E0F4-442A-AC36-4E26CE0BB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5C155-6370-45E2-90CC-C59AE15B19B3}" type="datetimeFigureOut">
              <a:rPr lang="es-ES" smtClean="0"/>
              <a:pPr/>
              <a:t>23/10/2019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0EE9F-E0F4-442A-AC36-4E26CE0BB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JOSE LUIS\Documents\Bermejo\Mis documentos\FOTOSAIMCRA\2016\VARIEDADES\LA GREDERA\DSCN5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534400" y="6248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sz="2400">
              <a:latin typeface="Times New Roman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22325" y="1112838"/>
            <a:ext cx="27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_tradnl" sz="240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4356100" y="61658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sz="240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5652120" y="6374452"/>
            <a:ext cx="32496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dirty="0">
                <a:solidFill>
                  <a:schemeClr val="bg1"/>
                </a:solidFill>
              </a:rPr>
              <a:t>Jerez , 23 de octubre de 2019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081809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defRPr/>
            </a:pPr>
            <a:endParaRPr lang="es-ES_tradnl" sz="4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 eaLnBrk="0" hangingPunct="0">
              <a:defRPr/>
            </a:pPr>
            <a:r>
              <a:rPr lang="es-ES_tradnl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Recomendación de Variedades</a:t>
            </a:r>
          </a:p>
          <a:p>
            <a:pPr lvl="1" algn="ctr" eaLnBrk="0" hangingPunct="0">
              <a:defRPr/>
            </a:pPr>
            <a:r>
              <a:rPr lang="es-ES_tradnl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la campaña 2019/2020</a:t>
            </a:r>
            <a:r>
              <a:rPr lang="es-ES_tradnl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_tradnl" sz="4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_tradnl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Siembra otoño 2019)</a:t>
            </a:r>
            <a:endParaRPr lang="es-ES_tradnl" sz="4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 eaLnBrk="0" hangingPunct="0">
              <a:defRPr/>
            </a:pPr>
            <a:br>
              <a:rPr lang="es-ES_tradnl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_tradnl" sz="4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1" descr="logo peque-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66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Text Box 2"/>
          <p:cNvSpPr txBox="1">
            <a:spLocks noChangeArrowheads="1"/>
          </p:cNvSpPr>
          <p:nvPr/>
        </p:nvSpPr>
        <p:spPr bwMode="auto">
          <a:xfrm>
            <a:off x="8534400" y="6248400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0099" name="Text Box 3"/>
          <p:cNvSpPr txBox="1">
            <a:spLocks noChangeArrowheads="1"/>
          </p:cNvSpPr>
          <p:nvPr/>
        </p:nvSpPr>
        <p:spPr bwMode="auto">
          <a:xfrm>
            <a:off x="822325" y="1112838"/>
            <a:ext cx="2746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53789" name="Picture 11" descr="logo peque-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56588" y="90872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b="1" dirty="0">
                <a:solidFill>
                  <a:srgbClr val="0000FF"/>
                </a:solidFill>
                <a:latin typeface="Comic Sans MS" pitchFamily="66" charset="0"/>
              </a:rPr>
              <a:t>Variedades con tendencia a peso</a:t>
            </a:r>
            <a:br>
              <a:rPr lang="es-ES_tradnl" sz="2400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s-ES_tradnl" sz="2400" b="1" dirty="0">
                <a:solidFill>
                  <a:srgbClr val="0000FF"/>
                </a:solidFill>
                <a:latin typeface="Comic Sans MS" pitchFamily="66" charset="0"/>
              </a:rPr>
              <a:t>(Variedad de mayor peso - MDS 5%)</a:t>
            </a:r>
            <a:br>
              <a:rPr lang="es-ES_tradnl" sz="2400" dirty="0">
                <a:solidFill>
                  <a:srgbClr val="0000FF"/>
                </a:solidFill>
                <a:latin typeface="Comic Sans MS" pitchFamily="66" charset="0"/>
              </a:rPr>
            </a:br>
            <a:endParaRPr lang="es-ES_tradnl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4869160"/>
            <a:ext cx="3377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00FF"/>
                </a:solidFill>
              </a:rPr>
              <a:t>Variedad citada: </a:t>
            </a:r>
            <a:r>
              <a:rPr lang="es-ES" sz="2400" b="1" dirty="0">
                <a:solidFill>
                  <a:prstClr val="black"/>
                </a:solidFill>
              </a:rPr>
              <a:t>NEBRISA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33862" y="1988840"/>
            <a:ext cx="8810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prstClr val="black"/>
                </a:solidFill>
              </a:rPr>
              <a:t>LUNELLA KWS – GAUSS – INDURAIN – ROCHE - ZAHORA  - BRANDY</a:t>
            </a:r>
          </a:p>
          <a:p>
            <a:pPr algn="ctr"/>
            <a:endParaRPr lang="es-E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1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Text Box 2"/>
          <p:cNvSpPr txBox="1">
            <a:spLocks noChangeArrowheads="1"/>
          </p:cNvSpPr>
          <p:nvPr/>
        </p:nvSpPr>
        <p:spPr bwMode="auto">
          <a:xfrm>
            <a:off x="8534400" y="6248400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0099" name="Text Box 3"/>
          <p:cNvSpPr txBox="1">
            <a:spLocks noChangeArrowheads="1"/>
          </p:cNvSpPr>
          <p:nvPr/>
        </p:nvSpPr>
        <p:spPr bwMode="auto">
          <a:xfrm>
            <a:off x="822325" y="1112838"/>
            <a:ext cx="2746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53789" name="Picture 11" descr="logo peque-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5536" y="908720"/>
            <a:ext cx="842493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b="1" dirty="0">
                <a:solidFill>
                  <a:srgbClr val="0000FF"/>
                </a:solidFill>
                <a:latin typeface="Comic Sans MS" pitchFamily="66" charset="0"/>
              </a:rPr>
              <a:t>Variedades con tendencia a polarización</a:t>
            </a:r>
            <a:br>
              <a:rPr lang="es-ES_tradnl" sz="2400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s-ES_tradnl" sz="2400" b="1" dirty="0">
                <a:solidFill>
                  <a:srgbClr val="0000FF"/>
                </a:solidFill>
                <a:latin typeface="Comic Sans MS" pitchFamily="66" charset="0"/>
              </a:rPr>
              <a:t>(Variedad de mayor riqueza - MDS 5%)</a:t>
            </a:r>
            <a:br>
              <a:rPr lang="es-ES_tradnl" sz="2400" dirty="0">
                <a:solidFill>
                  <a:srgbClr val="0000FF"/>
                </a:solidFill>
                <a:latin typeface="Comic Sans MS" pitchFamily="66" charset="0"/>
              </a:rPr>
            </a:br>
            <a:endParaRPr lang="es-ES_tradnl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15616" y="2204864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prstClr val="black"/>
                </a:solidFill>
              </a:rPr>
              <a:t>LUNELLA KWS – GAUSS – INDURAIN – JUNCAL – SARAMAGO - TESSILIA KWS  - BRANDY</a:t>
            </a:r>
          </a:p>
        </p:txBody>
      </p:sp>
    </p:spTree>
    <p:extLst>
      <p:ext uri="{BB962C8B-B14F-4D97-AF65-F5344CB8AC3E}">
        <p14:creationId xmlns:p14="http://schemas.microsoft.com/office/powerpoint/2010/main" val="354509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Text Box 2"/>
          <p:cNvSpPr txBox="1">
            <a:spLocks noChangeArrowheads="1"/>
          </p:cNvSpPr>
          <p:nvPr/>
        </p:nvSpPr>
        <p:spPr bwMode="auto">
          <a:xfrm>
            <a:off x="8534400" y="6248400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0099" name="Text Box 3"/>
          <p:cNvSpPr txBox="1">
            <a:spLocks noChangeArrowheads="1"/>
          </p:cNvSpPr>
          <p:nvPr/>
        </p:nvSpPr>
        <p:spPr bwMode="auto">
          <a:xfrm>
            <a:off x="822325" y="1112838"/>
            <a:ext cx="2746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53789" name="Picture 11" descr="logo peque-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19672" y="0"/>
            <a:ext cx="663085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Times New Roman"/>
              </a:rPr>
              <a:t>Tolerancia de las variedades recomendadas y citadas 2019</a:t>
            </a:r>
            <a:endParaRPr lang="es-ES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6189345"/>
          <a:ext cx="2620032" cy="668655"/>
        </p:xfrm>
        <a:graphic>
          <a:graphicData uri="http://schemas.openxmlformats.org/drawingml/2006/table">
            <a:tbl>
              <a:tblPr/>
              <a:tblGrid>
                <a:gridCol w="1545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83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Tolerancia alta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Tolerancia 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Tolerancia baja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2627784" cy="197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04665"/>
            <a:ext cx="2627784" cy="175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2 Grupo"/>
          <p:cNvGrpSpPr>
            <a:grpSpLocks/>
          </p:cNvGrpSpPr>
          <p:nvPr/>
        </p:nvGrpSpPr>
        <p:grpSpPr bwMode="auto">
          <a:xfrm>
            <a:off x="0" y="4005064"/>
            <a:ext cx="2627784" cy="2088232"/>
            <a:chOff x="4494182" y="3539630"/>
            <a:chExt cx="4572000" cy="3089770"/>
          </a:xfrm>
        </p:grpSpPr>
        <p:pic>
          <p:nvPicPr>
            <p:cNvPr id="12" name="Picture 12" descr="logo peque-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4182" y="3539630"/>
              <a:ext cx="1258888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C:\Users\JOSE LUIS\Documents\Bermejo\Mis documentos\FOTOSAIMCRA\2010\2010LEPRAPLATA\DSC_00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4182" y="3568805"/>
              <a:ext cx="4572000" cy="3060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E8A7932-223B-4B00-A5C4-494EA4A28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944091"/>
              </p:ext>
            </p:extLst>
          </p:nvPr>
        </p:nvGraphicFramePr>
        <p:xfrm>
          <a:off x="2699792" y="369332"/>
          <a:ext cx="6264696" cy="5723964"/>
        </p:xfrm>
        <a:graphic>
          <a:graphicData uri="http://schemas.openxmlformats.org/drawingml/2006/table">
            <a:tbl>
              <a:tblPr/>
              <a:tblGrid>
                <a:gridCol w="1680435">
                  <a:extLst>
                    <a:ext uri="{9D8B030D-6E8A-4147-A177-3AD203B41FA5}">
                      <a16:colId xmlns:a16="http://schemas.microsoft.com/office/drawing/2014/main" val="1521483582"/>
                    </a:ext>
                  </a:extLst>
                </a:gridCol>
                <a:gridCol w="1514237">
                  <a:extLst>
                    <a:ext uri="{9D8B030D-6E8A-4147-A177-3AD203B41FA5}">
                      <a16:colId xmlns:a16="http://schemas.microsoft.com/office/drawing/2014/main" val="3757863841"/>
                    </a:ext>
                  </a:extLst>
                </a:gridCol>
                <a:gridCol w="1481922">
                  <a:extLst>
                    <a:ext uri="{9D8B030D-6E8A-4147-A177-3AD203B41FA5}">
                      <a16:colId xmlns:a16="http://schemas.microsoft.com/office/drawing/2014/main" val="3485913595"/>
                    </a:ext>
                  </a:extLst>
                </a:gridCol>
                <a:gridCol w="1588102">
                  <a:extLst>
                    <a:ext uri="{9D8B030D-6E8A-4147-A177-3AD203B41FA5}">
                      <a16:colId xmlns:a16="http://schemas.microsoft.com/office/drawing/2014/main" val="101412260"/>
                    </a:ext>
                  </a:extLst>
                </a:gridCol>
              </a:tblGrid>
              <a:tr h="43861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Variedades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ESPIGADO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CERCOSPORA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LEPRA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087182"/>
                  </a:ext>
                </a:extLst>
              </a:tr>
              <a:tr h="4386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effectLst/>
                          <a:latin typeface="Arial" panose="020B0604020202020204" pitchFamily="34" charset="0"/>
                        </a:rPr>
                        <a:t>LUNELLA KWS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506016"/>
                  </a:ext>
                </a:extLst>
              </a:tr>
              <a:tr h="4386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effectLst/>
                          <a:latin typeface="Arial" panose="020B0604020202020204" pitchFamily="34" charset="0"/>
                        </a:rPr>
                        <a:t>PILETA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13079"/>
                  </a:ext>
                </a:extLst>
              </a:tr>
              <a:tr h="4386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effectLst/>
                          <a:latin typeface="Arial" panose="020B0604020202020204" pitchFamily="34" charset="0"/>
                        </a:rPr>
                        <a:t>ROCHE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050852"/>
                  </a:ext>
                </a:extLst>
              </a:tr>
              <a:tr h="4386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effectLst/>
                          <a:latin typeface="Arial" panose="020B0604020202020204" pitchFamily="34" charset="0"/>
                        </a:rPr>
                        <a:t>SARAMAGO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45991"/>
                  </a:ext>
                </a:extLst>
              </a:tr>
              <a:tr h="4386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effectLst/>
                          <a:latin typeface="Arial" panose="020B0604020202020204" pitchFamily="34" charset="0"/>
                        </a:rPr>
                        <a:t>TESSILIA KWS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1553"/>
                  </a:ext>
                </a:extLst>
              </a:tr>
              <a:tr h="4386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effectLst/>
                          <a:latin typeface="Arial" panose="020B0604020202020204" pitchFamily="34" charset="0"/>
                        </a:rPr>
                        <a:t>ZAHORA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993242"/>
                  </a:ext>
                </a:extLst>
              </a:tr>
              <a:tr h="4386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effectLst/>
                          <a:latin typeface="Arial" panose="020B0604020202020204" pitchFamily="34" charset="0"/>
                        </a:rPr>
                        <a:t>BRANDY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36851"/>
                  </a:ext>
                </a:extLst>
              </a:tr>
              <a:tr h="4386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effectLst/>
                          <a:latin typeface="Arial" panose="020B0604020202020204" pitchFamily="34" charset="0"/>
                        </a:rPr>
                        <a:t>GAUSS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743135"/>
                  </a:ext>
                </a:extLst>
              </a:tr>
              <a:tr h="4386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effectLst/>
                          <a:latin typeface="Arial" panose="020B0604020202020204" pitchFamily="34" charset="0"/>
                        </a:rPr>
                        <a:t>INDURAIN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551816"/>
                  </a:ext>
                </a:extLst>
              </a:tr>
              <a:tr h="4386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effectLst/>
                          <a:latin typeface="Arial" panose="020B0604020202020204" pitchFamily="34" charset="0"/>
                        </a:rPr>
                        <a:t>JUNCAL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791012"/>
                  </a:ext>
                </a:extLst>
              </a:tr>
              <a:tr h="438618"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999215"/>
                  </a:ext>
                </a:extLst>
              </a:tr>
              <a:tr h="46054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effectLst/>
                          <a:latin typeface="Arial" panose="020B0604020202020204" pitchFamily="34" charset="0"/>
                        </a:rPr>
                        <a:t>NEBRISA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778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4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15616" y="314324"/>
            <a:ext cx="750558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Times New Roman"/>
              </a:rPr>
              <a:t>Estabilidad de las variedades recomendadas 2019</a:t>
            </a:r>
            <a:endParaRPr lang="es-ES" sz="24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Picture 13" descr="logo peque-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321968"/>
              </p:ext>
            </p:extLst>
          </p:nvPr>
        </p:nvGraphicFramePr>
        <p:xfrm>
          <a:off x="247512" y="1268760"/>
          <a:ext cx="8798099" cy="424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Gráfico" r:id="rId4" imgW="7791328" imgH="3762362" progId="Excel.Sheet.8">
                  <p:embed/>
                </p:oleObj>
              </mc:Choice>
              <mc:Fallback>
                <p:oleObj name="Gráfico" r:id="rId4" imgW="7791328" imgH="376236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12" y="1268760"/>
                        <a:ext cx="8798099" cy="4248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816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199"/>
            <a:ext cx="9144000" cy="686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853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s-E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822325" y="1112838"/>
            <a:ext cx="27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10596" name="Picture 13" descr="logo peque-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29444" y="692875"/>
            <a:ext cx="7638107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Variedades tolerantes a </a:t>
            </a:r>
          </a:p>
          <a:p>
            <a:pPr algn="ctr" eaLnBrk="0" hangingPunct="0">
              <a:defRPr/>
            </a:pPr>
            <a:r>
              <a:rPr lang="es-ES_tradnl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s-ES_tradnl" sz="5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Heterodera</a:t>
            </a:r>
            <a:r>
              <a:rPr lang="es-ES_tradnl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5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schachtii</a:t>
            </a:r>
            <a:r>
              <a:rPr lang="es-ES_tradnl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s-ES_tradnl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0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1277"/>
            <a:ext cx="4714863" cy="31563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8546" name="1 Rectángulo"/>
          <p:cNvSpPr>
            <a:spLocks noChangeArrowheads="1"/>
          </p:cNvSpPr>
          <p:nvPr/>
        </p:nvSpPr>
        <p:spPr bwMode="auto">
          <a:xfrm>
            <a:off x="250825" y="188913"/>
            <a:ext cx="8575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 b="1" dirty="0" err="1">
                <a:solidFill>
                  <a:srgbClr val="953735"/>
                </a:solidFill>
              </a:rPr>
              <a:t>Ensayos</a:t>
            </a:r>
            <a:r>
              <a:rPr lang="fr-FR" sz="2800" b="1" dirty="0">
                <a:solidFill>
                  <a:srgbClr val="953735"/>
                </a:solidFill>
              </a:rPr>
              <a:t> de </a:t>
            </a:r>
            <a:r>
              <a:rPr lang="fr-FR" sz="2800" b="1" dirty="0" err="1">
                <a:solidFill>
                  <a:srgbClr val="953735"/>
                </a:solidFill>
              </a:rPr>
              <a:t>Variedades</a:t>
            </a:r>
            <a:r>
              <a:rPr lang="fr-FR" sz="2800" b="1" dirty="0">
                <a:solidFill>
                  <a:srgbClr val="953735"/>
                </a:solidFill>
              </a:rPr>
              <a:t> </a:t>
            </a:r>
            <a:r>
              <a:rPr lang="fr-FR" sz="2800" b="1" dirty="0" err="1">
                <a:solidFill>
                  <a:srgbClr val="953735"/>
                </a:solidFill>
              </a:rPr>
              <a:t>tolerantes</a:t>
            </a:r>
            <a:r>
              <a:rPr lang="fr-FR" sz="2800" b="1" dirty="0">
                <a:solidFill>
                  <a:srgbClr val="953735"/>
                </a:solidFill>
              </a:rPr>
              <a:t> a </a:t>
            </a:r>
            <a:r>
              <a:rPr lang="fr-FR" sz="2800" b="1" i="1" dirty="0" err="1">
                <a:solidFill>
                  <a:srgbClr val="953735"/>
                </a:solidFill>
              </a:rPr>
              <a:t>Heterodera</a:t>
            </a:r>
            <a:r>
              <a:rPr lang="fr-FR" sz="2800" b="1" i="1" dirty="0">
                <a:solidFill>
                  <a:srgbClr val="953735"/>
                </a:solidFill>
              </a:rPr>
              <a:t> </a:t>
            </a:r>
            <a:r>
              <a:rPr lang="fr-FR" sz="2800" b="1" i="1" dirty="0" err="1">
                <a:solidFill>
                  <a:srgbClr val="953735"/>
                </a:solidFill>
              </a:rPr>
              <a:t>schachtii</a:t>
            </a:r>
            <a:endParaRPr lang="fr-FR" sz="2800" b="1" i="1" dirty="0">
              <a:solidFill>
                <a:srgbClr val="953735"/>
              </a:solidFill>
            </a:endParaRPr>
          </a:p>
          <a:p>
            <a:pPr algn="ctr"/>
            <a:r>
              <a:rPr lang="fr-FR" sz="2800" b="1" dirty="0">
                <a:solidFill>
                  <a:srgbClr val="953735"/>
                </a:solidFill>
              </a:rPr>
              <a:t>(</a:t>
            </a:r>
            <a:r>
              <a:rPr lang="fr-FR" sz="2800" b="1" dirty="0" err="1">
                <a:solidFill>
                  <a:srgbClr val="953735"/>
                </a:solidFill>
              </a:rPr>
              <a:t>siembra</a:t>
            </a:r>
            <a:r>
              <a:rPr lang="fr-FR" sz="2800" b="1" dirty="0">
                <a:solidFill>
                  <a:srgbClr val="953735"/>
                </a:solidFill>
              </a:rPr>
              <a:t> </a:t>
            </a:r>
            <a:r>
              <a:rPr lang="fr-FR" sz="2800" b="1" dirty="0" err="1">
                <a:solidFill>
                  <a:srgbClr val="953735"/>
                </a:solidFill>
              </a:rPr>
              <a:t>otoñal</a:t>
            </a:r>
            <a:r>
              <a:rPr lang="fr-FR" sz="2800" b="1" dirty="0">
                <a:solidFill>
                  <a:srgbClr val="953735"/>
                </a:solidFill>
              </a:rPr>
              <a:t> 2018)</a:t>
            </a:r>
          </a:p>
          <a:p>
            <a:pPr algn="ctr"/>
            <a:endParaRPr lang="fr-FR" sz="2800" b="1" i="1" dirty="0">
              <a:solidFill>
                <a:srgbClr val="953735"/>
              </a:solidFill>
            </a:endParaRPr>
          </a:p>
        </p:txBody>
      </p:sp>
      <p:pic>
        <p:nvPicPr>
          <p:cNvPr id="108547" name="Picture 5" descr="logo peque-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23850" y="1125538"/>
            <a:ext cx="5593198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C00000"/>
                </a:solidFill>
              </a:rPr>
              <a:t>Serie 63: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>
                <a:solidFill>
                  <a:prstClr val="black"/>
                </a:solidFill>
              </a:rPr>
              <a:t>20 variedades</a:t>
            </a:r>
          </a:p>
          <a:p>
            <a:pPr>
              <a:defRPr/>
            </a:pPr>
            <a:endParaRPr lang="es-ES" sz="20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fr-FR" sz="2000" b="1" dirty="0" err="1">
                <a:solidFill>
                  <a:srgbClr val="C00000"/>
                </a:solidFill>
              </a:rPr>
              <a:t>Diseño</a:t>
            </a:r>
            <a:r>
              <a:rPr lang="fr-FR" sz="2000" b="1" dirty="0">
                <a:solidFill>
                  <a:srgbClr val="C00000"/>
                </a:solidFill>
              </a:rPr>
              <a:t>: </a:t>
            </a:r>
            <a:r>
              <a:rPr lang="fr-FR" sz="2000" b="1" dirty="0">
                <a:solidFill>
                  <a:prstClr val="black"/>
                </a:solidFill>
              </a:rPr>
              <a:t>RCBD con 4 </a:t>
            </a:r>
            <a:r>
              <a:rPr lang="fr-FR" sz="2000" b="1" dirty="0" err="1">
                <a:solidFill>
                  <a:prstClr val="black"/>
                </a:solidFill>
              </a:rPr>
              <a:t>repeticiones</a:t>
            </a:r>
            <a:endParaRPr lang="es-ES" sz="2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s-ES" sz="20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s-ES" sz="2000" b="1" dirty="0">
                <a:solidFill>
                  <a:srgbClr val="C00000"/>
                </a:solidFill>
              </a:rPr>
              <a:t>Ensayos: </a:t>
            </a:r>
            <a:r>
              <a:rPr lang="es-ES" sz="2000" b="1" dirty="0">
                <a:solidFill>
                  <a:prstClr val="black"/>
                </a:solidFill>
              </a:rPr>
              <a:t>3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parcelas</a:t>
            </a:r>
            <a:r>
              <a:rPr lang="fr-FR" sz="2000" b="1" dirty="0">
                <a:solidFill>
                  <a:prstClr val="black"/>
                </a:solidFill>
              </a:rPr>
              <a:t> en </a:t>
            </a:r>
            <a:r>
              <a:rPr lang="fr-FR" sz="2000" b="1" dirty="0" err="1">
                <a:solidFill>
                  <a:prstClr val="black"/>
                </a:solidFill>
              </a:rPr>
              <a:t>Lebrija</a:t>
            </a:r>
            <a:r>
              <a:rPr lang="es-ES_tradnl" sz="2000" dirty="0">
                <a:solidFill>
                  <a:srgbClr val="0000FF"/>
                </a:solidFill>
              </a:rPr>
              <a:t>	</a:t>
            </a:r>
          </a:p>
          <a:p>
            <a:pPr>
              <a:defRPr/>
            </a:pPr>
            <a:r>
              <a:rPr lang="es-ES_tradnl" sz="2000" dirty="0">
                <a:solidFill>
                  <a:srgbClr val="0000FF"/>
                </a:solidFill>
              </a:rPr>
              <a:t>B-3097 (410 </a:t>
            </a:r>
            <a:r>
              <a:rPr lang="es-ES_tradnl" sz="2000" dirty="0" err="1">
                <a:solidFill>
                  <a:srgbClr val="0000FF"/>
                </a:solidFill>
              </a:rPr>
              <a:t>h+l</a:t>
            </a:r>
            <a:r>
              <a:rPr lang="es-ES_tradnl" sz="2000" dirty="0">
                <a:solidFill>
                  <a:srgbClr val="0000FF"/>
                </a:solidFill>
              </a:rPr>
              <a:t>), B-3084 (610 </a:t>
            </a:r>
            <a:r>
              <a:rPr lang="es-ES_tradnl" sz="2000" dirty="0" err="1">
                <a:solidFill>
                  <a:srgbClr val="0000FF"/>
                </a:solidFill>
              </a:rPr>
              <a:t>h+l</a:t>
            </a:r>
            <a:r>
              <a:rPr lang="es-ES_tradnl" sz="2000" dirty="0">
                <a:solidFill>
                  <a:srgbClr val="0000FF"/>
                </a:solidFill>
              </a:rPr>
              <a:t>), B-4079 (504 </a:t>
            </a:r>
            <a:r>
              <a:rPr lang="es-ES_tradnl" sz="2000" dirty="0" err="1">
                <a:solidFill>
                  <a:srgbClr val="0000FF"/>
                </a:solidFill>
              </a:rPr>
              <a:t>h+l</a:t>
            </a:r>
            <a:r>
              <a:rPr lang="es-ES_tradnl" sz="2000" dirty="0">
                <a:solidFill>
                  <a:srgbClr val="0000FF"/>
                </a:solidFill>
              </a:rPr>
              <a:t>)</a:t>
            </a:r>
          </a:p>
          <a:p>
            <a:pPr>
              <a:defRPr/>
            </a:pPr>
            <a:endParaRPr lang="fr-FR" sz="20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 sz="2000" b="1" dirty="0" err="1">
                <a:solidFill>
                  <a:srgbClr val="C00000"/>
                </a:solidFill>
              </a:rPr>
              <a:t>Testigos</a:t>
            </a:r>
            <a:r>
              <a:rPr lang="fr-FR" sz="2000" b="1" dirty="0">
                <a:solidFill>
                  <a:srgbClr val="C00000"/>
                </a:solidFill>
              </a:rPr>
              <a:t> no </a:t>
            </a:r>
            <a:r>
              <a:rPr lang="fr-FR" sz="2000" b="1" dirty="0" err="1">
                <a:solidFill>
                  <a:srgbClr val="C00000"/>
                </a:solidFill>
              </a:rPr>
              <a:t>tolerantes</a:t>
            </a:r>
            <a:r>
              <a:rPr lang="fr-FR" sz="2000" b="1" dirty="0">
                <a:solidFill>
                  <a:srgbClr val="C00000"/>
                </a:solidFill>
              </a:rPr>
              <a:t>: </a:t>
            </a:r>
            <a:r>
              <a:rPr lang="fr-FR" sz="2000" dirty="0">
                <a:solidFill>
                  <a:prstClr val="black"/>
                </a:solidFill>
              </a:rPr>
              <a:t>Brahms y </a:t>
            </a:r>
            <a:r>
              <a:rPr lang="fr-FR" sz="2000" dirty="0" err="1">
                <a:solidFill>
                  <a:prstClr val="black"/>
                </a:solidFill>
              </a:rPr>
              <a:t>Juncal</a:t>
            </a:r>
            <a:endParaRPr lang="fr-FR" sz="2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 sz="2000" dirty="0">
                <a:solidFill>
                  <a:prstClr val="black"/>
                </a:solidFill>
              </a:rPr>
              <a:t>                                         </a:t>
            </a:r>
          </a:p>
          <a:p>
            <a:pPr>
              <a:defRPr/>
            </a:pPr>
            <a:endParaRPr lang="es-ES" sz="2000" b="1" dirty="0">
              <a:solidFill>
                <a:srgbClr val="4F81BD">
                  <a:lumMod val="50000"/>
                </a:srgbClr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427984" y="3557364"/>
            <a:ext cx="4692825" cy="3284984"/>
            <a:chOff x="4526937" y="3633328"/>
            <a:chExt cx="4299563" cy="3224672"/>
          </a:xfrm>
        </p:grpSpPr>
        <p:pic>
          <p:nvPicPr>
            <p:cNvPr id="8195" name="Picture 3" descr="C:\Users\JOSE LUIS\Documents\Bermejo\Mis documentos\FOTOSAIMCRA\2018\VISITA ENSAYOS\DSCN650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937" y="3633328"/>
              <a:ext cx="4299563" cy="3224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logo peque-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0469" y="3698442"/>
              <a:ext cx="525587" cy="155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5" descr="logo peque-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131" y="3620529"/>
            <a:ext cx="526835" cy="15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7447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38328"/>
              </p:ext>
            </p:extLst>
          </p:nvPr>
        </p:nvGraphicFramePr>
        <p:xfrm>
          <a:off x="959644" y="476673"/>
          <a:ext cx="6924726" cy="5265199"/>
        </p:xfrm>
        <a:graphic>
          <a:graphicData uri="http://schemas.openxmlformats.org/drawingml/2006/table">
            <a:tbl>
              <a:tblPr/>
              <a:tblGrid>
                <a:gridCol w="2871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708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1" marR="9371" marT="9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Peso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Azúcar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I.E.A.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Pureza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1" marR="9371" marT="9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aIL"/>
                        </a:rPr>
                        <a:t>(%)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aIL"/>
                        </a:rPr>
                        <a:t>(%)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aIL"/>
                        </a:rPr>
                        <a:t>(%)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aIL"/>
                        </a:rPr>
                        <a:t>(%)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aIL"/>
                        </a:rPr>
                        <a:t>(%)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1910.- ZAHORA (SV1700)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123,32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98,16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120,85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120,27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99,58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1838.- CHICLANA (SV1524)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120,68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99,24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119,62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119,23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99,49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1740.- BARROSA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116,26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115,97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115,99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99,71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1907.- TACITA (SV1698)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116,27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116,04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115,70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1493.- SARAMAGO 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114,90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114,76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114,53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1745.- GAUSS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114,12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100,12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114,12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114,37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1835.- INDURAIN (ST15585)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112,99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113,03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112,88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1842.- KELEBEK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119,72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94,78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113,43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111,55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99,07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6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1754.- ROCHE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115,57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97,44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112,22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111,00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99,68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1659.- JUNCAL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101,35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101,26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102,62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103,01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1273.- BRAHMS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98,65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98,74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97,38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96,99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81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Med. Ensayo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113,92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98,70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112,28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111,77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99,61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Med. Testigos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Coef. Var.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4,52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1,60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4,17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0,28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Var. Error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26,53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2,53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22,13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22,12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0,08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F.Cal.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6,50**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3,69**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6,50**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6,37**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2,95 *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M.S.D.5%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8,77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2,71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8,01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8,01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0,47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M.S.D.1%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11,97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10,93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10,93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0,64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Med. Ensayo(/Ha)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127,61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17,61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22,41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144,68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93,83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Med. Testigos (/Ha)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112,15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17,83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19,95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129,29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94,20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900098" name="Text Box 2"/>
          <p:cNvSpPr txBox="1">
            <a:spLocks noChangeArrowheads="1"/>
          </p:cNvSpPr>
          <p:nvPr/>
        </p:nvSpPr>
        <p:spPr bwMode="auto">
          <a:xfrm>
            <a:off x="8534400" y="6248400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0099" name="Text Box 3"/>
          <p:cNvSpPr txBox="1">
            <a:spLocks noChangeArrowheads="1"/>
          </p:cNvSpPr>
          <p:nvPr/>
        </p:nvSpPr>
        <p:spPr bwMode="auto">
          <a:xfrm>
            <a:off x="822325" y="1112838"/>
            <a:ext cx="2746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53789" name="Picture 11" descr="logo peque-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03648" y="0"/>
            <a:ext cx="608955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FF"/>
                </a:solidFill>
              </a:rPr>
              <a:t>REAGRUPAMIENTO ENSAYOS 2017-2018-2019 (V.T. </a:t>
            </a:r>
            <a:r>
              <a:rPr lang="es-ES" i="1" dirty="0">
                <a:solidFill>
                  <a:srgbClr val="0000FF"/>
                </a:solidFill>
              </a:rPr>
              <a:t>H. </a:t>
            </a:r>
            <a:r>
              <a:rPr lang="es-ES" i="1" dirty="0" err="1">
                <a:solidFill>
                  <a:srgbClr val="0000FF"/>
                </a:solidFill>
              </a:rPr>
              <a:t>schachtii</a:t>
            </a:r>
            <a:r>
              <a:rPr lang="es-E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11560" y="5736962"/>
            <a:ext cx="7896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00FF"/>
                </a:solidFill>
              </a:rPr>
              <a:t>Variedades recomendadas:</a:t>
            </a:r>
            <a:r>
              <a:rPr lang="es-ES" sz="2800" b="1" dirty="0">
                <a:solidFill>
                  <a:prstClr val="black"/>
                </a:solidFill>
              </a:rPr>
              <a:t> Zahora, Saramago, Gauss, </a:t>
            </a:r>
            <a:r>
              <a:rPr lang="es-ES" sz="2800" b="1" dirty="0" err="1">
                <a:solidFill>
                  <a:prstClr val="black"/>
                </a:solidFill>
              </a:rPr>
              <a:t>Indurain</a:t>
            </a:r>
            <a:r>
              <a:rPr lang="es-ES" sz="2800" b="1" dirty="0">
                <a:solidFill>
                  <a:prstClr val="black"/>
                </a:solidFill>
              </a:rPr>
              <a:t> y Roche</a:t>
            </a:r>
          </a:p>
        </p:txBody>
      </p:sp>
      <p:sp>
        <p:nvSpPr>
          <p:cNvPr id="11" name="Line 1403"/>
          <p:cNvSpPr>
            <a:spLocks noChangeShapeType="1"/>
          </p:cNvSpPr>
          <p:nvPr/>
        </p:nvSpPr>
        <p:spPr bwMode="auto">
          <a:xfrm>
            <a:off x="723281" y="2996952"/>
            <a:ext cx="7393879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6" name="Line 1403"/>
          <p:cNvSpPr>
            <a:spLocks noChangeShapeType="1"/>
          </p:cNvSpPr>
          <p:nvPr/>
        </p:nvSpPr>
        <p:spPr bwMode="auto">
          <a:xfrm>
            <a:off x="904786" y="1532055"/>
            <a:ext cx="6979582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9" name="Line 1403"/>
          <p:cNvSpPr>
            <a:spLocks noChangeShapeType="1"/>
          </p:cNvSpPr>
          <p:nvPr/>
        </p:nvSpPr>
        <p:spPr bwMode="auto">
          <a:xfrm flipV="1">
            <a:off x="959644" y="1285528"/>
            <a:ext cx="6924724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2" name="Line 1403"/>
          <p:cNvSpPr>
            <a:spLocks noChangeShapeType="1"/>
          </p:cNvSpPr>
          <p:nvPr/>
        </p:nvSpPr>
        <p:spPr bwMode="auto">
          <a:xfrm>
            <a:off x="959644" y="1727465"/>
            <a:ext cx="6979582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3" name="Line 1403"/>
          <p:cNvSpPr>
            <a:spLocks noChangeShapeType="1"/>
          </p:cNvSpPr>
          <p:nvPr/>
        </p:nvSpPr>
        <p:spPr bwMode="auto">
          <a:xfrm>
            <a:off x="904786" y="2636912"/>
            <a:ext cx="6979582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9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136477"/>
              </p:ext>
            </p:extLst>
          </p:nvPr>
        </p:nvGraphicFramePr>
        <p:xfrm>
          <a:off x="1258888" y="371468"/>
          <a:ext cx="6409455" cy="5585227"/>
        </p:xfrm>
        <a:graphic>
          <a:graphicData uri="http://schemas.openxmlformats.org/drawingml/2006/table">
            <a:tbl>
              <a:tblPr/>
              <a:tblGrid>
                <a:gridCol w="261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7383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84" marR="7684" marT="7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Peso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Azúcar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I.E.A.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Pureza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84" marR="7684" marT="7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L"/>
                        </a:rPr>
                        <a:t>(%)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L"/>
                        </a:rPr>
                        <a:t>(%)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L"/>
                        </a:rPr>
                        <a:t>(%)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L"/>
                        </a:rPr>
                        <a:t>(%)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L"/>
                        </a:rPr>
                        <a:t>(%)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   1838.- CHICLANA (SV1524)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119,31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100,03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119,13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118,75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99,48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   1910.- ZAHORA (SV1700)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123,69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96,95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119,74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118,68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99,51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6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   1918.- LUNELLA KWS (6K683)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119,19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99,65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118,82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118,68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99,38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   1907.- TACITA (SV1698)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115,41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101,00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116,52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116,16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99,87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   1963.- BALBINA (SV1856)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117,35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99,58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116,85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116,08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99,51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06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   1916.- TESSILIA KWS (6K682)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116,59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99,65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115,96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115,63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99,64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   1740.- BARROSA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114,65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100,64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115,23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115,51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99,75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   1745.- GAUSS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113,96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100,77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114,67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115,21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100,03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78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   2028.- MA4101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112,14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101,48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113,73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114,22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99,19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   1493.- SARAMAGO 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112,09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100,72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112,81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112,52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99,90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   1835.- INDURAIN (ST15585)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112,06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99,92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111,98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111,76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99,96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   1754.- ROCHE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116,40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97,29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112,88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111,74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99,89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   1902.- KNUT (ST15616)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112,76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99,03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111,53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111,40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99,06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   1842.- KELEBEK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115,24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94,42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108,68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106,50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98,86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T 1659.- JUNCAL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101,46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100,76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102,25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102,57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100,01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T 1273.- BRAHMS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98,54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99,24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97,75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97,43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99,99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 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ai"/>
                      </a:endParaRP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ai"/>
                      </a:endParaRP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ai"/>
                      </a:endParaRP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ai"/>
                      </a:endParaRP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ai"/>
                      </a:endParaRP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Med. Ensayo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112,90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99,29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111,95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111,51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99,65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Med. Testigos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100,00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100,00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100,00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100,00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100,00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Coef. Var.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5,57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1,44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5,38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5,36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0,37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Var. Error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40,16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2,06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37,00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36,53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0,14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F.Cal.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1,94 ns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3,24 *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1,91 ns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1,95 ns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1,89 ns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M.S.D.5%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13,51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3,06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12,96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12,88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0,79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M.S.D.1%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18,67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4,23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17,92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17,81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1,10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Med. Ensayo(/Ha)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130,59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17,71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23,14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149,88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93,84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73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Med. Testigos (/Ha)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115,66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17,83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20,63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134,11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ai"/>
                        </a:rPr>
                        <a:t>94,17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900098" name="Text Box 2"/>
          <p:cNvSpPr txBox="1">
            <a:spLocks noChangeArrowheads="1"/>
          </p:cNvSpPr>
          <p:nvPr/>
        </p:nvSpPr>
        <p:spPr bwMode="auto">
          <a:xfrm>
            <a:off x="8534400" y="6248400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0099" name="Text Box 3"/>
          <p:cNvSpPr txBox="1">
            <a:spLocks noChangeArrowheads="1"/>
          </p:cNvSpPr>
          <p:nvPr/>
        </p:nvSpPr>
        <p:spPr bwMode="auto">
          <a:xfrm>
            <a:off x="822325" y="1112838"/>
            <a:ext cx="2746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53789" name="Picture 11" descr="logo peque-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03648" y="0"/>
            <a:ext cx="555094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FF"/>
                </a:solidFill>
              </a:rPr>
              <a:t>REAGRUPAMIENTO ENSAYOS 2018-2019 (V.T. </a:t>
            </a:r>
            <a:r>
              <a:rPr lang="es-ES" i="1" dirty="0">
                <a:solidFill>
                  <a:srgbClr val="0000FF"/>
                </a:solidFill>
              </a:rPr>
              <a:t>H. </a:t>
            </a:r>
            <a:r>
              <a:rPr lang="es-ES" i="1" dirty="0" err="1">
                <a:solidFill>
                  <a:srgbClr val="0000FF"/>
                </a:solidFill>
              </a:rPr>
              <a:t>schachtii</a:t>
            </a:r>
            <a:r>
              <a:rPr lang="es-E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11560" y="6334780"/>
            <a:ext cx="789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00FF"/>
                </a:solidFill>
              </a:rPr>
              <a:t>Variedades citadas:</a:t>
            </a:r>
            <a:r>
              <a:rPr lang="es-ES" sz="2800" dirty="0">
                <a:solidFill>
                  <a:prstClr val="black"/>
                </a:solidFill>
              </a:rPr>
              <a:t> </a:t>
            </a:r>
            <a:r>
              <a:rPr lang="es-ES" sz="2800" dirty="0" err="1">
                <a:solidFill>
                  <a:prstClr val="black"/>
                </a:solidFill>
              </a:rPr>
              <a:t>Lunella</a:t>
            </a:r>
            <a:r>
              <a:rPr lang="es-ES" sz="2800" dirty="0">
                <a:solidFill>
                  <a:prstClr val="black"/>
                </a:solidFill>
              </a:rPr>
              <a:t> KWS y </a:t>
            </a:r>
            <a:r>
              <a:rPr lang="es-ES" sz="2800" dirty="0" err="1">
                <a:solidFill>
                  <a:prstClr val="black"/>
                </a:solidFill>
              </a:rPr>
              <a:t>Tessilia</a:t>
            </a:r>
            <a:r>
              <a:rPr lang="es-ES" sz="2800" dirty="0">
                <a:solidFill>
                  <a:prstClr val="black"/>
                </a:solidFill>
              </a:rPr>
              <a:t> KWS</a:t>
            </a:r>
          </a:p>
        </p:txBody>
      </p:sp>
      <p:sp>
        <p:nvSpPr>
          <p:cNvPr id="17" name="Line 1403"/>
          <p:cNvSpPr>
            <a:spLocks noChangeShapeType="1"/>
          </p:cNvSpPr>
          <p:nvPr/>
        </p:nvSpPr>
        <p:spPr bwMode="auto">
          <a:xfrm>
            <a:off x="1258888" y="2642494"/>
            <a:ext cx="6480719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395535" y="1268760"/>
            <a:ext cx="701428" cy="648072"/>
            <a:chOff x="395535" y="1268760"/>
            <a:chExt cx="701428" cy="648072"/>
          </a:xfrm>
        </p:grpSpPr>
        <p:cxnSp>
          <p:nvCxnSpPr>
            <p:cNvPr id="6" name="5 Conector recto de flecha"/>
            <p:cNvCxnSpPr/>
            <p:nvPr/>
          </p:nvCxnSpPr>
          <p:spPr>
            <a:xfrm>
              <a:off x="395536" y="1268760"/>
              <a:ext cx="701427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>
              <a:off x="395535" y="1916832"/>
              <a:ext cx="701427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5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peque-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75656" y="2492896"/>
            <a:ext cx="671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prstClr val="black"/>
                </a:solidFill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102258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Text Box 2"/>
          <p:cNvSpPr txBox="1">
            <a:spLocks noChangeArrowheads="1"/>
          </p:cNvSpPr>
          <p:nvPr/>
        </p:nvSpPr>
        <p:spPr bwMode="auto">
          <a:xfrm>
            <a:off x="8534400" y="6248400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0099" name="Text Box 3"/>
          <p:cNvSpPr txBox="1">
            <a:spLocks noChangeArrowheads="1"/>
          </p:cNvSpPr>
          <p:nvPr/>
        </p:nvSpPr>
        <p:spPr bwMode="auto">
          <a:xfrm>
            <a:off x="822325" y="1112838"/>
            <a:ext cx="2746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53789" name="Picture 11" descr="logo peque-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31640" y="200979"/>
            <a:ext cx="767787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0070C0"/>
                </a:solidFill>
              </a:rPr>
              <a:t>Evolución de los rendimientos (t/ha 16º). Zona Sur</a:t>
            </a:r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864763"/>
              </p:ext>
            </p:extLst>
          </p:nvPr>
        </p:nvGraphicFramePr>
        <p:xfrm>
          <a:off x="467544" y="908720"/>
          <a:ext cx="806685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093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JOSE LUIS\Documents\Bermejo\Mis documentos\FOTOSAIMCRA\2019\REVISTA\20190515_122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 peque-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476672"/>
            <a:ext cx="8928992" cy="50167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fr-FR" sz="4000" b="1" dirty="0" err="1">
                <a:solidFill>
                  <a:prstClr val="white"/>
                </a:solidFill>
              </a:rPr>
              <a:t>Variedades</a:t>
            </a:r>
            <a:r>
              <a:rPr lang="fr-FR" sz="4000" b="1" dirty="0">
                <a:solidFill>
                  <a:prstClr val="white"/>
                </a:solidFill>
              </a:rPr>
              <a:t> </a:t>
            </a:r>
            <a:r>
              <a:rPr lang="fr-FR" sz="4000" b="1" dirty="0" err="1">
                <a:solidFill>
                  <a:prstClr val="white"/>
                </a:solidFill>
              </a:rPr>
              <a:t>siembra</a:t>
            </a:r>
            <a:r>
              <a:rPr lang="fr-FR" sz="4000" b="1" dirty="0">
                <a:solidFill>
                  <a:prstClr val="white"/>
                </a:solidFill>
              </a:rPr>
              <a:t> y </a:t>
            </a:r>
            <a:r>
              <a:rPr lang="fr-FR" sz="4000" b="1" dirty="0" err="1">
                <a:solidFill>
                  <a:prstClr val="white"/>
                </a:solidFill>
              </a:rPr>
              <a:t>recolección</a:t>
            </a:r>
            <a:r>
              <a:rPr lang="fr-FR" sz="4000" b="1" dirty="0">
                <a:solidFill>
                  <a:prstClr val="white"/>
                </a:solidFill>
              </a:rPr>
              <a:t> </a:t>
            </a:r>
            <a:r>
              <a:rPr lang="fr-FR" sz="4000" b="1" dirty="0" err="1">
                <a:solidFill>
                  <a:prstClr val="white"/>
                </a:solidFill>
              </a:rPr>
              <a:t>temprana</a:t>
            </a:r>
            <a:endParaRPr lang="fr-FR" sz="4000" b="1" dirty="0">
              <a:solidFill>
                <a:prstClr val="white"/>
              </a:solidFill>
            </a:endParaRPr>
          </a:p>
          <a:p>
            <a:pPr marL="742950" indent="-742950">
              <a:buFontTx/>
              <a:buAutoNum type="arabicPeriod"/>
            </a:pPr>
            <a:endParaRPr lang="fr-FR" sz="4000" b="1" dirty="0">
              <a:solidFill>
                <a:prstClr val="white"/>
              </a:solidFill>
            </a:endParaRPr>
          </a:p>
          <a:p>
            <a:pPr eaLnBrk="0" hangingPunct="0">
              <a:defRPr/>
            </a:pPr>
            <a:r>
              <a:rPr lang="fr-FR" sz="4000" b="1" dirty="0">
                <a:solidFill>
                  <a:prstClr val="white"/>
                </a:solidFill>
              </a:rPr>
              <a:t>2. </a:t>
            </a:r>
            <a:r>
              <a:rPr lang="fr-FR" sz="4000" b="1" dirty="0" err="1">
                <a:solidFill>
                  <a:prstClr val="white"/>
                </a:solidFill>
              </a:rPr>
              <a:t>Variedades</a:t>
            </a:r>
            <a:r>
              <a:rPr lang="fr-FR" sz="4000" b="1" dirty="0">
                <a:solidFill>
                  <a:prstClr val="white"/>
                </a:solidFill>
              </a:rPr>
              <a:t> </a:t>
            </a:r>
            <a:r>
              <a:rPr lang="fr-FR" sz="4000" b="1" dirty="0" err="1">
                <a:solidFill>
                  <a:prstClr val="white"/>
                </a:solidFill>
              </a:rPr>
              <a:t>convencionales</a:t>
            </a:r>
            <a:endParaRPr lang="fr-FR" sz="4000" b="1" dirty="0">
              <a:solidFill>
                <a:prstClr val="white"/>
              </a:solidFill>
            </a:endParaRPr>
          </a:p>
          <a:p>
            <a:pPr eaLnBrk="0" hangingPunct="0">
              <a:defRPr/>
            </a:pPr>
            <a:endParaRPr lang="fr-FR" sz="4000" b="1" dirty="0">
              <a:solidFill>
                <a:prstClr val="white"/>
              </a:solidFill>
            </a:endParaRPr>
          </a:p>
          <a:p>
            <a:pPr eaLnBrk="0" hangingPunct="0">
              <a:defRPr/>
            </a:pPr>
            <a:endParaRPr lang="es-ES_tradnl" sz="40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r>
              <a:rPr lang="es-ES_tradnl" sz="4000" b="1" dirty="0">
                <a:solidFill>
                  <a:prstClr val="white"/>
                </a:solidFill>
              </a:rPr>
              <a:t>3. Variedades tolerantes a “</a:t>
            </a:r>
            <a:r>
              <a:rPr lang="es-ES_tradnl" sz="4000" b="1" i="1" dirty="0" err="1">
                <a:solidFill>
                  <a:prstClr val="white"/>
                </a:solidFill>
              </a:rPr>
              <a:t>Heterodera</a:t>
            </a:r>
            <a:r>
              <a:rPr lang="es-ES_tradnl" sz="4000" b="1" i="1" dirty="0">
                <a:solidFill>
                  <a:prstClr val="white"/>
                </a:solidFill>
              </a:rPr>
              <a:t> </a:t>
            </a:r>
            <a:r>
              <a:rPr lang="es-ES_tradnl" sz="4000" b="1" i="1" dirty="0" err="1">
                <a:solidFill>
                  <a:prstClr val="white"/>
                </a:solidFill>
              </a:rPr>
              <a:t>schachtii</a:t>
            </a:r>
            <a:r>
              <a:rPr lang="es-ES_tradnl" sz="4000" b="1" i="1" dirty="0">
                <a:solidFill>
                  <a:prstClr val="white"/>
                </a:solidFill>
              </a:rPr>
              <a:t>”</a:t>
            </a:r>
            <a:endParaRPr lang="es-ES_tradnl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0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OSE LUIS\Documents\Bermejo\Mis documentos\FOTOSAIMCRA\2017\REVISTA 2017\20170505_111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6" y="3568302"/>
            <a:ext cx="4943872" cy="32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OSE LUIS\Documents\Bermejo\Mis documentos\FOTOSAIMCRA\2017\VISITA ENSAYOS\20170405_110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98" y="3568302"/>
            <a:ext cx="4788024" cy="32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336034"/>
            <a:ext cx="784016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504D">
                    <a:lumMod val="75000"/>
                  </a:srgbClr>
                </a:solidFill>
              </a:rPr>
              <a:t>2. </a:t>
            </a:r>
            <a:r>
              <a:rPr lang="fr-FR" sz="2800" b="1" dirty="0" err="1">
                <a:solidFill>
                  <a:srgbClr val="C0504D">
                    <a:lumMod val="75000"/>
                  </a:srgbClr>
                </a:solidFill>
              </a:rPr>
              <a:t>Variedades</a:t>
            </a:r>
            <a:r>
              <a:rPr lang="fr-FR" sz="28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fr-FR" sz="2800" b="1" dirty="0" err="1">
                <a:solidFill>
                  <a:srgbClr val="C0504D">
                    <a:lumMod val="75000"/>
                  </a:srgbClr>
                </a:solidFill>
              </a:rPr>
              <a:t>convencionales</a:t>
            </a:r>
            <a:r>
              <a:rPr lang="fr-FR" sz="2800" b="1" dirty="0">
                <a:solidFill>
                  <a:srgbClr val="C0504D">
                    <a:lumMod val="75000"/>
                  </a:srgbClr>
                </a:solidFill>
              </a:rPr>
              <a:t> (</a:t>
            </a:r>
            <a:r>
              <a:rPr lang="fr-FR" sz="2800" b="1" dirty="0" err="1">
                <a:solidFill>
                  <a:srgbClr val="C0504D">
                    <a:lumMod val="75000"/>
                  </a:srgbClr>
                </a:solidFill>
              </a:rPr>
              <a:t>s.o</a:t>
            </a:r>
            <a:r>
              <a:rPr lang="fr-FR" sz="2800" b="1" dirty="0">
                <a:solidFill>
                  <a:srgbClr val="C0504D">
                    <a:lumMod val="75000"/>
                  </a:srgbClr>
                </a:solidFill>
              </a:rPr>
              <a:t>. 2018)</a:t>
            </a:r>
          </a:p>
          <a:p>
            <a:r>
              <a:rPr lang="es-ES" sz="2000" b="1" dirty="0">
                <a:solidFill>
                  <a:srgbClr val="FFFF00"/>
                </a:solidFill>
              </a:rPr>
              <a:t>	</a:t>
            </a:r>
            <a:r>
              <a:rPr lang="es-ES" b="1" dirty="0">
                <a:solidFill>
                  <a:srgbClr val="C00000"/>
                </a:solidFill>
              </a:rPr>
              <a:t>Serie 61.-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>
                <a:solidFill>
                  <a:prstClr val="black"/>
                </a:solidFill>
              </a:rPr>
              <a:t>20 </a:t>
            </a:r>
            <a:r>
              <a:rPr lang="fr-FR" b="1" dirty="0" err="1">
                <a:solidFill>
                  <a:prstClr val="black"/>
                </a:solidFill>
              </a:rPr>
              <a:t>variedades</a:t>
            </a:r>
            <a:endParaRPr lang="fr-FR" b="1" dirty="0">
              <a:solidFill>
                <a:prstClr val="black"/>
              </a:solidFill>
            </a:endParaRPr>
          </a:p>
          <a:p>
            <a:r>
              <a:rPr lang="fr-FR" b="1" dirty="0">
                <a:solidFill>
                  <a:srgbClr val="FFFF00"/>
                </a:solidFill>
              </a:rPr>
              <a:t>	</a:t>
            </a:r>
            <a:r>
              <a:rPr lang="es-ES" b="1" dirty="0">
                <a:solidFill>
                  <a:srgbClr val="C00000"/>
                </a:solidFill>
              </a:rPr>
              <a:t>Serie 62: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fr-FR" b="1" dirty="0">
                <a:solidFill>
                  <a:prstClr val="black"/>
                </a:solidFill>
              </a:rPr>
              <a:t> 7 </a:t>
            </a:r>
            <a:r>
              <a:rPr lang="fr-FR" b="1" dirty="0" err="1">
                <a:solidFill>
                  <a:prstClr val="black"/>
                </a:solidFill>
              </a:rPr>
              <a:t>variedades</a:t>
            </a:r>
            <a:r>
              <a:rPr lang="fr-FR" b="1" dirty="0">
                <a:solidFill>
                  <a:prstClr val="black"/>
                </a:solidFill>
              </a:rPr>
              <a:t> </a:t>
            </a:r>
          </a:p>
          <a:p>
            <a:r>
              <a:rPr lang="fr-FR" b="1" dirty="0">
                <a:solidFill>
                  <a:srgbClr val="FFFF00"/>
                </a:solidFill>
              </a:rPr>
              <a:t>	</a:t>
            </a:r>
            <a:r>
              <a:rPr lang="es-ES" b="1" dirty="0">
                <a:solidFill>
                  <a:srgbClr val="C00000"/>
                </a:solidFill>
              </a:rPr>
              <a:t>Serie 1: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>
                <a:solidFill>
                  <a:prstClr val="black"/>
                </a:solidFill>
              </a:rPr>
              <a:t>25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variedades</a:t>
            </a:r>
            <a:endParaRPr lang="fr-FR" b="1" dirty="0">
              <a:solidFill>
                <a:srgbClr val="FFFF00"/>
              </a:solidFill>
            </a:endParaRPr>
          </a:p>
          <a:p>
            <a:endParaRPr lang="fr-FR" b="1" dirty="0">
              <a:solidFill>
                <a:prstClr val="black"/>
              </a:solidFill>
            </a:endParaRPr>
          </a:p>
          <a:p>
            <a:r>
              <a:rPr lang="fr-FR" b="1" dirty="0">
                <a:solidFill>
                  <a:srgbClr val="C00000"/>
                </a:solidFill>
              </a:rPr>
              <a:t>	</a:t>
            </a:r>
            <a:r>
              <a:rPr lang="fr-FR" b="1" dirty="0" err="1">
                <a:solidFill>
                  <a:srgbClr val="C00000"/>
                </a:solidFill>
              </a:rPr>
              <a:t>Diseño</a:t>
            </a:r>
            <a:r>
              <a:rPr lang="fr-FR" b="1" dirty="0">
                <a:solidFill>
                  <a:srgbClr val="C00000"/>
                </a:solidFill>
              </a:rPr>
              <a:t>: </a:t>
            </a:r>
            <a:r>
              <a:rPr lang="fr-FR" b="1" dirty="0">
                <a:solidFill>
                  <a:prstClr val="black"/>
                </a:solidFill>
              </a:rPr>
              <a:t>RCBD con 4 </a:t>
            </a:r>
            <a:r>
              <a:rPr lang="fr-FR" b="1" dirty="0" err="1">
                <a:solidFill>
                  <a:prstClr val="black"/>
                </a:solidFill>
              </a:rPr>
              <a:t>repeticiones</a:t>
            </a:r>
            <a:r>
              <a:rPr lang="fr-FR" b="1" dirty="0">
                <a:solidFill>
                  <a:prstClr val="black"/>
                </a:solidFill>
              </a:rPr>
              <a:t> en </a:t>
            </a:r>
            <a:r>
              <a:rPr lang="fr-FR" b="1" dirty="0" err="1">
                <a:solidFill>
                  <a:prstClr val="black"/>
                </a:solidFill>
              </a:rPr>
              <a:t>cada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serie</a:t>
            </a:r>
            <a:r>
              <a:rPr lang="fr-FR" b="1" dirty="0">
                <a:solidFill>
                  <a:prstClr val="black"/>
                </a:solidFill>
              </a:rPr>
              <a:t> y </a:t>
            </a:r>
            <a:r>
              <a:rPr lang="fr-FR" b="1" dirty="0" err="1">
                <a:solidFill>
                  <a:prstClr val="black"/>
                </a:solidFill>
              </a:rPr>
              <a:t>tres</a:t>
            </a:r>
            <a:r>
              <a:rPr lang="fr-FR" b="1" dirty="0">
                <a:solidFill>
                  <a:prstClr val="black"/>
                </a:solidFill>
              </a:rPr>
              <a:t>  </a:t>
            </a:r>
            <a:r>
              <a:rPr lang="fr-FR" b="1" dirty="0" err="1">
                <a:solidFill>
                  <a:prstClr val="black"/>
                </a:solidFill>
              </a:rPr>
              <a:t>testigos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comunes</a:t>
            </a:r>
            <a:endParaRPr lang="fr-FR" b="1" dirty="0">
              <a:solidFill>
                <a:prstClr val="black"/>
              </a:solidFill>
            </a:endParaRPr>
          </a:p>
          <a:p>
            <a:r>
              <a:rPr lang="fr-FR" b="1" dirty="0">
                <a:solidFill>
                  <a:prstClr val="black"/>
                </a:solidFill>
              </a:rPr>
              <a:t>		Brahms y Gauss (STRUBE) y </a:t>
            </a:r>
            <a:r>
              <a:rPr lang="fr-FR" b="1" dirty="0" err="1">
                <a:solidFill>
                  <a:prstClr val="black"/>
                </a:solidFill>
              </a:rPr>
              <a:t>Juncal</a:t>
            </a:r>
            <a:r>
              <a:rPr lang="fr-FR" b="1" dirty="0">
                <a:solidFill>
                  <a:prstClr val="black"/>
                </a:solidFill>
              </a:rPr>
              <a:t> (FD)</a:t>
            </a:r>
          </a:p>
          <a:p>
            <a:endParaRPr lang="es-ES" b="1" dirty="0">
              <a:solidFill>
                <a:srgbClr val="C00000"/>
              </a:solidFill>
            </a:endParaRPr>
          </a:p>
          <a:p>
            <a:r>
              <a:rPr lang="es-ES" b="1" dirty="0">
                <a:solidFill>
                  <a:srgbClr val="C00000"/>
                </a:solidFill>
              </a:rPr>
              <a:t>	Ensayos: </a:t>
            </a:r>
            <a:r>
              <a:rPr lang="es-ES" b="1" dirty="0">
                <a:solidFill>
                  <a:srgbClr val="0000FF"/>
                </a:solidFill>
              </a:rPr>
              <a:t>El Peral (Arcos), San Leandro (Las Cabezas), C-3065 (Lebrija), </a:t>
            </a:r>
          </a:p>
          <a:p>
            <a:r>
              <a:rPr lang="es-ES" b="1" dirty="0">
                <a:solidFill>
                  <a:srgbClr val="0000FF"/>
                </a:solidFill>
              </a:rPr>
              <a:t>		B-3082 (Lebrija) y B-2027 (Lebrija)</a:t>
            </a:r>
          </a:p>
          <a:p>
            <a:r>
              <a:rPr lang="es-ES" b="1" dirty="0">
                <a:solidFill>
                  <a:srgbClr val="0000FF"/>
                </a:solidFill>
              </a:rPr>
              <a:t>		</a:t>
            </a:r>
            <a:endParaRPr lang="es-ES_tradnl" dirty="0">
              <a:solidFill>
                <a:srgbClr val="0000FF"/>
              </a:solidFill>
            </a:endParaRPr>
          </a:p>
          <a:p>
            <a:endParaRPr lang="fr-FR" sz="2000" b="1" dirty="0">
              <a:solidFill>
                <a:srgbClr val="FFFF00"/>
              </a:solidFill>
            </a:endParaRPr>
          </a:p>
        </p:txBody>
      </p:sp>
      <p:pic>
        <p:nvPicPr>
          <p:cNvPr id="22" name="Picture 5" descr="logo peque-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98" y="3568302"/>
            <a:ext cx="8842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8842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82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342225"/>
              </p:ext>
            </p:extLst>
          </p:nvPr>
        </p:nvGraphicFramePr>
        <p:xfrm>
          <a:off x="1104695" y="371475"/>
          <a:ext cx="7312861" cy="6220649"/>
        </p:xfrm>
        <a:graphic>
          <a:graphicData uri="http://schemas.openxmlformats.org/drawingml/2006/table">
            <a:tbl>
              <a:tblPr/>
              <a:tblGrid>
                <a:gridCol w="288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864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" marR="8002" marT="8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Peso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Azúcar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I.E.A.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Pureza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02" marR="8002" marT="8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(t/ha)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(t/ha)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(t/ha 16º)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1962.- JEDULA (SV1855)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119,60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19,75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23,50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153,82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93,83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2030.- SV2029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118,44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19,77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23,31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152,39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93,91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2089.- ST15882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117,77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19,86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23,30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151,79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94,13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2092.- SV2194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118,47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23,19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151,78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93,68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2090.- SV2192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119,81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19,54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23,24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151,23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93,59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1910.- ZAHORA (SV1700)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118,23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19,59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22,94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149,84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93,88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2094.- SV2196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110,86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20,61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22,80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146,95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93,96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1859.- AQUITANA KWS (5K 560)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119,60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19,05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22,53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146,71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93,78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2095.- SV2197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113,11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19,91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22,39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146,09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93,61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2093.- SV2195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112,28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19,96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22,29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145,50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2091.- SV2193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113,23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22,19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145,08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93,89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1963.- BALBINA (SV1856)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115,08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19,44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22,23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145,00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94,02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2088.- ST15827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108,53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20,70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22,41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144,27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94,08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1961.- PALACIOS (SV1854)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112,10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19,81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22,08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144,17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93,97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1754.- ROCHE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111,82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19,58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21,73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142,08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1838.- CHICLANA (SV1524)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109,52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19,78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21,59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140,97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93,63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2028.- MA4101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109,68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19,76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21,58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140,89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93,57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2031.- SV2030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109,66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19,80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21,60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140,67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93,54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1964.- BRANDY (SV1857)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109,58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19,70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21,46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140,38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93,78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1918.- LUNELLA KWS (6K683)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110,45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21,51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140,29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94,04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2033.- SV2032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107,24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20,18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21,58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139,94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93,84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2024.- 7K730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109,63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19,58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21,31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139,12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93,50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1745.- GAUSS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107,67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20,02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21,41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139,11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93,83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2032.- SV2031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109,16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19,48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21,22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139,05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93,96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2086.- ORLANTHA KWS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106,85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19,95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21,29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138,79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93,73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1907.- TACITA (SV1698)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112,50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18,94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21,16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138,25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93,83</a:t>
                      </a:r>
                    </a:p>
                  </a:txBody>
                  <a:tcPr marL="8002" marR="8002" marT="8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900098" name="Text Box 2"/>
          <p:cNvSpPr txBox="1">
            <a:spLocks noChangeArrowheads="1"/>
          </p:cNvSpPr>
          <p:nvPr/>
        </p:nvSpPr>
        <p:spPr bwMode="auto">
          <a:xfrm>
            <a:off x="8534400" y="6248400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00099" name="Text Box 3"/>
          <p:cNvSpPr txBox="1">
            <a:spLocks noChangeArrowheads="1"/>
          </p:cNvSpPr>
          <p:nvPr/>
        </p:nvSpPr>
        <p:spPr bwMode="auto">
          <a:xfrm>
            <a:off x="822325" y="1112838"/>
            <a:ext cx="2746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800">
                <a:solidFill>
                  <a:srgbClr val="FFFF00"/>
                </a:solidFill>
                <a:latin typeface="Calibri"/>
                <a:cs typeface="+mn-cs"/>
              </a:rPr>
              <a:t> </a:t>
            </a:r>
          </a:p>
        </p:txBody>
      </p:sp>
      <p:pic>
        <p:nvPicPr>
          <p:cNvPr id="153789" name="Picture 11" descr="logo peque-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59832" y="3974"/>
            <a:ext cx="352038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0070C0"/>
                </a:solidFill>
                <a:latin typeface="Calibri"/>
                <a:cs typeface="+mn-cs"/>
              </a:rPr>
              <a:t>REAGRUPAMIENTO ENSAYOS 2019 </a:t>
            </a:r>
          </a:p>
        </p:txBody>
      </p:sp>
      <p:sp>
        <p:nvSpPr>
          <p:cNvPr id="19" name="Oval 329"/>
          <p:cNvSpPr>
            <a:spLocks noChangeArrowheads="1"/>
          </p:cNvSpPr>
          <p:nvPr/>
        </p:nvSpPr>
        <p:spPr bwMode="auto">
          <a:xfrm>
            <a:off x="6580219" y="692696"/>
            <a:ext cx="1135833" cy="244827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8454535" y="6689820"/>
            <a:ext cx="64807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7459686" y="6520543"/>
            <a:ext cx="931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continúa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329258" y="1412776"/>
            <a:ext cx="723791" cy="1728192"/>
            <a:chOff x="329258" y="1412776"/>
            <a:chExt cx="723791" cy="1728192"/>
          </a:xfrm>
        </p:grpSpPr>
        <p:cxnSp>
          <p:nvCxnSpPr>
            <p:cNvPr id="14" name="13 Conector recto de flecha"/>
            <p:cNvCxnSpPr/>
            <p:nvPr/>
          </p:nvCxnSpPr>
          <p:spPr>
            <a:xfrm>
              <a:off x="329258" y="1609191"/>
              <a:ext cx="708124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6 Grupo"/>
            <p:cNvGrpSpPr/>
            <p:nvPr/>
          </p:nvGrpSpPr>
          <p:grpSpPr>
            <a:xfrm>
              <a:off x="329258" y="1412776"/>
              <a:ext cx="723791" cy="1728192"/>
              <a:chOff x="329258" y="1412776"/>
              <a:chExt cx="723791" cy="1728192"/>
            </a:xfrm>
          </p:grpSpPr>
          <p:cxnSp>
            <p:nvCxnSpPr>
              <p:cNvPr id="6" name="5 Conector recto de flecha"/>
              <p:cNvCxnSpPr/>
              <p:nvPr/>
            </p:nvCxnSpPr>
            <p:spPr>
              <a:xfrm>
                <a:off x="329258" y="1412776"/>
                <a:ext cx="708124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 de flecha"/>
              <p:cNvCxnSpPr/>
              <p:nvPr/>
            </p:nvCxnSpPr>
            <p:spPr>
              <a:xfrm>
                <a:off x="329258" y="1815977"/>
                <a:ext cx="708124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 de flecha"/>
              <p:cNvCxnSpPr/>
              <p:nvPr/>
            </p:nvCxnSpPr>
            <p:spPr>
              <a:xfrm>
                <a:off x="329258" y="2297432"/>
                <a:ext cx="708124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 de flecha"/>
              <p:cNvCxnSpPr/>
              <p:nvPr/>
            </p:nvCxnSpPr>
            <p:spPr>
              <a:xfrm>
                <a:off x="329258" y="2708920"/>
                <a:ext cx="708124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 de flecha"/>
              <p:cNvCxnSpPr/>
              <p:nvPr/>
            </p:nvCxnSpPr>
            <p:spPr>
              <a:xfrm>
                <a:off x="344925" y="2924944"/>
                <a:ext cx="708124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20 Conector recto de flecha"/>
              <p:cNvCxnSpPr/>
              <p:nvPr/>
            </p:nvCxnSpPr>
            <p:spPr>
              <a:xfrm>
                <a:off x="329258" y="3140968"/>
                <a:ext cx="708124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447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17820"/>
              </p:ext>
            </p:extLst>
          </p:nvPr>
        </p:nvGraphicFramePr>
        <p:xfrm>
          <a:off x="608675" y="406173"/>
          <a:ext cx="8089104" cy="6404389"/>
        </p:xfrm>
        <a:graphic>
          <a:graphicData uri="http://schemas.openxmlformats.org/drawingml/2006/table">
            <a:tbl>
              <a:tblPr/>
              <a:tblGrid>
                <a:gridCol w="319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5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2083.- KLARISSA KWS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110,15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19,36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21,18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138,20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93,61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1835.- INDURAIN (ST15585)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108,53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19,59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21,08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137,65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94,09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1493.- SARAMAGO 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107,03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19,85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21,03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137,30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1659.- JUNCAL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104,67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19,84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20,65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134,54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93,84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1842.- KELEBEK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109,49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18,79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20,46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133,67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93,52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1966.- ECIJA (SV1859)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106,69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19,26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20,37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133,62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93,54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2023.- ST15775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102,70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20,17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20,62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133,03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93,65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1916.- TESSILIA KWS (6K682)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102,58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19,89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20,30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132,62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93,89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1749.- PILETA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105,94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19,27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20,20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132,16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2085.- MH2021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19,87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19,78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129,34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94,15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1740.- BARROSA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101,77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19,43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128,44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93,84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1648.- TREBUJENA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97,87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20,00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19,48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127,04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2066.- B8150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95,63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20,56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19,56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126,45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93,77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1844.- ATOCHA KWS (2K300)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97,15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19,96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19,29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125,32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93,81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1273.- BRAHMS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94,72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20,14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19,00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123,37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94,15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2096.- SV2198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93,70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20,36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18,97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123,11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94,17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1902.- KNUT (ST15616)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95,21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20,02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18,90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123,11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93,52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2084.- MH2011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94,92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19,93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18,86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122,98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94,07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2087.- ST12865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92,61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20,70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19,13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122,89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94,14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90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1945.- SMART NOURIA KWS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95,97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19,74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18,80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122,73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93,89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1861.- LAREINA KWS (5K 580)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93,70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20,23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18,80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122,20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94,08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2097.- SV2199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92,23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20,22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18,56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120,26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94,01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2043.- 8K857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94,65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19,48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18,33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120,04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93,86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2063.- 8K853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92,30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19,57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18,04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117,73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93,49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2072.- 8K854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83,89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16,44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107,73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93,54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2098.- SV2200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75,40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19,97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15,05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98,01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Med. Ensayo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105,35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19,79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20,72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135,05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93,85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2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Med. Testigos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102,35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20,00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20,36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132,34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93,94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900098" name="Text Box 2"/>
          <p:cNvSpPr txBox="1">
            <a:spLocks noChangeArrowheads="1"/>
          </p:cNvSpPr>
          <p:nvPr/>
        </p:nvSpPr>
        <p:spPr bwMode="auto">
          <a:xfrm>
            <a:off x="8534400" y="6248400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00099" name="Text Box 3"/>
          <p:cNvSpPr txBox="1">
            <a:spLocks noChangeArrowheads="1"/>
          </p:cNvSpPr>
          <p:nvPr/>
        </p:nvSpPr>
        <p:spPr bwMode="auto">
          <a:xfrm>
            <a:off x="822325" y="1112838"/>
            <a:ext cx="2746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800">
                <a:solidFill>
                  <a:srgbClr val="FFFF00"/>
                </a:solidFill>
                <a:latin typeface="Calibri"/>
                <a:cs typeface="+mn-cs"/>
              </a:rPr>
              <a:t> </a:t>
            </a:r>
          </a:p>
        </p:txBody>
      </p:sp>
      <p:pic>
        <p:nvPicPr>
          <p:cNvPr id="153789" name="Picture 11" descr="logo peque-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11760" y="0"/>
            <a:ext cx="419839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0070C0"/>
                </a:solidFill>
                <a:latin typeface="Calibri"/>
                <a:cs typeface="+mn-cs"/>
              </a:rPr>
              <a:t>REAGRUPAMIENTO ENSAYOS 2019 (cont.) </a:t>
            </a:r>
          </a:p>
        </p:txBody>
      </p:sp>
      <p:sp>
        <p:nvSpPr>
          <p:cNvPr id="14" name="Text Box 1671"/>
          <p:cNvSpPr txBox="1">
            <a:spLocks noChangeArrowheads="1"/>
          </p:cNvSpPr>
          <p:nvPr/>
        </p:nvSpPr>
        <p:spPr bwMode="auto">
          <a:xfrm>
            <a:off x="3214746" y="1916832"/>
            <a:ext cx="36001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4400" b="1" dirty="0">
                <a:solidFill>
                  <a:srgbClr val="3333CC"/>
                </a:solidFill>
                <a:latin typeface="Arial" charset="0"/>
                <a:cs typeface="Arial" charset="0"/>
              </a:rPr>
              <a:t>31,8 t/ha 16º                       </a:t>
            </a:r>
          </a:p>
        </p:txBody>
      </p:sp>
      <p:sp>
        <p:nvSpPr>
          <p:cNvPr id="16" name="Oval 329"/>
          <p:cNvSpPr>
            <a:spLocks noChangeArrowheads="1"/>
          </p:cNvSpPr>
          <p:nvPr/>
        </p:nvSpPr>
        <p:spPr bwMode="auto">
          <a:xfrm>
            <a:off x="6876008" y="3789040"/>
            <a:ext cx="863600" cy="24791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08793"/>
              </p:ext>
            </p:extLst>
          </p:nvPr>
        </p:nvGraphicFramePr>
        <p:xfrm>
          <a:off x="395535" y="836715"/>
          <a:ext cx="7992889" cy="4981225"/>
        </p:xfrm>
        <a:graphic>
          <a:graphicData uri="http://schemas.openxmlformats.org/drawingml/2006/table">
            <a:tbl>
              <a:tblPr/>
              <a:tblGrid>
                <a:gridCol w="2785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2504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Peso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Azúcar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I.E.A.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Pureza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1962.- JEDULA (SV1855)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113,31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98,61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111,94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111,68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99,90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2030.- SV2029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110,97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96,75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107,48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107,12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99,95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1961.- PALACIOS (SV1854)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107,75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98,92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106,70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106,43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99,83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1963.- BALBINA (SV1856)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109,36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97,70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106,94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106,42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99,99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1910.- ZAHORA (SV1700)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109,07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97,85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106,89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106,39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99,82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2028.- MA4101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108,54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97,64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105,99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105,95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99,62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1964.- BRANDY (SV1857)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105,53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99,77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105,27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105,42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99,91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98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1918.- LUNELLA KWS (6K683)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106,42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99,11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105,54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105,39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100,10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2031.- SV2030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105,74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97,92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103,52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103,40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99,68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1838.- CHICLANA (SV1524)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105,32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98,50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103,85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103,35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99,76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1745.- GAUSS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103,98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99,51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103,51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103,32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99,91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01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1859.- AQUITANA KWS (5K 560)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112,49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93,65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105,46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103,26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99,75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91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2033.- NEBRISA (SV2032)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104,39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99,12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103,48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103,16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99,89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2032.- SV2031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105,95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96,81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102,72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102,79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99,85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1907.- TACITA (SV1698)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107,22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96,08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103,09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102,59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99,82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2024.- 7K730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106,83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96,23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102,80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102,35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99,65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1754.- ROCHE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103,06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98,94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102,00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101,95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99,90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634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1835.- INDURAIN (ST15585)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103,06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98,78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101,77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101,64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100,09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1493.- SARAMAGO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101,83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99,65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101,59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101,48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100,03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2023.- ST15775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100,57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100,37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100,96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100,91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99,94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900098" name="Text Box 2"/>
          <p:cNvSpPr txBox="1">
            <a:spLocks noChangeArrowheads="1"/>
          </p:cNvSpPr>
          <p:nvPr/>
        </p:nvSpPr>
        <p:spPr bwMode="auto">
          <a:xfrm>
            <a:off x="8534400" y="6248400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0099" name="Text Box 3"/>
          <p:cNvSpPr txBox="1">
            <a:spLocks noChangeArrowheads="1"/>
          </p:cNvSpPr>
          <p:nvPr/>
        </p:nvSpPr>
        <p:spPr bwMode="auto">
          <a:xfrm>
            <a:off x="822325" y="1112838"/>
            <a:ext cx="2746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53789" name="Picture 11" descr="logo peque-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11760" y="185737"/>
            <a:ext cx="534454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0070C0"/>
                </a:solidFill>
              </a:rPr>
              <a:t>REAGRUPAMIENTO ENSAYOS 2018-2019 </a:t>
            </a:r>
          </a:p>
        </p:txBody>
      </p:sp>
      <p:sp>
        <p:nvSpPr>
          <p:cNvPr id="9" name="Line 1403"/>
          <p:cNvSpPr>
            <a:spLocks noChangeShapeType="1"/>
          </p:cNvSpPr>
          <p:nvPr/>
        </p:nvSpPr>
        <p:spPr bwMode="auto">
          <a:xfrm>
            <a:off x="179513" y="4221088"/>
            <a:ext cx="844696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395536" y="2492896"/>
            <a:ext cx="79928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95536" y="3212976"/>
            <a:ext cx="79928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95536" y="1581382"/>
            <a:ext cx="7992888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CE1F491-566E-4728-9A1B-70A8CF01AED6}"/>
              </a:ext>
            </a:extLst>
          </p:cNvPr>
          <p:cNvSpPr txBox="1"/>
          <p:nvPr/>
        </p:nvSpPr>
        <p:spPr>
          <a:xfrm>
            <a:off x="7452320" y="6520934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32 VARIEDADES</a:t>
            </a:r>
          </a:p>
        </p:txBody>
      </p:sp>
    </p:spTree>
    <p:extLst>
      <p:ext uri="{BB962C8B-B14F-4D97-AF65-F5344CB8AC3E}">
        <p14:creationId xmlns:p14="http://schemas.microsoft.com/office/powerpoint/2010/main" val="16589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23071"/>
              </p:ext>
            </p:extLst>
          </p:nvPr>
        </p:nvGraphicFramePr>
        <p:xfrm>
          <a:off x="1258888" y="371491"/>
          <a:ext cx="7164777" cy="6446993"/>
        </p:xfrm>
        <a:graphic>
          <a:graphicData uri="http://schemas.openxmlformats.org/drawingml/2006/table">
            <a:tbl>
              <a:tblPr/>
              <a:tblGrid>
                <a:gridCol w="3211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4374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0" marR="5690" marT="56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Peso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Azúcar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I.E.A.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Pureza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0" marR="5690" marT="56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1962.- JEDULA (SV1855)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111,92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97,83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109,64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108,96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99,79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1961.- PALACIOS (SV1854)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109,22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97,98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107,05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106,39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99,77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1964.- BRANDY (SV1857)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106,90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99,18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105,97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105,86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99,84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1918.- LUNELLA KWS (6K683)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106,43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99,38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105,81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105,75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100,04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1963.- BALBINA (SV1856)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108,26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97,78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105,91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105,37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99,93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1910.- ZAHORA (SV1700)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106,90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98,49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105,36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105,03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99,89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1838.- CHICLANA (SV1524)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105,89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98,19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104,06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103,38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99,71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1859.- AQUITANA KWS (5K 560)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111,98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93,77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105,07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102,81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99,78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1745.- GAUSS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103,59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99,34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102,94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102,72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99,90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1907.- TACITA (SV1698)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106,65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96,70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103,17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102,63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99,85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1916.- TESSILIA KWS (6K682)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101,01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100,94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101,98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102,32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99,92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1835.- INDURAIN (ST15585)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103,30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99,11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102,36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102,28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100,11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1493.- SARAMAGO 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101,69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100,34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102,10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102,23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100,03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1754.- ROCHE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102,83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98,63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101,45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101,18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99,85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1842.- KELEBEK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106,11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95,46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101,35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100,28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99,60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1966.- ECIJA (SV1859)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102,33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97,79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100,18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99,88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99,75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1659.- JUNCAL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97,66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101,06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98,70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99,14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99,94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1749.- PILETA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100,93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98,39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99,28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99,11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99,97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1740.- BARROSA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99,91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99,01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98,99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98,96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99,87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1648.- TREBUJENA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100,01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99,00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99,04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98,57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100,02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1844.- ATOCHA KWS (2K300)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97,73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100,57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98,34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98,44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99,81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1273.- BRAHMS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98,75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99,61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98,36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98,14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100,16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1902.- KNUT (ST15616)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96,36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101,03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97,35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97,53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99,62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1861.- LAREINA KWS (5K 580)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93,48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102,11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95,49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95,80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100,16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71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1945.- SMART NOURIA KWS (6K646)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90,59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100,30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90,84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91,00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99,93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Med. Ensayo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102,08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98,44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100,44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100,06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99,85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Med. Testigos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Coef. Var.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3,06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1,33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3,12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3,46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0,12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Var. Error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9,88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1,73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10,08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12,30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F.Cal.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8,75**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5,79**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5,07**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3,69**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4,70**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M.S.D.5%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5,16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2,16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5,21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5,76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0,19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M.S.D.1%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6,88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2,88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6,95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7,68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0,26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Med. Ensayo(/Ha)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127,17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18,04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22,64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146,02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93,86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Med. Testigos (/Ha)</a:t>
                      </a:r>
                    </a:p>
                  </a:txBody>
                  <a:tcPr marL="5690" marR="5690" marT="56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124,66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18,33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22,56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146,09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94,00</a:t>
                      </a:r>
                    </a:p>
                  </a:txBody>
                  <a:tcPr marL="5690" marR="5690" marT="56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  <p:sp>
        <p:nvSpPr>
          <p:cNvPr id="900098" name="Text Box 2"/>
          <p:cNvSpPr txBox="1">
            <a:spLocks noChangeArrowheads="1"/>
          </p:cNvSpPr>
          <p:nvPr/>
        </p:nvSpPr>
        <p:spPr bwMode="auto">
          <a:xfrm>
            <a:off x="8534400" y="6248400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0099" name="Text Box 3"/>
          <p:cNvSpPr txBox="1">
            <a:spLocks noChangeArrowheads="1"/>
          </p:cNvSpPr>
          <p:nvPr/>
        </p:nvSpPr>
        <p:spPr bwMode="auto">
          <a:xfrm>
            <a:off x="822325" y="1112838"/>
            <a:ext cx="2746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53789" name="Picture 11" descr="logo peque-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39752" y="0"/>
            <a:ext cx="459760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0070C0"/>
                </a:solidFill>
              </a:rPr>
              <a:t>REAGRUPAMIENTO ENSAYOS 2017-2018-2019 </a:t>
            </a:r>
          </a:p>
        </p:txBody>
      </p:sp>
      <p:sp>
        <p:nvSpPr>
          <p:cNvPr id="13" name="Line 1403"/>
          <p:cNvSpPr>
            <a:spLocks noChangeShapeType="1"/>
          </p:cNvSpPr>
          <p:nvPr/>
        </p:nvSpPr>
        <p:spPr bwMode="auto">
          <a:xfrm flipV="1">
            <a:off x="1258888" y="980728"/>
            <a:ext cx="7129534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5" name="Line 1403"/>
          <p:cNvSpPr>
            <a:spLocks noChangeShapeType="1"/>
          </p:cNvSpPr>
          <p:nvPr/>
        </p:nvSpPr>
        <p:spPr bwMode="auto">
          <a:xfrm flipV="1">
            <a:off x="1258888" y="1844824"/>
            <a:ext cx="7129534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6" name="Line 1403"/>
          <p:cNvSpPr>
            <a:spLocks noChangeShapeType="1"/>
          </p:cNvSpPr>
          <p:nvPr/>
        </p:nvSpPr>
        <p:spPr bwMode="auto">
          <a:xfrm flipV="1">
            <a:off x="1258888" y="836712"/>
            <a:ext cx="7129534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8" name="Line 1403"/>
          <p:cNvSpPr>
            <a:spLocks noChangeShapeType="1"/>
          </p:cNvSpPr>
          <p:nvPr/>
        </p:nvSpPr>
        <p:spPr bwMode="auto">
          <a:xfrm flipV="1">
            <a:off x="1258888" y="1988840"/>
            <a:ext cx="7129536" cy="0"/>
          </a:xfrm>
          <a:prstGeom prst="line">
            <a:avLst/>
          </a:prstGeom>
          <a:noFill/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9" name="Line 1403"/>
          <p:cNvSpPr>
            <a:spLocks noChangeShapeType="1"/>
          </p:cNvSpPr>
          <p:nvPr/>
        </p:nvSpPr>
        <p:spPr bwMode="auto">
          <a:xfrm flipV="1">
            <a:off x="1258888" y="2348880"/>
            <a:ext cx="7129535" cy="0"/>
          </a:xfrm>
          <a:prstGeom prst="line">
            <a:avLst/>
          </a:prstGeom>
          <a:noFill/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4" name="Line 1403"/>
          <p:cNvSpPr>
            <a:spLocks noChangeShapeType="1"/>
          </p:cNvSpPr>
          <p:nvPr/>
        </p:nvSpPr>
        <p:spPr bwMode="auto">
          <a:xfrm flipV="1">
            <a:off x="1258887" y="1484784"/>
            <a:ext cx="7129535" cy="0"/>
          </a:xfrm>
          <a:prstGeom prst="line">
            <a:avLst/>
          </a:prstGeom>
          <a:noFill/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7" name="Line 1403"/>
          <p:cNvSpPr>
            <a:spLocks noChangeShapeType="1"/>
          </p:cNvSpPr>
          <p:nvPr/>
        </p:nvSpPr>
        <p:spPr bwMode="auto">
          <a:xfrm flipV="1">
            <a:off x="1296951" y="3429000"/>
            <a:ext cx="7129534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20" name="Line 1403"/>
          <p:cNvSpPr>
            <a:spLocks noChangeShapeType="1"/>
          </p:cNvSpPr>
          <p:nvPr/>
        </p:nvSpPr>
        <p:spPr bwMode="auto">
          <a:xfrm flipV="1">
            <a:off x="1296951" y="3212976"/>
            <a:ext cx="7129534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21" name="Line 1403"/>
          <p:cNvSpPr>
            <a:spLocks noChangeShapeType="1"/>
          </p:cNvSpPr>
          <p:nvPr/>
        </p:nvSpPr>
        <p:spPr bwMode="auto">
          <a:xfrm>
            <a:off x="822325" y="3861048"/>
            <a:ext cx="803971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19" grpId="0" animBg="1"/>
      <p:bldP spid="14" grpId="0" animBg="1"/>
      <p:bldP spid="17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Text Box 2"/>
          <p:cNvSpPr txBox="1">
            <a:spLocks noChangeArrowheads="1"/>
          </p:cNvSpPr>
          <p:nvPr/>
        </p:nvSpPr>
        <p:spPr bwMode="auto">
          <a:xfrm>
            <a:off x="8534400" y="6248400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0099" name="Text Box 3"/>
          <p:cNvSpPr txBox="1">
            <a:spLocks noChangeArrowheads="1"/>
          </p:cNvSpPr>
          <p:nvPr/>
        </p:nvSpPr>
        <p:spPr bwMode="auto">
          <a:xfrm>
            <a:off x="822325" y="1112838"/>
            <a:ext cx="2746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53789" name="Picture 11" descr="logo peque-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8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395536" y="134076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>
                <a:solidFill>
                  <a:prstClr val="black"/>
                </a:solidFill>
              </a:rPr>
              <a:t>BRANDY – LUNELLA KWS– ZAHORA –  GAUSS – TESSILIA KWS –  INDURAIN – SARAMAGO – ROCHE– JUNCAL –PILETA</a:t>
            </a: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07704" y="404664"/>
            <a:ext cx="578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0000FF"/>
                </a:solidFill>
              </a:rPr>
              <a:t>Variedades recomendadas S2019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831593" y="3334914"/>
            <a:ext cx="76136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rgbClr val="C00000"/>
                </a:solidFill>
              </a:rPr>
              <a:t>¿Cuál de estas variedades debe </a:t>
            </a:r>
          </a:p>
          <a:p>
            <a:pPr algn="ctr"/>
            <a:r>
              <a:rPr lang="es-ES" sz="4400" b="1" dirty="0">
                <a:solidFill>
                  <a:srgbClr val="C00000"/>
                </a:solidFill>
              </a:rPr>
              <a:t>sembrar el agricultor?</a:t>
            </a:r>
          </a:p>
        </p:txBody>
      </p:sp>
    </p:spTree>
    <p:extLst>
      <p:ext uri="{BB962C8B-B14F-4D97-AF65-F5344CB8AC3E}">
        <p14:creationId xmlns:p14="http://schemas.microsoft.com/office/powerpoint/2010/main" val="30606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8084</TotalTime>
  <Words>1993</Words>
  <Application>Microsoft Office PowerPoint</Application>
  <PresentationFormat>Presentación en pantalla (4:3)</PresentationFormat>
  <Paragraphs>1113</Paragraphs>
  <Slides>18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Arai</vt:lpstr>
      <vt:lpstr>AraIL</vt:lpstr>
      <vt:lpstr>Arial</vt:lpstr>
      <vt:lpstr>Calibri</vt:lpstr>
      <vt:lpstr>Comic Sans MS</vt:lpstr>
      <vt:lpstr>Times New Roman</vt:lpstr>
      <vt:lpstr>Tema de Office</vt:lpstr>
      <vt:lpstr>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José Luis</dc:creator>
  <cp:lastModifiedBy>AIMCRA AIMCRA</cp:lastModifiedBy>
  <cp:revision>478</cp:revision>
  <cp:lastPrinted>2019-10-22T09:48:13Z</cp:lastPrinted>
  <dcterms:created xsi:type="dcterms:W3CDTF">2013-11-03T10:29:53Z</dcterms:created>
  <dcterms:modified xsi:type="dcterms:W3CDTF">2019-10-23T06:38:01Z</dcterms:modified>
</cp:coreProperties>
</file>