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0" r:id="rId2"/>
  </p:sldMasterIdLst>
  <p:notesMasterIdLst>
    <p:notesMasterId r:id="rId14"/>
  </p:notesMasterIdLst>
  <p:sldIdLst>
    <p:sldId id="256" r:id="rId3"/>
    <p:sldId id="259" r:id="rId4"/>
    <p:sldId id="260" r:id="rId5"/>
    <p:sldId id="261" r:id="rId6"/>
    <p:sldId id="265" r:id="rId7"/>
    <p:sldId id="266" r:id="rId8"/>
    <p:sldId id="267" r:id="rId9"/>
    <p:sldId id="268" r:id="rId10"/>
    <p:sldId id="269" r:id="rId11"/>
    <p:sldId id="270" r:id="rId12"/>
    <p:sldId id="27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65328" autoAdjust="0"/>
  </p:normalViewPr>
  <p:slideViewPr>
    <p:cSldViewPr showGuides="1">
      <p:cViewPr>
        <p:scale>
          <a:sx n="64" d="100"/>
          <a:sy n="64" d="100"/>
        </p:scale>
        <p:origin x="-1590" y="-3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D72536-C91D-4D81-869C-0013A7359684}" type="datetimeFigureOut">
              <a:rPr lang="en-US" smtClean="0"/>
              <a:t>7/5/2018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C9451-71FC-4470-AA85-CBE7E5F92F83}" type="slidenum">
              <a:rPr lang="en-US" smtClean="0"/>
              <a:t>‹Nº›</a:t>
            </a:fld>
            <a:endParaRPr lang="en-US"/>
          </a:p>
        </p:txBody>
      </p:sp>
    </p:spTree>
    <p:extLst>
      <p:ext uri="{BB962C8B-B14F-4D97-AF65-F5344CB8AC3E}">
        <p14:creationId xmlns:p14="http://schemas.microsoft.com/office/powerpoint/2010/main" val="2525539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en-US" sz="1200" b="0" baseline="0" dirty="0" smtClean="0"/>
          </a:p>
        </p:txBody>
      </p:sp>
      <p:sp>
        <p:nvSpPr>
          <p:cNvPr id="6" name="Slide Image Placeholder 5"/>
          <p:cNvSpPr>
            <a:spLocks noGrp="1" noRot="1" noChangeAspect="1"/>
          </p:cNvSpPr>
          <p:nvPr>
            <p:ph type="sldImg"/>
          </p:nvPr>
        </p:nvSpPr>
        <p:spPr>
          <a:xfrm>
            <a:off x="533400" y="460375"/>
            <a:ext cx="3144838" cy="2359025"/>
          </a:xfrm>
        </p:spPr>
      </p:sp>
    </p:spTree>
    <p:extLst>
      <p:ext uri="{BB962C8B-B14F-4D97-AF65-F5344CB8AC3E}">
        <p14:creationId xmlns:p14="http://schemas.microsoft.com/office/powerpoint/2010/main" val="2908811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pPr/>
              <a:t>7/5/2018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‹Nº›</a:t>
            </a:fld>
            <a:endParaRPr lang="en-US"/>
          </a:p>
        </p:txBody>
      </p:sp>
    </p:spTree>
    <p:extLst>
      <p:ext uri="{BB962C8B-B14F-4D97-AF65-F5344CB8AC3E}">
        <p14:creationId xmlns:p14="http://schemas.microsoft.com/office/powerpoint/2010/main" val="4001311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pPr/>
              <a:t>7/5/2018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‹Nº›</a:t>
            </a:fld>
            <a:endParaRPr lang="en-US"/>
          </a:p>
        </p:txBody>
      </p:sp>
    </p:spTree>
    <p:extLst>
      <p:ext uri="{BB962C8B-B14F-4D97-AF65-F5344CB8AC3E}">
        <p14:creationId xmlns:p14="http://schemas.microsoft.com/office/powerpoint/2010/main" val="4015152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pPr/>
              <a:t>7/5/2018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‹Nº›</a:t>
            </a:fld>
            <a:endParaRPr lang="en-US"/>
          </a:p>
        </p:txBody>
      </p:sp>
    </p:spTree>
    <p:extLst>
      <p:ext uri="{BB962C8B-B14F-4D97-AF65-F5344CB8AC3E}">
        <p14:creationId xmlns:p14="http://schemas.microsoft.com/office/powerpoint/2010/main" val="3178367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F5EF05EF-6168-407F-8025-E41839E12504}" type="datetimeFigureOut">
              <a:rPr lang="en-US" smtClean="0"/>
              <a:pPr/>
              <a:t>7/5/2018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‹Nº›</a:t>
            </a:fld>
            <a:endParaRPr lang="en-US"/>
          </a:p>
        </p:txBody>
      </p:sp>
    </p:spTree>
    <p:extLst>
      <p:ext uri="{BB962C8B-B14F-4D97-AF65-F5344CB8AC3E}">
        <p14:creationId xmlns:p14="http://schemas.microsoft.com/office/powerpoint/2010/main" val="2638928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5EF05EF-6168-407F-8025-E41839E12504}" type="datetimeFigureOut">
              <a:rPr lang="en-US" smtClean="0"/>
              <a:pPr/>
              <a:t>7/5/2018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C692C-4F2D-45F6-A9A8-8A3A8FE27806}" type="slidenum">
              <a:rPr lang="en-US" smtClean="0"/>
              <a:pPr/>
              <a:t>‹Nº›</a:t>
            </a:fld>
            <a:endParaRPr lang="en-US"/>
          </a:p>
        </p:txBody>
      </p:sp>
    </p:spTree>
    <p:extLst>
      <p:ext uri="{BB962C8B-B14F-4D97-AF65-F5344CB8AC3E}">
        <p14:creationId xmlns:p14="http://schemas.microsoft.com/office/powerpoint/2010/main" val="2369330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0"/>
          </p:nvPr>
        </p:nvSpPr>
        <p:spPr/>
        <p:txBody>
          <a:bodyPr/>
          <a:lstStyle/>
          <a:p>
            <a:fld id="{F5EF05EF-6168-407F-8025-E41839E12504}" type="datetimeFigureOut">
              <a:rPr lang="en-US" smtClean="0"/>
              <a:pPr/>
              <a:t>7/5/2018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1C692C-4F2D-45F6-A9A8-8A3A8FE27806}" type="slidenum">
              <a:rPr lang="en-US" smtClean="0"/>
              <a:pPr/>
              <a:t>‹Nº›</a:t>
            </a:fld>
            <a:endParaRPr lang="en-US"/>
          </a:p>
        </p:txBody>
      </p:sp>
    </p:spTree>
    <p:extLst>
      <p:ext uri="{BB962C8B-B14F-4D97-AF65-F5344CB8AC3E}">
        <p14:creationId xmlns:p14="http://schemas.microsoft.com/office/powerpoint/2010/main" val="1942114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F5EF05EF-6168-407F-8025-E41839E12504}" type="datetimeFigureOut">
              <a:rPr lang="en-US" smtClean="0"/>
              <a:pPr/>
              <a:t>7/5/2018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1C692C-4F2D-45F6-A9A8-8A3A8FE27806}" type="slidenum">
              <a:rPr lang="en-US" smtClean="0"/>
              <a:pPr/>
              <a:t>‹Nº›</a:t>
            </a:fld>
            <a:endParaRPr lang="en-US"/>
          </a:p>
        </p:txBody>
      </p:sp>
    </p:spTree>
    <p:extLst>
      <p:ext uri="{BB962C8B-B14F-4D97-AF65-F5344CB8AC3E}">
        <p14:creationId xmlns:p14="http://schemas.microsoft.com/office/powerpoint/2010/main" val="3906630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F5EF05EF-6168-407F-8025-E41839E12504}" type="datetimeFigureOut">
              <a:rPr lang="en-US" smtClean="0"/>
              <a:pPr/>
              <a:t>7/5/2018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1C692C-4F2D-45F6-A9A8-8A3A8FE27806}" type="slidenum">
              <a:rPr lang="en-US" smtClean="0"/>
              <a:pPr/>
              <a:t>‹Nº›</a:t>
            </a:fld>
            <a:endParaRPr lang="en-US"/>
          </a:p>
        </p:txBody>
      </p:sp>
    </p:spTree>
    <p:extLst>
      <p:ext uri="{BB962C8B-B14F-4D97-AF65-F5344CB8AC3E}">
        <p14:creationId xmlns:p14="http://schemas.microsoft.com/office/powerpoint/2010/main" val="2912789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EF05EF-6168-407F-8025-E41839E12504}" type="datetimeFigureOut">
              <a:rPr lang="en-US" smtClean="0"/>
              <a:pPr/>
              <a:t>7/5/2018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1C692C-4F2D-45F6-A9A8-8A3A8FE27806}" type="slidenum">
              <a:rPr lang="en-US" smtClean="0"/>
              <a:pPr/>
              <a:t>‹Nº›</a:t>
            </a:fld>
            <a:endParaRPr lang="en-US"/>
          </a:p>
        </p:txBody>
      </p:sp>
    </p:spTree>
    <p:extLst>
      <p:ext uri="{BB962C8B-B14F-4D97-AF65-F5344CB8AC3E}">
        <p14:creationId xmlns:p14="http://schemas.microsoft.com/office/powerpoint/2010/main" val="676417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5EF05EF-6168-407F-8025-E41839E12504}" type="datetimeFigureOut">
              <a:rPr lang="en-US" smtClean="0"/>
              <a:pPr/>
              <a:t>7/5/2018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1C692C-4F2D-45F6-A9A8-8A3A8FE27806}" type="slidenum">
              <a:rPr lang="en-US" smtClean="0"/>
              <a:pPr/>
              <a:t>‹Nº›</a:t>
            </a:fld>
            <a:endParaRPr lang="en-US"/>
          </a:p>
        </p:txBody>
      </p:sp>
    </p:spTree>
    <p:extLst>
      <p:ext uri="{BB962C8B-B14F-4D97-AF65-F5344CB8AC3E}">
        <p14:creationId xmlns:p14="http://schemas.microsoft.com/office/powerpoint/2010/main" val="888819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5EF05EF-6168-407F-8025-E41839E12504}" type="datetimeFigureOut">
              <a:rPr lang="en-US" smtClean="0"/>
              <a:pPr/>
              <a:t>7/5/2018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1C692C-4F2D-45F6-A9A8-8A3A8FE27806}" type="slidenum">
              <a:rPr lang="en-US" smtClean="0"/>
              <a:pPr/>
              <a:t>‹Nº›</a:t>
            </a:fld>
            <a:endParaRPr lang="en-US"/>
          </a:p>
        </p:txBody>
      </p:sp>
    </p:spTree>
    <p:extLst>
      <p:ext uri="{BB962C8B-B14F-4D97-AF65-F5344CB8AC3E}">
        <p14:creationId xmlns:p14="http://schemas.microsoft.com/office/powerpoint/2010/main" val="3691732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F05EF-6168-407F-8025-E41839E12504}" type="datetimeFigureOut">
              <a:rPr lang="en-US" smtClean="0"/>
              <a:pPr/>
              <a:t>7/5/2018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C692C-4F2D-45F6-A9A8-8A3A8FE27806}" type="slidenum">
              <a:rPr lang="en-US" smtClean="0"/>
              <a:pPr/>
              <a:t>‹Nº›</a:t>
            </a:fld>
            <a:endParaRPr lang="en-US"/>
          </a:p>
        </p:txBody>
      </p:sp>
    </p:spTree>
    <p:extLst>
      <p:ext uri="{BB962C8B-B14F-4D97-AF65-F5344CB8AC3E}">
        <p14:creationId xmlns:p14="http://schemas.microsoft.com/office/powerpoint/2010/main" val="2850946242"/>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mailto:mcmart&#237;nez@misscatas.com"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92" y="2196235"/>
            <a:ext cx="6444208" cy="1404215"/>
          </a:xfrm>
          <a:prstGeom prst="rect">
            <a:avLst/>
          </a:prstGeom>
        </p:spPr>
      </p:pic>
      <p:sp>
        <p:nvSpPr>
          <p:cNvPr id="5" name="4 Título"/>
          <p:cNvSpPr>
            <a:spLocks noGrp="1"/>
          </p:cNvSpPr>
          <p:nvPr>
            <p:ph type="ctrTitle"/>
          </p:nvPr>
        </p:nvSpPr>
        <p:spPr/>
        <p:txBody>
          <a:bodyPr/>
          <a:lstStyle/>
          <a:p>
            <a:endParaRPr lang="es-ES" dirty="0"/>
          </a:p>
        </p:txBody>
      </p:sp>
      <p:sp>
        <p:nvSpPr>
          <p:cNvPr id="4" name="Subtítulo 3"/>
          <p:cNvSpPr>
            <a:spLocks noGrp="1"/>
          </p:cNvSpPr>
          <p:nvPr>
            <p:ph type="subTitle" idx="1"/>
          </p:nvPr>
        </p:nvSpPr>
        <p:spPr/>
        <p:txBody>
          <a:bodyPr>
            <a:normAutofit/>
          </a:bodyPr>
          <a:lstStyle/>
          <a:p>
            <a:r>
              <a:rPr lang="es-ES" dirty="0" smtClean="0"/>
              <a:t> III JORNADA DE AGRICULTURA Y GANADERIA ECOLÓGICA</a:t>
            </a:r>
          </a:p>
          <a:p>
            <a:r>
              <a:rPr lang="es-ES" dirty="0" smtClean="0"/>
              <a:t>CATA VINOS ECOLÓGICOS</a:t>
            </a:r>
          </a:p>
        </p:txBody>
      </p:sp>
      <p:sp>
        <p:nvSpPr>
          <p:cNvPr id="6" name="Título 1"/>
          <p:cNvSpPr txBox="1">
            <a:spLocks/>
          </p:cNvSpPr>
          <p:nvPr/>
        </p:nvSpPr>
        <p:spPr>
          <a:xfrm>
            <a:off x="683568" y="2130425"/>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ES" dirty="0"/>
          </a:p>
        </p:txBody>
      </p:sp>
    </p:spTree>
    <p:extLst>
      <p:ext uri="{BB962C8B-B14F-4D97-AF65-F5344CB8AC3E}">
        <p14:creationId xmlns:p14="http://schemas.microsoft.com/office/powerpoint/2010/main" val="256486288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332656"/>
            <a:ext cx="2736304" cy="596251"/>
          </a:xfrm>
          <a:prstGeom prst="rect">
            <a:avLst/>
          </a:prstGeom>
        </p:spPr>
      </p:pic>
      <p:sp>
        <p:nvSpPr>
          <p:cNvPr id="3" name="2 Título"/>
          <p:cNvSpPr>
            <a:spLocks noGrp="1"/>
          </p:cNvSpPr>
          <p:nvPr>
            <p:ph type="title"/>
          </p:nvPr>
        </p:nvSpPr>
        <p:spPr>
          <a:xfrm>
            <a:off x="5940152" y="274638"/>
            <a:ext cx="2746648" cy="490066"/>
          </a:xfrm>
        </p:spPr>
        <p:txBody>
          <a:bodyPr>
            <a:normAutofit/>
          </a:bodyPr>
          <a:lstStyle/>
          <a:p>
            <a:r>
              <a:rPr lang="es-ES" sz="2000" dirty="0">
                <a:solidFill>
                  <a:prstClr val="black"/>
                </a:solidFill>
              </a:rPr>
              <a:t>#</a:t>
            </a:r>
            <a:r>
              <a:rPr lang="es-ES" sz="2000" dirty="0" err="1">
                <a:solidFill>
                  <a:prstClr val="black"/>
                </a:solidFill>
              </a:rPr>
              <a:t>catavinosecológicos</a:t>
            </a:r>
            <a:endParaRPr lang="es-ES" dirty="0"/>
          </a:p>
        </p:txBody>
      </p:sp>
      <p:pic>
        <p:nvPicPr>
          <p:cNvPr id="6" name="5 Marcador de contenido"/>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242119" y="1628800"/>
            <a:ext cx="4253681" cy="4253681"/>
          </a:xfrm>
        </p:spPr>
      </p:pic>
      <p:sp>
        <p:nvSpPr>
          <p:cNvPr id="5" name="4 Marcador de contenido"/>
          <p:cNvSpPr>
            <a:spLocks noGrp="1"/>
          </p:cNvSpPr>
          <p:nvPr>
            <p:ph sz="half" idx="2"/>
          </p:nvPr>
        </p:nvSpPr>
        <p:spPr/>
        <p:txBody>
          <a:bodyPr>
            <a:normAutofit lnSpcReduction="10000"/>
          </a:bodyPr>
          <a:lstStyle/>
          <a:p>
            <a:pPr marL="0" indent="0">
              <a:buNone/>
            </a:pPr>
            <a:r>
              <a:rPr lang="es-ES" dirty="0" err="1" smtClean="0"/>
              <a:t>DeRaiz</a:t>
            </a:r>
            <a:r>
              <a:rPr lang="es-ES" dirty="0" smtClean="0"/>
              <a:t> 2015</a:t>
            </a:r>
          </a:p>
          <a:p>
            <a:pPr marL="0" lvl="0" indent="0">
              <a:buNone/>
            </a:pPr>
            <a:endParaRPr lang="es-ES" sz="2400" dirty="0">
              <a:solidFill>
                <a:srgbClr val="333333"/>
              </a:solidFill>
              <a:latin typeface="PT Sans"/>
            </a:endParaRPr>
          </a:p>
          <a:p>
            <a:pPr lvl="0">
              <a:buFont typeface="Arial"/>
              <a:buChar char="•"/>
            </a:pPr>
            <a:r>
              <a:rPr lang="es-ES" sz="2400" b="1" dirty="0">
                <a:solidFill>
                  <a:srgbClr val="333333"/>
                </a:solidFill>
                <a:latin typeface="PT Sans"/>
              </a:rPr>
              <a:t>Vendimia:</a:t>
            </a:r>
            <a:r>
              <a:rPr lang="es-ES" sz="2400" dirty="0">
                <a:solidFill>
                  <a:srgbClr val="333333"/>
                </a:solidFill>
                <a:latin typeface="PT Sans"/>
              </a:rPr>
              <a:t> Agricultura ecológica certificada</a:t>
            </a:r>
          </a:p>
          <a:p>
            <a:pPr lvl="0">
              <a:buFont typeface="Arial"/>
              <a:buChar char="•"/>
            </a:pPr>
            <a:r>
              <a:rPr lang="es-ES" sz="2400" b="1" dirty="0">
                <a:solidFill>
                  <a:srgbClr val="333333"/>
                </a:solidFill>
                <a:latin typeface="PT Sans"/>
              </a:rPr>
              <a:t>Composición:</a:t>
            </a:r>
            <a:r>
              <a:rPr lang="es-ES" sz="2400" dirty="0">
                <a:solidFill>
                  <a:srgbClr val="333333"/>
                </a:solidFill>
                <a:latin typeface="PT Sans"/>
              </a:rPr>
              <a:t> </a:t>
            </a:r>
            <a:r>
              <a:rPr lang="es-ES" sz="2400" dirty="0" smtClean="0">
                <a:solidFill>
                  <a:srgbClr val="333333"/>
                </a:solidFill>
                <a:latin typeface="PT Sans"/>
              </a:rPr>
              <a:t>50% </a:t>
            </a:r>
            <a:r>
              <a:rPr lang="es-ES" sz="2400" dirty="0" err="1" smtClean="0">
                <a:solidFill>
                  <a:srgbClr val="333333"/>
                </a:solidFill>
                <a:latin typeface="PT Sans"/>
              </a:rPr>
              <a:t>Syrah</a:t>
            </a:r>
            <a:r>
              <a:rPr lang="es-ES" sz="2400" dirty="0" smtClean="0">
                <a:solidFill>
                  <a:srgbClr val="333333"/>
                </a:solidFill>
                <a:latin typeface="PT Sans"/>
              </a:rPr>
              <a:t> 25% Merlot 25% </a:t>
            </a:r>
            <a:r>
              <a:rPr lang="es-ES" sz="2400" dirty="0" err="1" smtClean="0">
                <a:solidFill>
                  <a:srgbClr val="333333"/>
                </a:solidFill>
                <a:latin typeface="PT Sans"/>
              </a:rPr>
              <a:t>Petit</a:t>
            </a:r>
            <a:r>
              <a:rPr lang="es-ES" sz="2400" dirty="0" smtClean="0">
                <a:solidFill>
                  <a:srgbClr val="333333"/>
                </a:solidFill>
                <a:latin typeface="PT Sans"/>
              </a:rPr>
              <a:t> </a:t>
            </a:r>
            <a:r>
              <a:rPr lang="es-ES" sz="2400" dirty="0" err="1" smtClean="0">
                <a:solidFill>
                  <a:srgbClr val="333333"/>
                </a:solidFill>
                <a:latin typeface="PT Sans"/>
              </a:rPr>
              <a:t>Verdot</a:t>
            </a:r>
            <a:endParaRPr lang="es-ES" sz="2400" dirty="0">
              <a:solidFill>
                <a:srgbClr val="333333"/>
              </a:solidFill>
              <a:latin typeface="PT Sans"/>
            </a:endParaRPr>
          </a:p>
          <a:p>
            <a:pPr lvl="0">
              <a:buFont typeface="Arial"/>
              <a:buChar char="•"/>
            </a:pPr>
            <a:r>
              <a:rPr lang="es-ES" sz="2400" b="1" dirty="0">
                <a:solidFill>
                  <a:srgbClr val="333333"/>
                </a:solidFill>
                <a:latin typeface="PT Sans"/>
              </a:rPr>
              <a:t>Envejecimiento:</a:t>
            </a:r>
            <a:r>
              <a:rPr lang="es-ES" sz="2400" dirty="0">
                <a:solidFill>
                  <a:srgbClr val="333333"/>
                </a:solidFill>
                <a:latin typeface="PT Sans"/>
              </a:rPr>
              <a:t> </a:t>
            </a:r>
            <a:r>
              <a:rPr lang="es-ES" sz="2400" dirty="0" smtClean="0">
                <a:solidFill>
                  <a:srgbClr val="333333"/>
                </a:solidFill>
                <a:latin typeface="PT Sans"/>
              </a:rPr>
              <a:t>12 meses barricas roble francés+ 6 meses botella</a:t>
            </a:r>
            <a:endParaRPr lang="es-ES" sz="2400" dirty="0">
              <a:solidFill>
                <a:srgbClr val="333333"/>
              </a:solidFill>
              <a:latin typeface="PT Sans"/>
            </a:endParaRPr>
          </a:p>
          <a:p>
            <a:pPr lvl="0">
              <a:buFont typeface="Arial"/>
              <a:buChar char="•"/>
            </a:pPr>
            <a:r>
              <a:rPr lang="es-ES" sz="2400" b="1" dirty="0">
                <a:solidFill>
                  <a:srgbClr val="333333"/>
                </a:solidFill>
                <a:latin typeface="PT Sans"/>
              </a:rPr>
              <a:t>Temperatura de servicio:</a:t>
            </a:r>
            <a:r>
              <a:rPr lang="es-ES" sz="2400" dirty="0">
                <a:solidFill>
                  <a:srgbClr val="333333"/>
                </a:solidFill>
                <a:latin typeface="PT Sans"/>
              </a:rPr>
              <a:t> </a:t>
            </a:r>
            <a:r>
              <a:rPr lang="es-ES" sz="2400" dirty="0" smtClean="0">
                <a:solidFill>
                  <a:srgbClr val="333333"/>
                </a:solidFill>
                <a:latin typeface="PT Sans"/>
              </a:rPr>
              <a:t>10-12ºC</a:t>
            </a:r>
            <a:endParaRPr lang="es-ES" sz="2400" dirty="0">
              <a:solidFill>
                <a:srgbClr val="333333"/>
              </a:solidFill>
              <a:latin typeface="PT Sans"/>
            </a:endParaRPr>
          </a:p>
          <a:p>
            <a:pPr marL="0" indent="0">
              <a:buNone/>
            </a:pPr>
            <a:endParaRPr lang="es-ES" dirty="0"/>
          </a:p>
        </p:txBody>
      </p:sp>
    </p:spTree>
    <p:extLst>
      <p:ext uri="{BB962C8B-B14F-4D97-AF65-F5344CB8AC3E}">
        <p14:creationId xmlns:p14="http://schemas.microsoft.com/office/powerpoint/2010/main" val="1401974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332656"/>
            <a:ext cx="2736304" cy="596251"/>
          </a:xfrm>
          <a:prstGeom prst="rect">
            <a:avLst/>
          </a:prstGeom>
        </p:spPr>
      </p:pic>
      <p:sp>
        <p:nvSpPr>
          <p:cNvPr id="6" name="5 Título"/>
          <p:cNvSpPr>
            <a:spLocks noGrp="1"/>
          </p:cNvSpPr>
          <p:nvPr>
            <p:ph type="title"/>
          </p:nvPr>
        </p:nvSpPr>
        <p:spPr/>
        <p:txBody>
          <a:bodyPr/>
          <a:lstStyle/>
          <a:p>
            <a:endParaRPr lang="es-ES"/>
          </a:p>
        </p:txBody>
      </p:sp>
      <p:sp>
        <p:nvSpPr>
          <p:cNvPr id="5" name="4 Marcador de contenido"/>
          <p:cNvSpPr>
            <a:spLocks noGrp="1"/>
          </p:cNvSpPr>
          <p:nvPr>
            <p:ph idx="1"/>
          </p:nvPr>
        </p:nvSpPr>
        <p:spPr/>
        <p:txBody>
          <a:bodyPr>
            <a:normAutofit fontScale="77500" lnSpcReduction="20000"/>
          </a:bodyPr>
          <a:lstStyle/>
          <a:p>
            <a:pPr marL="0" indent="0" algn="ctr">
              <a:buNone/>
            </a:pPr>
            <a:endParaRPr lang="es-ES" sz="4600" dirty="0" smtClean="0"/>
          </a:p>
          <a:p>
            <a:pPr marL="0" indent="0" algn="ctr">
              <a:buNone/>
            </a:pPr>
            <a:r>
              <a:rPr lang="es-ES" sz="4600" dirty="0" smtClean="0"/>
              <a:t>¡¡ </a:t>
            </a:r>
            <a:r>
              <a:rPr lang="es-ES" sz="4600" dirty="0" smtClean="0"/>
              <a:t>Muchas gracias !!</a:t>
            </a:r>
          </a:p>
          <a:p>
            <a:pPr marL="0" indent="0" algn="ctr">
              <a:buNone/>
            </a:pPr>
            <a:endParaRPr lang="es-ES" sz="4600" dirty="0"/>
          </a:p>
          <a:p>
            <a:pPr marL="0" indent="0" algn="ctr">
              <a:buNone/>
            </a:pPr>
            <a:r>
              <a:rPr lang="es-ES" sz="4600" dirty="0" smtClean="0"/>
              <a:t>Bebe la vida, vive el vino.</a:t>
            </a:r>
          </a:p>
          <a:p>
            <a:pPr marL="0" indent="0" algn="ctr">
              <a:buNone/>
            </a:pPr>
            <a:endParaRPr lang="es-ES" dirty="0" smtClean="0"/>
          </a:p>
          <a:p>
            <a:pPr marL="0" indent="0">
              <a:buNone/>
            </a:pPr>
            <a:endParaRPr lang="es-ES" dirty="0"/>
          </a:p>
          <a:p>
            <a:pPr marL="0" indent="0">
              <a:buNone/>
            </a:pPr>
            <a:r>
              <a:rPr lang="es-ES" sz="1800" dirty="0" err="1" smtClean="0"/>
              <a:t>MCarmen</a:t>
            </a:r>
            <a:r>
              <a:rPr lang="es-ES" sz="1800" dirty="0" smtClean="0"/>
              <a:t> Martínez Granados</a:t>
            </a:r>
          </a:p>
          <a:p>
            <a:pPr marL="0" indent="0">
              <a:buNone/>
            </a:pPr>
            <a:r>
              <a:rPr lang="es-ES" sz="1800" dirty="0" smtClean="0"/>
              <a:t>Sumiller</a:t>
            </a:r>
          </a:p>
          <a:p>
            <a:pPr marL="0" indent="0">
              <a:buNone/>
            </a:pPr>
            <a:r>
              <a:rPr lang="es-ES" sz="1800" dirty="0" smtClean="0"/>
              <a:t>Gerente de Miss Catas</a:t>
            </a:r>
          </a:p>
          <a:p>
            <a:pPr marL="0" indent="0">
              <a:buNone/>
            </a:pPr>
            <a:r>
              <a:rPr lang="es-ES" sz="1800" dirty="0" smtClean="0"/>
              <a:t>Directora ESSCA</a:t>
            </a:r>
          </a:p>
          <a:p>
            <a:pPr marL="0" indent="0">
              <a:buNone/>
            </a:pPr>
            <a:r>
              <a:rPr lang="es-ES" sz="1800" dirty="0" smtClean="0"/>
              <a:t>Presidenta ASC</a:t>
            </a:r>
          </a:p>
          <a:p>
            <a:pPr marL="0" indent="0">
              <a:buNone/>
            </a:pPr>
            <a:r>
              <a:rPr lang="es-ES" sz="1800" dirty="0" smtClean="0">
                <a:hlinkClick r:id="rId3"/>
              </a:rPr>
              <a:t>mcmartínez@misscatas.com</a:t>
            </a:r>
            <a:endParaRPr lang="es-ES" sz="1800" dirty="0" smtClean="0"/>
          </a:p>
          <a:p>
            <a:pPr marL="0" indent="0">
              <a:buNone/>
            </a:pPr>
            <a:r>
              <a:rPr lang="es-ES" sz="1800" dirty="0" err="1" smtClean="0"/>
              <a:t>Tlfn</a:t>
            </a:r>
            <a:r>
              <a:rPr lang="es-ES" sz="1800" dirty="0" smtClean="0"/>
              <a:t>: 655 672 572</a:t>
            </a:r>
            <a:endParaRPr lang="es-ES" sz="1800" dirty="0"/>
          </a:p>
        </p:txBody>
      </p:sp>
    </p:spTree>
    <p:extLst>
      <p:ext uri="{BB962C8B-B14F-4D97-AF65-F5344CB8AC3E}">
        <p14:creationId xmlns:p14="http://schemas.microsoft.com/office/powerpoint/2010/main" val="1231572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332656"/>
            <a:ext cx="2736304" cy="596251"/>
          </a:xfrm>
          <a:prstGeom prst="rect">
            <a:avLst/>
          </a:prstGeom>
        </p:spPr>
      </p:pic>
      <p:sp>
        <p:nvSpPr>
          <p:cNvPr id="3" name="2 Título"/>
          <p:cNvSpPr>
            <a:spLocks noGrp="1"/>
          </p:cNvSpPr>
          <p:nvPr>
            <p:ph type="title"/>
          </p:nvPr>
        </p:nvSpPr>
        <p:spPr>
          <a:xfrm>
            <a:off x="5868144" y="274638"/>
            <a:ext cx="2818656" cy="490066"/>
          </a:xfrm>
        </p:spPr>
        <p:txBody>
          <a:bodyPr>
            <a:normAutofit/>
          </a:bodyPr>
          <a:lstStyle/>
          <a:p>
            <a:r>
              <a:rPr lang="es-ES" sz="2000" dirty="0" smtClean="0"/>
              <a:t>#</a:t>
            </a:r>
            <a:r>
              <a:rPr lang="es-ES" sz="2000" dirty="0" err="1" smtClean="0"/>
              <a:t>catavinosecológicos</a:t>
            </a:r>
            <a:endParaRPr lang="es-ES" sz="2000" dirty="0"/>
          </a:p>
        </p:txBody>
      </p:sp>
      <p:sp>
        <p:nvSpPr>
          <p:cNvPr id="4" name="3 Marcador de contenido"/>
          <p:cNvSpPr>
            <a:spLocks noGrp="1"/>
          </p:cNvSpPr>
          <p:nvPr>
            <p:ph idx="1"/>
          </p:nvPr>
        </p:nvSpPr>
        <p:spPr/>
        <p:txBody>
          <a:bodyPr/>
          <a:lstStyle/>
          <a:p>
            <a:r>
              <a:rPr lang="es-ES" dirty="0" smtClean="0"/>
              <a:t>¿Que es VINO ECOLÓGICO?</a:t>
            </a:r>
          </a:p>
          <a:p>
            <a:pPr marL="0" indent="0" algn="just">
              <a:buNone/>
            </a:pPr>
            <a:r>
              <a:rPr lang="es-ES" dirty="0" smtClean="0"/>
              <a:t>Es un vino que procede de uvas que se han cultivado bajo los principios de la agricultura ecológica de respeto al ritmo de crecimiento de la vid, que se cultiva en equilibrio en su ecosistema, que no utiliza productos de síntesis en el cultivo y que se elabora con la mínima intervención posible.</a:t>
            </a:r>
          </a:p>
          <a:p>
            <a:endParaRPr lang="es-ES" dirty="0"/>
          </a:p>
          <a:p>
            <a:endParaRPr lang="es-ES" dirty="0" smtClean="0"/>
          </a:p>
        </p:txBody>
      </p:sp>
    </p:spTree>
    <p:extLst>
      <p:ext uri="{BB962C8B-B14F-4D97-AF65-F5344CB8AC3E}">
        <p14:creationId xmlns:p14="http://schemas.microsoft.com/office/powerpoint/2010/main" val="856305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332656"/>
            <a:ext cx="2736304" cy="596251"/>
          </a:xfrm>
          <a:prstGeom prst="rect">
            <a:avLst/>
          </a:prstGeom>
        </p:spPr>
      </p:pic>
      <p:sp>
        <p:nvSpPr>
          <p:cNvPr id="3" name="2 Título"/>
          <p:cNvSpPr>
            <a:spLocks noGrp="1"/>
          </p:cNvSpPr>
          <p:nvPr>
            <p:ph type="title"/>
          </p:nvPr>
        </p:nvSpPr>
        <p:spPr>
          <a:xfrm>
            <a:off x="6156176" y="274638"/>
            <a:ext cx="2530624" cy="490066"/>
          </a:xfrm>
        </p:spPr>
        <p:txBody>
          <a:bodyPr>
            <a:normAutofit/>
          </a:bodyPr>
          <a:lstStyle/>
          <a:p>
            <a:r>
              <a:rPr lang="es-ES" sz="2000" dirty="0">
                <a:solidFill>
                  <a:prstClr val="black"/>
                </a:solidFill>
              </a:rPr>
              <a:t>#</a:t>
            </a:r>
            <a:r>
              <a:rPr lang="es-ES" sz="2000" dirty="0" err="1">
                <a:solidFill>
                  <a:prstClr val="black"/>
                </a:solidFill>
              </a:rPr>
              <a:t>catavinosecológicos</a:t>
            </a:r>
            <a:endParaRPr lang="es-ES" dirty="0"/>
          </a:p>
        </p:txBody>
      </p:sp>
      <p:sp>
        <p:nvSpPr>
          <p:cNvPr id="4" name="3 Marcador de contenido"/>
          <p:cNvSpPr>
            <a:spLocks noGrp="1"/>
          </p:cNvSpPr>
          <p:nvPr>
            <p:ph idx="1"/>
          </p:nvPr>
        </p:nvSpPr>
        <p:spPr/>
        <p:txBody>
          <a:bodyPr>
            <a:normAutofit lnSpcReduction="10000"/>
          </a:bodyPr>
          <a:lstStyle/>
          <a:p>
            <a:pPr marL="0" indent="0">
              <a:buNone/>
            </a:pPr>
            <a:r>
              <a:rPr lang="es-ES" dirty="0"/>
              <a:t>A</a:t>
            </a:r>
            <a:r>
              <a:rPr lang="es-ES" dirty="0" smtClean="0"/>
              <a:t>gricultura y elaboración ecológica:</a:t>
            </a:r>
          </a:p>
          <a:p>
            <a:pPr>
              <a:buFontTx/>
              <a:buChar char="-"/>
            </a:pPr>
            <a:r>
              <a:rPr lang="es-ES" dirty="0" smtClean="0"/>
              <a:t>Equilibrio del </a:t>
            </a:r>
            <a:r>
              <a:rPr lang="es-ES" dirty="0" err="1" smtClean="0"/>
              <a:t>agroecosistema</a:t>
            </a:r>
            <a:r>
              <a:rPr lang="es-ES" dirty="0" smtClean="0"/>
              <a:t>.</a:t>
            </a:r>
          </a:p>
          <a:p>
            <a:pPr>
              <a:buFontTx/>
              <a:buChar char="-"/>
            </a:pPr>
            <a:r>
              <a:rPr lang="es-ES" dirty="0" smtClean="0"/>
              <a:t>Evita toda forma de contaminación procedente de la agricultura.</a:t>
            </a:r>
          </a:p>
          <a:p>
            <a:pPr>
              <a:buFontTx/>
              <a:buChar char="-"/>
            </a:pPr>
            <a:r>
              <a:rPr lang="es-ES" dirty="0" smtClean="0"/>
              <a:t>Mantenimiento de cubiertas vegetales, diversidad de cultivo, fertilización con material orgánico, control de rendimientos…</a:t>
            </a:r>
          </a:p>
          <a:p>
            <a:pPr>
              <a:buFontTx/>
              <a:buChar char="-"/>
            </a:pPr>
            <a:r>
              <a:rPr lang="es-ES" dirty="0" smtClean="0"/>
              <a:t>Separación de procesos de elaboración, control de aditivos, Sulfitos…</a:t>
            </a:r>
          </a:p>
          <a:p>
            <a:pPr>
              <a:buFontTx/>
              <a:buChar char="-"/>
            </a:pPr>
            <a:endParaRPr lang="es-ES" dirty="0" smtClean="0"/>
          </a:p>
          <a:p>
            <a:pPr>
              <a:buFontTx/>
              <a:buChar char="-"/>
            </a:pPr>
            <a:endParaRPr lang="es-ES" dirty="0"/>
          </a:p>
        </p:txBody>
      </p:sp>
    </p:spTree>
    <p:extLst>
      <p:ext uri="{BB962C8B-B14F-4D97-AF65-F5344CB8AC3E}">
        <p14:creationId xmlns:p14="http://schemas.microsoft.com/office/powerpoint/2010/main" val="171733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332656"/>
            <a:ext cx="2736304" cy="596251"/>
          </a:xfrm>
          <a:prstGeom prst="rect">
            <a:avLst/>
          </a:prstGeom>
        </p:spPr>
      </p:pic>
      <p:sp>
        <p:nvSpPr>
          <p:cNvPr id="3" name="2 Título"/>
          <p:cNvSpPr>
            <a:spLocks noGrp="1"/>
          </p:cNvSpPr>
          <p:nvPr>
            <p:ph type="title"/>
          </p:nvPr>
        </p:nvSpPr>
        <p:spPr>
          <a:xfrm>
            <a:off x="5724128" y="274638"/>
            <a:ext cx="2962672" cy="490066"/>
          </a:xfrm>
        </p:spPr>
        <p:txBody>
          <a:bodyPr>
            <a:normAutofit/>
          </a:bodyPr>
          <a:lstStyle/>
          <a:p>
            <a:r>
              <a:rPr lang="es-ES" sz="2000" dirty="0">
                <a:solidFill>
                  <a:prstClr val="black"/>
                </a:solidFill>
              </a:rPr>
              <a:t>#</a:t>
            </a:r>
            <a:r>
              <a:rPr lang="es-ES" sz="2000" dirty="0" err="1">
                <a:solidFill>
                  <a:prstClr val="black"/>
                </a:solidFill>
              </a:rPr>
              <a:t>catavinosecológicos</a:t>
            </a:r>
            <a:endParaRPr lang="es-ES" dirty="0"/>
          </a:p>
        </p:txBody>
      </p:sp>
      <p:sp>
        <p:nvSpPr>
          <p:cNvPr id="4" name="3 Marcador de contenido"/>
          <p:cNvSpPr>
            <a:spLocks noGrp="1"/>
          </p:cNvSpPr>
          <p:nvPr>
            <p:ph idx="1"/>
          </p:nvPr>
        </p:nvSpPr>
        <p:spPr>
          <a:xfrm>
            <a:off x="467544" y="1772816"/>
            <a:ext cx="8229600" cy="4525963"/>
          </a:xfrm>
        </p:spPr>
        <p:txBody>
          <a:bodyPr/>
          <a:lstStyle/>
          <a:p>
            <a:pPr marL="0" indent="0">
              <a:buNone/>
            </a:pPr>
            <a:r>
              <a:rPr lang="es-ES" dirty="0" smtClean="0"/>
              <a:t>Bodegas:</a:t>
            </a:r>
          </a:p>
          <a:p>
            <a:pPr>
              <a:buFontTx/>
              <a:buChar char="-"/>
            </a:pPr>
            <a:r>
              <a:rPr lang="es-ES" dirty="0" smtClean="0"/>
              <a:t>Sancha Pérez.</a:t>
            </a:r>
          </a:p>
          <a:p>
            <a:pPr>
              <a:buFontTx/>
              <a:buChar char="-"/>
            </a:pPr>
            <a:r>
              <a:rPr lang="es-ES" dirty="0" err="1" smtClean="0"/>
              <a:t>Forlong</a:t>
            </a:r>
            <a:r>
              <a:rPr lang="es-ES" dirty="0" smtClean="0"/>
              <a:t>.</a:t>
            </a:r>
          </a:p>
          <a:p>
            <a:pPr>
              <a:buFontTx/>
              <a:buChar char="-"/>
            </a:pPr>
            <a:r>
              <a:rPr lang="es-ES" dirty="0" smtClean="0"/>
              <a:t>Delgado Zuleta.</a:t>
            </a:r>
          </a:p>
          <a:p>
            <a:pPr>
              <a:buFontTx/>
              <a:buChar char="-"/>
            </a:pPr>
            <a:r>
              <a:rPr lang="es-ES" dirty="0" smtClean="0"/>
              <a:t>Williams &amp; </a:t>
            </a:r>
            <a:r>
              <a:rPr lang="es-ES" dirty="0" err="1" smtClean="0"/>
              <a:t>Humbert</a:t>
            </a:r>
            <a:r>
              <a:rPr lang="es-ES" dirty="0" smtClean="0"/>
              <a:t>.</a:t>
            </a:r>
          </a:p>
          <a:p>
            <a:pPr>
              <a:buFontTx/>
              <a:buChar char="-"/>
            </a:pPr>
            <a:r>
              <a:rPr lang="es-ES" dirty="0" smtClean="0"/>
              <a:t>Maurer &amp; </a:t>
            </a:r>
            <a:r>
              <a:rPr lang="es-ES" dirty="0" err="1" smtClean="0"/>
              <a:t>Sons</a:t>
            </a:r>
            <a:r>
              <a:rPr lang="es-ES" dirty="0" smtClean="0"/>
              <a:t>.</a:t>
            </a:r>
          </a:p>
          <a:p>
            <a:pPr marL="0" indent="0">
              <a:buNone/>
            </a:pPr>
            <a:endParaRPr lang="es-ES" dirty="0"/>
          </a:p>
        </p:txBody>
      </p:sp>
    </p:spTree>
    <p:extLst>
      <p:ext uri="{BB962C8B-B14F-4D97-AF65-F5344CB8AC3E}">
        <p14:creationId xmlns:p14="http://schemas.microsoft.com/office/powerpoint/2010/main" val="2379032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332656"/>
            <a:ext cx="2736304" cy="596251"/>
          </a:xfrm>
          <a:prstGeom prst="rect">
            <a:avLst/>
          </a:prstGeom>
        </p:spPr>
      </p:pic>
      <p:sp>
        <p:nvSpPr>
          <p:cNvPr id="3" name="2 Título"/>
          <p:cNvSpPr>
            <a:spLocks noGrp="1"/>
          </p:cNvSpPr>
          <p:nvPr>
            <p:ph type="title"/>
          </p:nvPr>
        </p:nvSpPr>
        <p:spPr>
          <a:xfrm>
            <a:off x="5292080" y="274638"/>
            <a:ext cx="3394720" cy="490066"/>
          </a:xfrm>
        </p:spPr>
        <p:txBody>
          <a:bodyPr>
            <a:normAutofit/>
          </a:bodyPr>
          <a:lstStyle/>
          <a:p>
            <a:r>
              <a:rPr lang="es-ES" sz="2000" dirty="0">
                <a:solidFill>
                  <a:prstClr val="black"/>
                </a:solidFill>
              </a:rPr>
              <a:t>#</a:t>
            </a:r>
            <a:r>
              <a:rPr lang="es-ES" sz="2000" dirty="0" err="1">
                <a:solidFill>
                  <a:prstClr val="black"/>
                </a:solidFill>
              </a:rPr>
              <a:t>catavinosecológicos</a:t>
            </a:r>
            <a:endParaRPr lang="es-ES" dirty="0"/>
          </a:p>
        </p:txBody>
      </p:sp>
      <p:pic>
        <p:nvPicPr>
          <p:cNvPr id="6" name="5 Marcador de contenido"/>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457200" y="1843881"/>
            <a:ext cx="4038600" cy="4038600"/>
          </a:xfrm>
        </p:spPr>
      </p:pic>
      <p:sp>
        <p:nvSpPr>
          <p:cNvPr id="5" name="4 Marcador de contenido"/>
          <p:cNvSpPr>
            <a:spLocks noGrp="1"/>
          </p:cNvSpPr>
          <p:nvPr>
            <p:ph sz="half" idx="2"/>
          </p:nvPr>
        </p:nvSpPr>
        <p:spPr/>
        <p:txBody>
          <a:bodyPr>
            <a:normAutofit fontScale="92500" lnSpcReduction="20000"/>
          </a:bodyPr>
          <a:lstStyle/>
          <a:p>
            <a:pPr marL="0" indent="0">
              <a:buNone/>
            </a:pPr>
            <a:r>
              <a:rPr lang="es-ES" b="1" dirty="0" err="1" smtClean="0">
                <a:solidFill>
                  <a:srgbClr val="333333"/>
                </a:solidFill>
                <a:latin typeface="PT Sans"/>
              </a:rPr>
              <a:t>Sauvignon</a:t>
            </a:r>
            <a:r>
              <a:rPr lang="es-ES" b="1" dirty="0" smtClean="0">
                <a:solidFill>
                  <a:srgbClr val="333333"/>
                </a:solidFill>
                <a:latin typeface="PT Sans"/>
              </a:rPr>
              <a:t> </a:t>
            </a:r>
            <a:r>
              <a:rPr lang="es-ES" b="1" dirty="0" err="1" smtClean="0">
                <a:solidFill>
                  <a:srgbClr val="333333"/>
                </a:solidFill>
                <a:latin typeface="PT Sans"/>
              </a:rPr>
              <a:t>Blanc</a:t>
            </a:r>
            <a:endParaRPr lang="es-ES" b="1" dirty="0" smtClean="0">
              <a:solidFill>
                <a:srgbClr val="333333"/>
              </a:solidFill>
              <a:latin typeface="PT Sans"/>
            </a:endParaRPr>
          </a:p>
          <a:p>
            <a:pPr marL="0" indent="0">
              <a:buNone/>
            </a:pPr>
            <a:endParaRPr lang="es-ES" b="1" dirty="0" smtClean="0">
              <a:solidFill>
                <a:srgbClr val="333333"/>
              </a:solidFill>
              <a:latin typeface="PT Sans"/>
            </a:endParaRPr>
          </a:p>
          <a:p>
            <a:pPr>
              <a:buFont typeface="Arial"/>
              <a:buChar char="•"/>
            </a:pPr>
            <a:r>
              <a:rPr lang="es-ES" b="1" dirty="0" smtClean="0">
                <a:solidFill>
                  <a:srgbClr val="333333"/>
                </a:solidFill>
                <a:latin typeface="PT Sans"/>
              </a:rPr>
              <a:t>Origen</a:t>
            </a:r>
            <a:r>
              <a:rPr lang="es-ES" b="1" dirty="0">
                <a:solidFill>
                  <a:srgbClr val="333333"/>
                </a:solidFill>
                <a:latin typeface="PT Sans"/>
              </a:rPr>
              <a:t>:</a:t>
            </a:r>
            <a:r>
              <a:rPr lang="es-ES" dirty="0">
                <a:solidFill>
                  <a:srgbClr val="333333"/>
                </a:solidFill>
                <a:latin typeface="PT Sans"/>
              </a:rPr>
              <a:t> Campiña entre </a:t>
            </a:r>
            <a:r>
              <a:rPr lang="es-ES" dirty="0" err="1">
                <a:solidFill>
                  <a:srgbClr val="333333"/>
                </a:solidFill>
                <a:latin typeface="PT Sans"/>
              </a:rPr>
              <a:t>Conil</a:t>
            </a:r>
            <a:r>
              <a:rPr lang="es-ES" dirty="0">
                <a:solidFill>
                  <a:srgbClr val="333333"/>
                </a:solidFill>
                <a:latin typeface="PT Sans"/>
              </a:rPr>
              <a:t> y </a:t>
            </a:r>
            <a:r>
              <a:rPr lang="es-ES" dirty="0" err="1">
                <a:solidFill>
                  <a:srgbClr val="333333"/>
                </a:solidFill>
                <a:latin typeface="PT Sans"/>
              </a:rPr>
              <a:t>Vejer</a:t>
            </a:r>
            <a:endParaRPr lang="es-ES" dirty="0">
              <a:solidFill>
                <a:srgbClr val="333333"/>
              </a:solidFill>
              <a:latin typeface="PT Sans"/>
            </a:endParaRPr>
          </a:p>
          <a:p>
            <a:pPr>
              <a:buFont typeface="Arial"/>
              <a:buChar char="•"/>
            </a:pPr>
            <a:r>
              <a:rPr lang="es-ES" b="1" dirty="0">
                <a:solidFill>
                  <a:srgbClr val="333333"/>
                </a:solidFill>
                <a:latin typeface="PT Sans"/>
              </a:rPr>
              <a:t>Vendimia:</a:t>
            </a:r>
            <a:r>
              <a:rPr lang="es-ES" dirty="0">
                <a:solidFill>
                  <a:srgbClr val="333333"/>
                </a:solidFill>
                <a:latin typeface="PT Sans"/>
              </a:rPr>
              <a:t> Agricultura Ecológica Certificada</a:t>
            </a:r>
          </a:p>
          <a:p>
            <a:pPr>
              <a:buFont typeface="Arial"/>
              <a:buChar char="•"/>
            </a:pPr>
            <a:r>
              <a:rPr lang="es-ES" b="1" dirty="0">
                <a:solidFill>
                  <a:srgbClr val="333333"/>
                </a:solidFill>
                <a:latin typeface="PT Sans"/>
              </a:rPr>
              <a:t>Composición:</a:t>
            </a:r>
            <a:r>
              <a:rPr lang="es-ES" dirty="0">
                <a:solidFill>
                  <a:srgbClr val="333333"/>
                </a:solidFill>
                <a:latin typeface="PT Sans"/>
              </a:rPr>
              <a:t> 100% uva </a:t>
            </a:r>
            <a:r>
              <a:rPr lang="es-ES" dirty="0" err="1">
                <a:solidFill>
                  <a:srgbClr val="333333"/>
                </a:solidFill>
                <a:latin typeface="PT Sans"/>
              </a:rPr>
              <a:t>Sauvignon</a:t>
            </a:r>
            <a:r>
              <a:rPr lang="es-ES" dirty="0">
                <a:solidFill>
                  <a:srgbClr val="333333"/>
                </a:solidFill>
                <a:latin typeface="PT Sans"/>
              </a:rPr>
              <a:t> </a:t>
            </a:r>
            <a:r>
              <a:rPr lang="es-ES" dirty="0" err="1">
                <a:solidFill>
                  <a:srgbClr val="333333"/>
                </a:solidFill>
                <a:latin typeface="PT Sans"/>
              </a:rPr>
              <a:t>Blanc</a:t>
            </a:r>
            <a:endParaRPr lang="es-ES" dirty="0">
              <a:solidFill>
                <a:srgbClr val="333333"/>
              </a:solidFill>
              <a:latin typeface="PT Sans"/>
            </a:endParaRPr>
          </a:p>
          <a:p>
            <a:pPr>
              <a:buFont typeface="Arial"/>
              <a:buChar char="•"/>
            </a:pPr>
            <a:r>
              <a:rPr lang="es-ES" b="1" dirty="0">
                <a:solidFill>
                  <a:srgbClr val="333333"/>
                </a:solidFill>
                <a:latin typeface="PT Sans"/>
              </a:rPr>
              <a:t>Envejecimiento:</a:t>
            </a:r>
            <a:r>
              <a:rPr lang="es-ES" dirty="0">
                <a:solidFill>
                  <a:srgbClr val="333333"/>
                </a:solidFill>
                <a:latin typeface="PT Sans"/>
              </a:rPr>
              <a:t> Vino Joven</a:t>
            </a:r>
          </a:p>
          <a:p>
            <a:pPr>
              <a:buFont typeface="Arial"/>
              <a:buChar char="•"/>
            </a:pPr>
            <a:r>
              <a:rPr lang="es-ES" b="1" dirty="0">
                <a:solidFill>
                  <a:srgbClr val="333333"/>
                </a:solidFill>
                <a:latin typeface="PT Sans"/>
              </a:rPr>
              <a:t>Temperatura de Servicio:</a:t>
            </a:r>
            <a:r>
              <a:rPr lang="es-ES" dirty="0">
                <a:solidFill>
                  <a:srgbClr val="333333"/>
                </a:solidFill>
                <a:latin typeface="PT Sans"/>
              </a:rPr>
              <a:t> 8-10ºC</a:t>
            </a:r>
          </a:p>
          <a:p>
            <a:endParaRPr lang="es-ES" dirty="0"/>
          </a:p>
        </p:txBody>
      </p:sp>
    </p:spTree>
    <p:extLst>
      <p:ext uri="{BB962C8B-B14F-4D97-AF65-F5344CB8AC3E}">
        <p14:creationId xmlns:p14="http://schemas.microsoft.com/office/powerpoint/2010/main" val="1064563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332656"/>
            <a:ext cx="2736304" cy="596251"/>
          </a:xfrm>
          <a:prstGeom prst="rect">
            <a:avLst/>
          </a:prstGeom>
        </p:spPr>
      </p:pic>
      <p:sp>
        <p:nvSpPr>
          <p:cNvPr id="3" name="2 Título"/>
          <p:cNvSpPr>
            <a:spLocks noGrp="1"/>
          </p:cNvSpPr>
          <p:nvPr>
            <p:ph type="title"/>
          </p:nvPr>
        </p:nvSpPr>
        <p:spPr>
          <a:xfrm>
            <a:off x="5724128" y="274638"/>
            <a:ext cx="2962672" cy="490066"/>
          </a:xfrm>
        </p:spPr>
        <p:txBody>
          <a:bodyPr>
            <a:normAutofit/>
          </a:bodyPr>
          <a:lstStyle/>
          <a:p>
            <a:r>
              <a:rPr lang="es-ES" sz="2000" dirty="0">
                <a:solidFill>
                  <a:prstClr val="black"/>
                </a:solidFill>
              </a:rPr>
              <a:t>#</a:t>
            </a:r>
            <a:r>
              <a:rPr lang="es-ES" sz="2000" dirty="0" err="1">
                <a:solidFill>
                  <a:prstClr val="black"/>
                </a:solidFill>
              </a:rPr>
              <a:t>catavinosecológicos</a:t>
            </a:r>
            <a:endParaRPr lang="es-ES" dirty="0"/>
          </a:p>
        </p:txBody>
      </p:sp>
      <p:pic>
        <p:nvPicPr>
          <p:cNvPr id="6" name="5 Marcador de contenido"/>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457200" y="1843881"/>
            <a:ext cx="4038600" cy="4038600"/>
          </a:xfrm>
        </p:spPr>
      </p:pic>
      <p:sp>
        <p:nvSpPr>
          <p:cNvPr id="5" name="4 Marcador de contenido"/>
          <p:cNvSpPr>
            <a:spLocks noGrp="1"/>
          </p:cNvSpPr>
          <p:nvPr>
            <p:ph sz="half" idx="2"/>
          </p:nvPr>
        </p:nvSpPr>
        <p:spPr/>
        <p:txBody>
          <a:bodyPr>
            <a:normAutofit fontScale="85000" lnSpcReduction="20000"/>
          </a:bodyPr>
          <a:lstStyle/>
          <a:p>
            <a:pPr marL="0" indent="0">
              <a:buNone/>
            </a:pPr>
            <a:r>
              <a:rPr lang="es-ES" b="1" dirty="0" smtClean="0">
                <a:solidFill>
                  <a:srgbClr val="333333"/>
                </a:solidFill>
                <a:latin typeface="PT Sans"/>
              </a:rPr>
              <a:t>Palomino PX</a:t>
            </a:r>
          </a:p>
          <a:p>
            <a:pPr marL="0" indent="0">
              <a:buNone/>
            </a:pPr>
            <a:endParaRPr lang="es-ES" dirty="0">
              <a:solidFill>
                <a:srgbClr val="333333"/>
              </a:solidFill>
              <a:latin typeface="PT Sans"/>
            </a:endParaRPr>
          </a:p>
          <a:p>
            <a:pPr>
              <a:buFont typeface="Arial"/>
              <a:buChar char="•"/>
            </a:pPr>
            <a:r>
              <a:rPr lang="es-ES" b="1" dirty="0">
                <a:solidFill>
                  <a:srgbClr val="333333"/>
                </a:solidFill>
                <a:latin typeface="PT Sans"/>
              </a:rPr>
              <a:t>Origen:</a:t>
            </a:r>
            <a:r>
              <a:rPr lang="es-ES" dirty="0">
                <a:solidFill>
                  <a:srgbClr val="333333"/>
                </a:solidFill>
                <a:latin typeface="PT Sans"/>
              </a:rPr>
              <a:t> Campiña entre </a:t>
            </a:r>
            <a:r>
              <a:rPr lang="es-ES" dirty="0" err="1">
                <a:solidFill>
                  <a:srgbClr val="333333"/>
                </a:solidFill>
                <a:latin typeface="PT Sans"/>
              </a:rPr>
              <a:t>Conil</a:t>
            </a:r>
            <a:r>
              <a:rPr lang="es-ES" dirty="0">
                <a:solidFill>
                  <a:srgbClr val="333333"/>
                </a:solidFill>
                <a:latin typeface="PT Sans"/>
              </a:rPr>
              <a:t> y </a:t>
            </a:r>
            <a:r>
              <a:rPr lang="es-ES" dirty="0" err="1">
                <a:solidFill>
                  <a:srgbClr val="333333"/>
                </a:solidFill>
                <a:latin typeface="PT Sans"/>
              </a:rPr>
              <a:t>Vejer</a:t>
            </a:r>
            <a:endParaRPr lang="es-ES" dirty="0">
              <a:solidFill>
                <a:srgbClr val="333333"/>
              </a:solidFill>
              <a:latin typeface="PT Sans"/>
            </a:endParaRPr>
          </a:p>
          <a:p>
            <a:pPr>
              <a:buFont typeface="Arial"/>
              <a:buChar char="•"/>
            </a:pPr>
            <a:r>
              <a:rPr lang="es-ES" b="1" dirty="0">
                <a:solidFill>
                  <a:srgbClr val="333333"/>
                </a:solidFill>
                <a:latin typeface="PT Sans"/>
              </a:rPr>
              <a:t>Vendimia:</a:t>
            </a:r>
            <a:r>
              <a:rPr lang="es-ES" dirty="0">
                <a:solidFill>
                  <a:srgbClr val="333333"/>
                </a:solidFill>
                <a:latin typeface="PT Sans"/>
              </a:rPr>
              <a:t> Agricultura ecológica certificada</a:t>
            </a:r>
          </a:p>
          <a:p>
            <a:pPr>
              <a:buFont typeface="Arial"/>
              <a:buChar char="•"/>
            </a:pPr>
            <a:r>
              <a:rPr lang="es-ES" b="1" dirty="0">
                <a:solidFill>
                  <a:srgbClr val="333333"/>
                </a:solidFill>
                <a:latin typeface="PT Sans"/>
              </a:rPr>
              <a:t>Composición:</a:t>
            </a:r>
            <a:r>
              <a:rPr lang="es-ES" dirty="0">
                <a:solidFill>
                  <a:srgbClr val="333333"/>
                </a:solidFill>
                <a:latin typeface="PT Sans"/>
              </a:rPr>
              <a:t> 80% Palomino, 20% Pedro </a:t>
            </a:r>
            <a:r>
              <a:rPr lang="es-ES" dirty="0" err="1">
                <a:solidFill>
                  <a:srgbClr val="333333"/>
                </a:solidFill>
                <a:latin typeface="PT Sans"/>
              </a:rPr>
              <a:t>Ximénez</a:t>
            </a:r>
            <a:endParaRPr lang="es-ES" dirty="0">
              <a:solidFill>
                <a:srgbClr val="333333"/>
              </a:solidFill>
              <a:latin typeface="PT Sans"/>
            </a:endParaRPr>
          </a:p>
          <a:p>
            <a:pPr>
              <a:buFont typeface="Arial"/>
              <a:buChar char="•"/>
            </a:pPr>
            <a:r>
              <a:rPr lang="es-ES" b="1" dirty="0">
                <a:solidFill>
                  <a:srgbClr val="333333"/>
                </a:solidFill>
                <a:latin typeface="PT Sans"/>
              </a:rPr>
              <a:t>Envejecimiento:</a:t>
            </a:r>
            <a:r>
              <a:rPr lang="es-ES" dirty="0">
                <a:solidFill>
                  <a:srgbClr val="333333"/>
                </a:solidFill>
                <a:latin typeface="PT Sans"/>
              </a:rPr>
              <a:t> vino joven</a:t>
            </a:r>
          </a:p>
          <a:p>
            <a:pPr>
              <a:buFont typeface="Arial"/>
              <a:buChar char="•"/>
            </a:pPr>
            <a:r>
              <a:rPr lang="es-ES" b="1" dirty="0">
                <a:solidFill>
                  <a:srgbClr val="333333"/>
                </a:solidFill>
                <a:latin typeface="PT Sans"/>
              </a:rPr>
              <a:t>Temperatura de servicio:</a:t>
            </a:r>
            <a:r>
              <a:rPr lang="es-ES" dirty="0">
                <a:solidFill>
                  <a:srgbClr val="333333"/>
                </a:solidFill>
                <a:latin typeface="PT Sans"/>
              </a:rPr>
              <a:t> 8-10ºC</a:t>
            </a:r>
            <a:endParaRPr lang="es-ES" b="0" i="0" dirty="0">
              <a:solidFill>
                <a:srgbClr val="333333"/>
              </a:solidFill>
              <a:effectLst/>
              <a:latin typeface="PT Sans"/>
            </a:endParaRPr>
          </a:p>
        </p:txBody>
      </p:sp>
    </p:spTree>
    <p:extLst>
      <p:ext uri="{BB962C8B-B14F-4D97-AF65-F5344CB8AC3E}">
        <p14:creationId xmlns:p14="http://schemas.microsoft.com/office/powerpoint/2010/main" val="3264346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332656"/>
            <a:ext cx="2736304" cy="596251"/>
          </a:xfrm>
          <a:prstGeom prst="rect">
            <a:avLst/>
          </a:prstGeom>
        </p:spPr>
      </p:pic>
      <p:sp>
        <p:nvSpPr>
          <p:cNvPr id="3" name="2 Título"/>
          <p:cNvSpPr>
            <a:spLocks noGrp="1"/>
          </p:cNvSpPr>
          <p:nvPr>
            <p:ph type="title"/>
          </p:nvPr>
        </p:nvSpPr>
        <p:spPr>
          <a:xfrm>
            <a:off x="5220072" y="274638"/>
            <a:ext cx="3466728" cy="490066"/>
          </a:xfrm>
        </p:spPr>
        <p:txBody>
          <a:bodyPr>
            <a:normAutofit/>
          </a:bodyPr>
          <a:lstStyle/>
          <a:p>
            <a:r>
              <a:rPr lang="es-ES" sz="2000" dirty="0">
                <a:solidFill>
                  <a:prstClr val="black"/>
                </a:solidFill>
              </a:rPr>
              <a:t>#</a:t>
            </a:r>
            <a:r>
              <a:rPr lang="es-ES" sz="2000" dirty="0" err="1">
                <a:solidFill>
                  <a:prstClr val="black"/>
                </a:solidFill>
              </a:rPr>
              <a:t>catavinosecológicos</a:t>
            </a:r>
            <a:endParaRPr lang="es-ES" dirty="0"/>
          </a:p>
        </p:txBody>
      </p:sp>
      <p:pic>
        <p:nvPicPr>
          <p:cNvPr id="6" name="5 Marcador de contenido"/>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043608" y="1340768"/>
            <a:ext cx="2762821" cy="5039385"/>
          </a:xfrm>
        </p:spPr>
      </p:pic>
      <p:sp>
        <p:nvSpPr>
          <p:cNvPr id="5" name="4 Marcador de contenido"/>
          <p:cNvSpPr>
            <a:spLocks noGrp="1"/>
          </p:cNvSpPr>
          <p:nvPr>
            <p:ph sz="half" idx="2"/>
          </p:nvPr>
        </p:nvSpPr>
        <p:spPr/>
        <p:txBody>
          <a:bodyPr>
            <a:normAutofit/>
          </a:bodyPr>
          <a:lstStyle/>
          <a:p>
            <a:pPr marL="0" lvl="0" indent="0">
              <a:buNone/>
            </a:pPr>
            <a:r>
              <a:rPr lang="es-ES" sz="2600" b="1" dirty="0" err="1" smtClean="0">
                <a:solidFill>
                  <a:srgbClr val="333333"/>
                </a:solidFill>
                <a:latin typeface="PT Sans"/>
              </a:rPr>
              <a:t>Forlong</a:t>
            </a:r>
            <a:r>
              <a:rPr lang="es-ES" sz="2600" b="1" dirty="0" smtClean="0">
                <a:solidFill>
                  <a:srgbClr val="333333"/>
                </a:solidFill>
                <a:latin typeface="PT Sans"/>
              </a:rPr>
              <a:t> Blanco</a:t>
            </a:r>
          </a:p>
          <a:p>
            <a:pPr marL="0" lvl="0" indent="0">
              <a:buNone/>
            </a:pPr>
            <a:endParaRPr lang="es-ES" sz="2600" dirty="0">
              <a:solidFill>
                <a:srgbClr val="333333"/>
              </a:solidFill>
              <a:latin typeface="PT Sans"/>
            </a:endParaRPr>
          </a:p>
          <a:p>
            <a:pPr lvl="0">
              <a:buFont typeface="Arial"/>
              <a:buChar char="•"/>
            </a:pPr>
            <a:r>
              <a:rPr lang="es-ES" sz="2600" b="1" dirty="0">
                <a:solidFill>
                  <a:srgbClr val="333333"/>
                </a:solidFill>
                <a:latin typeface="PT Sans"/>
              </a:rPr>
              <a:t>Vendimia:</a:t>
            </a:r>
            <a:r>
              <a:rPr lang="es-ES" sz="2600" dirty="0">
                <a:solidFill>
                  <a:srgbClr val="333333"/>
                </a:solidFill>
                <a:latin typeface="PT Sans"/>
              </a:rPr>
              <a:t> Agricultura Ecológica Certificada</a:t>
            </a:r>
          </a:p>
          <a:p>
            <a:pPr lvl="0">
              <a:buFont typeface="Arial"/>
              <a:buChar char="•"/>
            </a:pPr>
            <a:r>
              <a:rPr lang="es-ES" sz="2600" b="1" dirty="0">
                <a:solidFill>
                  <a:srgbClr val="333333"/>
                </a:solidFill>
                <a:latin typeface="PT Sans"/>
              </a:rPr>
              <a:t>Composición:</a:t>
            </a:r>
            <a:r>
              <a:rPr lang="es-ES" sz="2600" dirty="0">
                <a:solidFill>
                  <a:srgbClr val="333333"/>
                </a:solidFill>
                <a:latin typeface="PT Sans"/>
              </a:rPr>
              <a:t> </a:t>
            </a:r>
            <a:r>
              <a:rPr lang="es-ES" sz="2600" dirty="0" smtClean="0">
                <a:solidFill>
                  <a:srgbClr val="333333"/>
                </a:solidFill>
                <a:latin typeface="PT Sans"/>
              </a:rPr>
              <a:t>90% Palomino 10% PX</a:t>
            </a:r>
            <a:endParaRPr lang="es-ES" sz="2600" dirty="0">
              <a:solidFill>
                <a:srgbClr val="333333"/>
              </a:solidFill>
              <a:latin typeface="PT Sans"/>
            </a:endParaRPr>
          </a:p>
          <a:p>
            <a:pPr lvl="0">
              <a:buFont typeface="Arial"/>
              <a:buChar char="•"/>
            </a:pPr>
            <a:r>
              <a:rPr lang="es-ES" sz="2600" b="1" dirty="0">
                <a:solidFill>
                  <a:srgbClr val="333333"/>
                </a:solidFill>
                <a:latin typeface="PT Sans"/>
              </a:rPr>
              <a:t>Envejecimiento:</a:t>
            </a:r>
            <a:r>
              <a:rPr lang="es-ES" sz="2600" dirty="0">
                <a:solidFill>
                  <a:srgbClr val="333333"/>
                </a:solidFill>
                <a:latin typeface="PT Sans"/>
              </a:rPr>
              <a:t> Vino Joven</a:t>
            </a:r>
          </a:p>
          <a:p>
            <a:pPr lvl="0">
              <a:buFont typeface="Arial"/>
              <a:buChar char="•"/>
            </a:pPr>
            <a:r>
              <a:rPr lang="es-ES" sz="2600" b="1" dirty="0">
                <a:solidFill>
                  <a:srgbClr val="333333"/>
                </a:solidFill>
                <a:latin typeface="PT Sans"/>
              </a:rPr>
              <a:t>Temperatura de Servicio:</a:t>
            </a:r>
            <a:r>
              <a:rPr lang="es-ES" sz="2600" dirty="0">
                <a:solidFill>
                  <a:srgbClr val="333333"/>
                </a:solidFill>
                <a:latin typeface="PT Sans"/>
              </a:rPr>
              <a:t> 8-10ºC</a:t>
            </a:r>
          </a:p>
          <a:p>
            <a:endParaRPr lang="es-ES" dirty="0"/>
          </a:p>
        </p:txBody>
      </p:sp>
    </p:spTree>
    <p:extLst>
      <p:ext uri="{BB962C8B-B14F-4D97-AF65-F5344CB8AC3E}">
        <p14:creationId xmlns:p14="http://schemas.microsoft.com/office/powerpoint/2010/main" val="2170635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332656"/>
            <a:ext cx="2736304" cy="596251"/>
          </a:xfrm>
          <a:prstGeom prst="rect">
            <a:avLst/>
          </a:prstGeom>
        </p:spPr>
      </p:pic>
      <p:sp>
        <p:nvSpPr>
          <p:cNvPr id="3" name="2 Título"/>
          <p:cNvSpPr>
            <a:spLocks noGrp="1"/>
          </p:cNvSpPr>
          <p:nvPr>
            <p:ph type="title"/>
          </p:nvPr>
        </p:nvSpPr>
        <p:spPr>
          <a:xfrm>
            <a:off x="5292080" y="274638"/>
            <a:ext cx="3394720" cy="490066"/>
          </a:xfrm>
        </p:spPr>
        <p:txBody>
          <a:bodyPr>
            <a:normAutofit/>
          </a:bodyPr>
          <a:lstStyle/>
          <a:p>
            <a:r>
              <a:rPr lang="es-ES" sz="2000" dirty="0">
                <a:solidFill>
                  <a:prstClr val="black"/>
                </a:solidFill>
              </a:rPr>
              <a:t>#</a:t>
            </a:r>
            <a:r>
              <a:rPr lang="es-ES" sz="2000" dirty="0" err="1">
                <a:solidFill>
                  <a:prstClr val="black"/>
                </a:solidFill>
              </a:rPr>
              <a:t>catavinosecológicos</a:t>
            </a:r>
            <a:endParaRPr lang="es-ES" dirty="0"/>
          </a:p>
        </p:txBody>
      </p:sp>
      <p:pic>
        <p:nvPicPr>
          <p:cNvPr id="6" name="5 Marcador de contenido"/>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779264" y="1600200"/>
            <a:ext cx="3394472" cy="4525963"/>
          </a:xfrm>
        </p:spPr>
      </p:pic>
      <p:sp>
        <p:nvSpPr>
          <p:cNvPr id="5" name="4 Marcador de contenido"/>
          <p:cNvSpPr>
            <a:spLocks noGrp="1"/>
          </p:cNvSpPr>
          <p:nvPr>
            <p:ph sz="half" idx="2"/>
          </p:nvPr>
        </p:nvSpPr>
        <p:spPr/>
        <p:txBody>
          <a:bodyPr>
            <a:normAutofit fontScale="92500" lnSpcReduction="20000"/>
          </a:bodyPr>
          <a:lstStyle/>
          <a:p>
            <a:pPr marL="0" indent="0">
              <a:buNone/>
            </a:pPr>
            <a:r>
              <a:rPr lang="es-ES" b="1" dirty="0" smtClean="0">
                <a:solidFill>
                  <a:srgbClr val="333333"/>
                </a:solidFill>
                <a:latin typeface="PT Sans"/>
              </a:rPr>
              <a:t>Manzanilla Entusiástico</a:t>
            </a:r>
            <a:endParaRPr lang="es-ES" dirty="0">
              <a:solidFill>
                <a:srgbClr val="333333"/>
              </a:solidFill>
              <a:latin typeface="PT Sans"/>
            </a:endParaRPr>
          </a:p>
          <a:p>
            <a:pPr marL="0" indent="0">
              <a:buNone/>
            </a:pPr>
            <a:endParaRPr lang="es-ES" dirty="0">
              <a:solidFill>
                <a:srgbClr val="333333"/>
              </a:solidFill>
              <a:latin typeface="PT Sans"/>
            </a:endParaRPr>
          </a:p>
          <a:p>
            <a:pPr>
              <a:buFont typeface="Arial"/>
              <a:buChar char="•"/>
            </a:pPr>
            <a:r>
              <a:rPr lang="es-ES" b="1" dirty="0">
                <a:solidFill>
                  <a:srgbClr val="333333"/>
                </a:solidFill>
                <a:latin typeface="PT Sans"/>
              </a:rPr>
              <a:t>Vendimia:</a:t>
            </a:r>
            <a:r>
              <a:rPr lang="es-ES" dirty="0">
                <a:solidFill>
                  <a:srgbClr val="333333"/>
                </a:solidFill>
                <a:latin typeface="PT Sans"/>
              </a:rPr>
              <a:t> Agricultura ecológica </a:t>
            </a:r>
            <a:r>
              <a:rPr lang="es-ES" dirty="0" smtClean="0">
                <a:solidFill>
                  <a:srgbClr val="333333"/>
                </a:solidFill>
                <a:latin typeface="PT Sans"/>
              </a:rPr>
              <a:t>certificada</a:t>
            </a:r>
          </a:p>
          <a:p>
            <a:pPr>
              <a:buFont typeface="Arial"/>
              <a:buChar char="•"/>
            </a:pPr>
            <a:r>
              <a:rPr lang="es-ES" dirty="0" smtClean="0">
                <a:solidFill>
                  <a:srgbClr val="333333"/>
                </a:solidFill>
                <a:latin typeface="PT Sans"/>
              </a:rPr>
              <a:t>Sistema soleras y </a:t>
            </a:r>
            <a:r>
              <a:rPr lang="es-ES" dirty="0" err="1" smtClean="0">
                <a:solidFill>
                  <a:srgbClr val="333333"/>
                </a:solidFill>
                <a:latin typeface="PT Sans"/>
              </a:rPr>
              <a:t>criadras</a:t>
            </a:r>
            <a:endParaRPr lang="es-ES" dirty="0">
              <a:solidFill>
                <a:srgbClr val="333333"/>
              </a:solidFill>
              <a:latin typeface="PT Sans"/>
            </a:endParaRPr>
          </a:p>
          <a:p>
            <a:pPr>
              <a:buFont typeface="Arial"/>
              <a:buChar char="•"/>
            </a:pPr>
            <a:r>
              <a:rPr lang="es-ES" b="1" dirty="0">
                <a:solidFill>
                  <a:srgbClr val="333333"/>
                </a:solidFill>
                <a:latin typeface="PT Sans"/>
              </a:rPr>
              <a:t>Composición:</a:t>
            </a:r>
            <a:r>
              <a:rPr lang="es-ES" dirty="0">
                <a:solidFill>
                  <a:srgbClr val="333333"/>
                </a:solidFill>
                <a:latin typeface="PT Sans"/>
              </a:rPr>
              <a:t> </a:t>
            </a:r>
            <a:r>
              <a:rPr lang="es-ES" dirty="0" smtClean="0">
                <a:solidFill>
                  <a:srgbClr val="333333"/>
                </a:solidFill>
                <a:latin typeface="PT Sans"/>
              </a:rPr>
              <a:t>100% palomino.</a:t>
            </a:r>
            <a:endParaRPr lang="es-ES" dirty="0">
              <a:solidFill>
                <a:srgbClr val="333333"/>
              </a:solidFill>
              <a:latin typeface="PT Sans"/>
            </a:endParaRPr>
          </a:p>
          <a:p>
            <a:pPr>
              <a:buFont typeface="Arial"/>
              <a:buChar char="•"/>
            </a:pPr>
            <a:r>
              <a:rPr lang="es-ES" b="1" dirty="0">
                <a:solidFill>
                  <a:srgbClr val="333333"/>
                </a:solidFill>
                <a:latin typeface="PT Sans"/>
              </a:rPr>
              <a:t>Envejecimiento:</a:t>
            </a:r>
            <a:r>
              <a:rPr lang="es-ES" dirty="0">
                <a:solidFill>
                  <a:srgbClr val="333333"/>
                </a:solidFill>
                <a:latin typeface="PT Sans"/>
              </a:rPr>
              <a:t> </a:t>
            </a:r>
            <a:r>
              <a:rPr lang="es-ES" dirty="0" smtClean="0">
                <a:solidFill>
                  <a:srgbClr val="333333"/>
                </a:solidFill>
                <a:latin typeface="PT Sans"/>
              </a:rPr>
              <a:t>Sistema soleas y </a:t>
            </a:r>
            <a:r>
              <a:rPr lang="es-ES" dirty="0" err="1" smtClean="0">
                <a:solidFill>
                  <a:srgbClr val="333333"/>
                </a:solidFill>
                <a:latin typeface="PT Sans"/>
              </a:rPr>
              <a:t>criaderas</a:t>
            </a:r>
            <a:r>
              <a:rPr lang="es-ES" dirty="0" smtClean="0">
                <a:solidFill>
                  <a:srgbClr val="333333"/>
                </a:solidFill>
                <a:latin typeface="PT Sans"/>
              </a:rPr>
              <a:t>.</a:t>
            </a:r>
            <a:endParaRPr lang="es-ES" dirty="0">
              <a:solidFill>
                <a:srgbClr val="333333"/>
              </a:solidFill>
              <a:latin typeface="PT Sans"/>
            </a:endParaRPr>
          </a:p>
          <a:p>
            <a:pPr>
              <a:buFont typeface="Arial"/>
              <a:buChar char="•"/>
            </a:pPr>
            <a:r>
              <a:rPr lang="es-ES" b="1" dirty="0">
                <a:solidFill>
                  <a:srgbClr val="333333"/>
                </a:solidFill>
                <a:latin typeface="PT Sans"/>
              </a:rPr>
              <a:t>Temperatura de servicio:</a:t>
            </a:r>
            <a:r>
              <a:rPr lang="es-ES" dirty="0">
                <a:solidFill>
                  <a:srgbClr val="333333"/>
                </a:solidFill>
                <a:latin typeface="PT Sans"/>
              </a:rPr>
              <a:t> </a:t>
            </a:r>
            <a:r>
              <a:rPr lang="es-ES" dirty="0" smtClean="0">
                <a:solidFill>
                  <a:srgbClr val="333333"/>
                </a:solidFill>
                <a:latin typeface="PT Sans"/>
              </a:rPr>
              <a:t>6º - 8ºC</a:t>
            </a:r>
            <a:endParaRPr lang="es-ES" dirty="0">
              <a:solidFill>
                <a:srgbClr val="333333"/>
              </a:solidFill>
              <a:latin typeface="PT Sans"/>
            </a:endParaRPr>
          </a:p>
          <a:p>
            <a:endParaRPr lang="es-ES" dirty="0"/>
          </a:p>
        </p:txBody>
      </p:sp>
    </p:spTree>
    <p:extLst>
      <p:ext uri="{BB962C8B-B14F-4D97-AF65-F5344CB8AC3E}">
        <p14:creationId xmlns:p14="http://schemas.microsoft.com/office/powerpoint/2010/main" val="4016430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332656"/>
            <a:ext cx="2736304" cy="596251"/>
          </a:xfrm>
          <a:prstGeom prst="rect">
            <a:avLst/>
          </a:prstGeom>
        </p:spPr>
      </p:pic>
      <p:sp>
        <p:nvSpPr>
          <p:cNvPr id="3" name="2 Título"/>
          <p:cNvSpPr>
            <a:spLocks noGrp="1"/>
          </p:cNvSpPr>
          <p:nvPr>
            <p:ph type="title"/>
          </p:nvPr>
        </p:nvSpPr>
        <p:spPr>
          <a:xfrm>
            <a:off x="4860032" y="274638"/>
            <a:ext cx="3826768" cy="490066"/>
          </a:xfrm>
        </p:spPr>
        <p:txBody>
          <a:bodyPr>
            <a:normAutofit/>
          </a:bodyPr>
          <a:lstStyle/>
          <a:p>
            <a:r>
              <a:rPr lang="es-ES" sz="2000" dirty="0">
                <a:solidFill>
                  <a:prstClr val="black"/>
                </a:solidFill>
              </a:rPr>
              <a:t>#</a:t>
            </a:r>
            <a:r>
              <a:rPr lang="es-ES" sz="2000" dirty="0" err="1">
                <a:solidFill>
                  <a:prstClr val="black"/>
                </a:solidFill>
              </a:rPr>
              <a:t>catavinosecológicos</a:t>
            </a:r>
            <a:endParaRPr lang="es-ES" dirty="0"/>
          </a:p>
        </p:txBody>
      </p:sp>
      <p:pic>
        <p:nvPicPr>
          <p:cNvPr id="6" name="5 Marcador de contenido"/>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1331640" y="1124744"/>
            <a:ext cx="1957504" cy="5091040"/>
          </a:xfrm>
        </p:spPr>
      </p:pic>
      <p:sp>
        <p:nvSpPr>
          <p:cNvPr id="5" name="4 Marcador de contenido"/>
          <p:cNvSpPr>
            <a:spLocks noGrp="1"/>
          </p:cNvSpPr>
          <p:nvPr>
            <p:ph sz="half" idx="2"/>
          </p:nvPr>
        </p:nvSpPr>
        <p:spPr/>
        <p:txBody>
          <a:bodyPr>
            <a:normAutofit fontScale="85000" lnSpcReduction="20000"/>
          </a:bodyPr>
          <a:lstStyle/>
          <a:p>
            <a:pPr marL="0" indent="0">
              <a:buNone/>
            </a:pPr>
            <a:r>
              <a:rPr lang="es-ES" b="1" dirty="0" smtClean="0">
                <a:solidFill>
                  <a:srgbClr val="333333"/>
                </a:solidFill>
                <a:latin typeface="PT Sans"/>
              </a:rPr>
              <a:t>Fino Ecológico Añada W&amp;H</a:t>
            </a:r>
            <a:endParaRPr lang="es-ES" dirty="0">
              <a:solidFill>
                <a:srgbClr val="333333"/>
              </a:solidFill>
              <a:latin typeface="PT Sans"/>
            </a:endParaRPr>
          </a:p>
          <a:p>
            <a:pPr>
              <a:buFont typeface="Arial"/>
              <a:buChar char="•"/>
            </a:pPr>
            <a:r>
              <a:rPr lang="es-ES" b="1" dirty="0">
                <a:solidFill>
                  <a:srgbClr val="333333"/>
                </a:solidFill>
                <a:latin typeface="PT Sans"/>
              </a:rPr>
              <a:t>Origen:</a:t>
            </a:r>
            <a:r>
              <a:rPr lang="es-ES" dirty="0">
                <a:solidFill>
                  <a:srgbClr val="333333"/>
                </a:solidFill>
                <a:latin typeface="PT Sans"/>
              </a:rPr>
              <a:t> </a:t>
            </a:r>
            <a:r>
              <a:rPr lang="es-ES" dirty="0" smtClean="0">
                <a:solidFill>
                  <a:srgbClr val="333333"/>
                </a:solidFill>
                <a:latin typeface="PT Sans"/>
              </a:rPr>
              <a:t>Pago </a:t>
            </a:r>
            <a:r>
              <a:rPr lang="es-ES" dirty="0" err="1" smtClean="0">
                <a:solidFill>
                  <a:srgbClr val="333333"/>
                </a:solidFill>
                <a:latin typeface="PT Sans"/>
              </a:rPr>
              <a:t>Burujena</a:t>
            </a:r>
            <a:r>
              <a:rPr lang="es-ES" dirty="0" smtClean="0">
                <a:solidFill>
                  <a:srgbClr val="333333"/>
                </a:solidFill>
                <a:latin typeface="PT Sans"/>
              </a:rPr>
              <a:t> (Trebujena)</a:t>
            </a:r>
            <a:endParaRPr lang="es-ES" dirty="0">
              <a:solidFill>
                <a:srgbClr val="333333"/>
              </a:solidFill>
              <a:latin typeface="PT Sans"/>
            </a:endParaRPr>
          </a:p>
          <a:p>
            <a:pPr>
              <a:buFont typeface="Arial"/>
              <a:buChar char="•"/>
            </a:pPr>
            <a:r>
              <a:rPr lang="es-ES" b="1" dirty="0">
                <a:solidFill>
                  <a:srgbClr val="333333"/>
                </a:solidFill>
                <a:latin typeface="PT Sans"/>
              </a:rPr>
              <a:t>Vendimia:</a:t>
            </a:r>
            <a:r>
              <a:rPr lang="es-ES" dirty="0">
                <a:solidFill>
                  <a:srgbClr val="333333"/>
                </a:solidFill>
                <a:latin typeface="PT Sans"/>
              </a:rPr>
              <a:t> Agricultura ecológica certificada</a:t>
            </a:r>
          </a:p>
          <a:p>
            <a:pPr>
              <a:buFont typeface="Arial"/>
              <a:buChar char="•"/>
            </a:pPr>
            <a:r>
              <a:rPr lang="es-ES" b="1" dirty="0">
                <a:solidFill>
                  <a:srgbClr val="333333"/>
                </a:solidFill>
                <a:latin typeface="PT Sans"/>
              </a:rPr>
              <a:t>Composición:</a:t>
            </a:r>
            <a:r>
              <a:rPr lang="es-ES" dirty="0">
                <a:solidFill>
                  <a:srgbClr val="333333"/>
                </a:solidFill>
                <a:latin typeface="PT Sans"/>
              </a:rPr>
              <a:t> </a:t>
            </a:r>
            <a:r>
              <a:rPr lang="es-ES" dirty="0" smtClean="0">
                <a:solidFill>
                  <a:srgbClr val="333333"/>
                </a:solidFill>
                <a:latin typeface="PT Sans"/>
              </a:rPr>
              <a:t>100% Palomino</a:t>
            </a:r>
            <a:endParaRPr lang="es-ES" dirty="0">
              <a:solidFill>
                <a:srgbClr val="333333"/>
              </a:solidFill>
              <a:latin typeface="PT Sans"/>
            </a:endParaRPr>
          </a:p>
          <a:p>
            <a:pPr>
              <a:buFont typeface="Arial"/>
              <a:buChar char="•"/>
            </a:pPr>
            <a:r>
              <a:rPr lang="es-ES" b="1" dirty="0">
                <a:solidFill>
                  <a:srgbClr val="333333"/>
                </a:solidFill>
                <a:latin typeface="PT Sans"/>
              </a:rPr>
              <a:t>Envejecimiento:</a:t>
            </a:r>
            <a:r>
              <a:rPr lang="es-ES" dirty="0">
                <a:solidFill>
                  <a:srgbClr val="333333"/>
                </a:solidFill>
                <a:latin typeface="PT Sans"/>
              </a:rPr>
              <a:t> </a:t>
            </a:r>
            <a:r>
              <a:rPr lang="es-ES" dirty="0" smtClean="0">
                <a:solidFill>
                  <a:srgbClr val="333333"/>
                </a:solidFill>
                <a:latin typeface="PT Sans"/>
              </a:rPr>
              <a:t>Añada roble americano (Mínimo 36 meses)</a:t>
            </a:r>
            <a:endParaRPr lang="es-ES" dirty="0">
              <a:solidFill>
                <a:srgbClr val="333333"/>
              </a:solidFill>
              <a:latin typeface="PT Sans"/>
            </a:endParaRPr>
          </a:p>
          <a:p>
            <a:pPr>
              <a:buFont typeface="Arial"/>
              <a:buChar char="•"/>
            </a:pPr>
            <a:r>
              <a:rPr lang="es-ES" b="1" dirty="0">
                <a:solidFill>
                  <a:srgbClr val="333333"/>
                </a:solidFill>
                <a:latin typeface="PT Sans"/>
              </a:rPr>
              <a:t>Temperatura de servicio:</a:t>
            </a:r>
            <a:r>
              <a:rPr lang="es-ES" dirty="0">
                <a:solidFill>
                  <a:srgbClr val="333333"/>
                </a:solidFill>
                <a:latin typeface="PT Sans"/>
              </a:rPr>
              <a:t> </a:t>
            </a:r>
            <a:r>
              <a:rPr lang="es-ES" dirty="0" smtClean="0">
                <a:solidFill>
                  <a:srgbClr val="333333"/>
                </a:solidFill>
                <a:latin typeface="PT Sans"/>
              </a:rPr>
              <a:t>8ºC</a:t>
            </a:r>
            <a:endParaRPr lang="es-ES" dirty="0">
              <a:solidFill>
                <a:srgbClr val="333333"/>
              </a:solidFill>
              <a:latin typeface="PT Sans"/>
            </a:endParaRPr>
          </a:p>
          <a:p>
            <a:endParaRPr lang="es-ES" dirty="0"/>
          </a:p>
        </p:txBody>
      </p:sp>
    </p:spTree>
    <p:extLst>
      <p:ext uri="{BB962C8B-B14F-4D97-AF65-F5344CB8AC3E}">
        <p14:creationId xmlns:p14="http://schemas.microsoft.com/office/powerpoint/2010/main" val="3636297219"/>
      </p:ext>
    </p:extLst>
  </p:cSld>
  <p:clrMapOvr>
    <a:masterClrMapping/>
  </p:clrMapOvr>
</p:sld>
</file>

<file path=ppt/theme/theme1.xml><?xml version="1.0" encoding="utf-8"?>
<a:theme xmlns:a="http://schemas.openxmlformats.org/drawingml/2006/main" name="Animated_pointer_and_light-up_tex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E519BB6-FA83-4C7A-A5C3-FEA49DBE1C3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Puntero animado y texto iluminado</Template>
  <TotalTime>0</TotalTime>
  <Words>214</Words>
  <Application>Microsoft Office PowerPoint</Application>
  <PresentationFormat>Presentación en pantalla (4:3)</PresentationFormat>
  <Paragraphs>76</Paragraphs>
  <Slides>11</Slides>
  <Notes>1</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Animated_pointer_and_light-up_text</vt:lpstr>
      <vt:lpstr>Presentación de PowerPoint</vt:lpstr>
      <vt:lpstr>#catavinosecológicos</vt:lpstr>
      <vt:lpstr>#catavinosecológicos</vt:lpstr>
      <vt:lpstr>#catavinosecológicos</vt:lpstr>
      <vt:lpstr>#catavinosecológicos</vt:lpstr>
      <vt:lpstr>#catavinosecológicos</vt:lpstr>
      <vt:lpstr>#catavinosecológicos</vt:lpstr>
      <vt:lpstr>#catavinosecológicos</vt:lpstr>
      <vt:lpstr>#catavinosecológicos</vt:lpstr>
      <vt:lpstr>#catavinosecológicos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2016-01-12T10:01:33Z</dcterms:created>
  <dcterms:modified xsi:type="dcterms:W3CDTF">2018-07-05T08:05:19Z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TC024787149991</vt:lpwstr>
  </property>
</Properties>
</file>