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03" r:id="rId3"/>
    <p:sldId id="301" r:id="rId4"/>
    <p:sldId id="302" r:id="rId5"/>
    <p:sldId id="306" r:id="rId6"/>
    <p:sldId id="304" r:id="rId7"/>
    <p:sldId id="305" r:id="rId8"/>
    <p:sldId id="295" r:id="rId9"/>
    <p:sldId id="298" r:id="rId10"/>
    <p:sldId id="297" r:id="rId11"/>
    <p:sldId id="282" r:id="rId12"/>
    <p:sldId id="310" r:id="rId13"/>
    <p:sldId id="311" r:id="rId14"/>
    <p:sldId id="266" r:id="rId15"/>
    <p:sldId id="288" r:id="rId16"/>
    <p:sldId id="283" r:id="rId17"/>
    <p:sldId id="309" r:id="rId18"/>
    <p:sldId id="284" r:id="rId19"/>
    <p:sldId id="285" r:id="rId20"/>
    <p:sldId id="286" r:id="rId21"/>
    <p:sldId id="287" r:id="rId22"/>
    <p:sldId id="289" r:id="rId23"/>
    <p:sldId id="290" r:id="rId24"/>
    <p:sldId id="291" r:id="rId25"/>
    <p:sldId id="279" r:id="rId26"/>
    <p:sldId id="307" r:id="rId27"/>
    <p:sldId id="312" r:id="rId28"/>
    <p:sldId id="259" r:id="rId29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99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3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80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40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08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91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61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83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55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92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64865-3C4D-4E92-A940-2CE5600FE014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0008-2DC5-483E-9378-461017345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1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aola.medina@Williams-humbert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iams-humbert.com/" TargetMode="External"/><Relationship Id="rId2" Type="http://schemas.openxmlformats.org/officeDocument/2006/relationships/hyperlink" Target="tel:+34%20956%20353%2040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422" y="2364259"/>
            <a:ext cx="11623589" cy="38127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8000" dirty="0" smtClean="0"/>
              <a:t>Nuevas Líneas de </a:t>
            </a:r>
            <a:r>
              <a:rPr lang="es-ES" sz="8000" dirty="0" smtClean="0"/>
              <a:t>Mercado</a:t>
            </a:r>
            <a:endParaRPr lang="es-ES" sz="8000" dirty="0" smtClean="0"/>
          </a:p>
          <a:p>
            <a:pPr marL="0" indent="0" algn="ctr">
              <a:buNone/>
            </a:pPr>
            <a:r>
              <a:rPr lang="es-ES" sz="8000" dirty="0" smtClean="0"/>
              <a:t>Vinos generosos ecológicos de Jerez</a:t>
            </a:r>
          </a:p>
          <a:p>
            <a:pPr marL="0" indent="0" algn="ctr">
              <a:buNone/>
            </a:pPr>
            <a:endParaRPr lang="es-ES" sz="4800" dirty="0" smtClean="0"/>
          </a:p>
          <a:p>
            <a:pPr marL="0" indent="0" algn="ctr">
              <a:buNone/>
            </a:pPr>
            <a:r>
              <a:rPr lang="es-ES" sz="7600" dirty="0" smtClean="0"/>
              <a:t>Bodegas Williams &amp; Humbert </a:t>
            </a:r>
          </a:p>
          <a:p>
            <a:pPr marL="0" indent="0" algn="ctr">
              <a:buNone/>
            </a:pPr>
            <a:r>
              <a:rPr lang="es-ES" sz="5900" dirty="0" smtClean="0"/>
              <a:t>Paola Medina </a:t>
            </a:r>
            <a:r>
              <a:rPr lang="es-ES" sz="5900" dirty="0" err="1" smtClean="0"/>
              <a:t>Sheldon</a:t>
            </a:r>
            <a:r>
              <a:rPr lang="es-ES" sz="5900" dirty="0" smtClean="0"/>
              <a:t> </a:t>
            </a:r>
          </a:p>
          <a:p>
            <a:pPr marL="0" indent="0" algn="ctr">
              <a:buNone/>
            </a:pPr>
            <a:r>
              <a:rPr lang="es-ES" sz="5900" dirty="0" smtClean="0"/>
              <a:t>Enóloga y directora técnica </a:t>
            </a:r>
          </a:p>
          <a:p>
            <a:pPr marL="0" indent="0" algn="ctr">
              <a:buNone/>
            </a:pPr>
            <a:endParaRPr lang="es-ES" b="1" i="1" dirty="0" smtClean="0"/>
          </a:p>
          <a:p>
            <a:pPr marL="0" indent="0" algn="ctr">
              <a:buNone/>
            </a:pPr>
            <a:r>
              <a:rPr lang="es-ES" b="1" i="1" dirty="0"/>
              <a:t>	</a:t>
            </a:r>
            <a:r>
              <a:rPr lang="es-ES" sz="4000" b="1" i="1" dirty="0" smtClean="0"/>
              <a:t>	III </a:t>
            </a:r>
            <a:r>
              <a:rPr lang="es-ES" sz="4000" b="1" i="1" dirty="0"/>
              <a:t>Jornada de Agricultura y Ganadería </a:t>
            </a:r>
            <a:r>
              <a:rPr lang="es-ES" sz="4000" b="1" i="1" dirty="0" smtClean="0"/>
              <a:t>Ecológica-Asaja</a:t>
            </a:r>
            <a:r>
              <a:rPr lang="es-ES" sz="4000" dirty="0" smtClean="0"/>
              <a:t> </a:t>
            </a:r>
            <a:endParaRPr lang="es-ES" sz="4000" dirty="0" smtClean="0"/>
          </a:p>
          <a:p>
            <a:pPr marL="0" indent="0" algn="ctr">
              <a:buNone/>
            </a:pPr>
            <a:r>
              <a:rPr lang="es-ES" sz="4000" dirty="0" smtClean="0"/>
              <a:t>					Jerez, 5 de julio de 2018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5" y="265709"/>
            <a:ext cx="1836270" cy="18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33365" y="972353"/>
            <a:ext cx="10460931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PAÍSES LÍDERES EN CONSUMO DE VINO ECOLÓGICO</a:t>
            </a:r>
            <a:r>
              <a:rPr lang="es-ES" dirty="0"/>
              <a:t>: </a:t>
            </a:r>
          </a:p>
          <a:p>
            <a:r>
              <a:rPr lang="es-ES" sz="2400" dirty="0"/>
              <a:t>Alemania</a:t>
            </a:r>
          </a:p>
          <a:p>
            <a:r>
              <a:rPr lang="es-ES" sz="2400" dirty="0"/>
              <a:t>Países del centro y Norte de </a:t>
            </a:r>
            <a:r>
              <a:rPr lang="es-ES" sz="2400" dirty="0" smtClean="0"/>
              <a:t>Europa</a:t>
            </a:r>
          </a:p>
          <a:p>
            <a:endParaRPr lang="es-ES" dirty="0" smtClean="0"/>
          </a:p>
          <a:p>
            <a:r>
              <a:rPr lang="es-ES" sz="2000" dirty="0" smtClean="0">
                <a:solidFill>
                  <a:srgbClr val="FF0000"/>
                </a:solidFill>
              </a:rPr>
              <a:t>CONSUMO EN ESPAÑA </a:t>
            </a:r>
          </a:p>
          <a:p>
            <a:r>
              <a:rPr lang="es-ES" sz="2400" dirty="0" smtClean="0"/>
              <a:t>España no se encuentra entre los países donde más se consume: exporta la mayor parte de su producción.</a:t>
            </a:r>
          </a:p>
          <a:p>
            <a:r>
              <a:rPr lang="es-ES" sz="2400" dirty="0" smtClean="0">
                <a:solidFill>
                  <a:srgbClr val="FF0000"/>
                </a:solidFill>
              </a:rPr>
              <a:t>El 86% de los españoles </a:t>
            </a:r>
            <a:r>
              <a:rPr lang="es-ES" sz="2400" dirty="0" smtClean="0"/>
              <a:t>reconoce que le gustaría consumir más este tipo de productos.</a:t>
            </a:r>
          </a:p>
          <a:p>
            <a:r>
              <a:rPr lang="es-ES" sz="2400" dirty="0" smtClean="0"/>
              <a:t>Barreras al consumo en España :</a:t>
            </a:r>
          </a:p>
          <a:p>
            <a:r>
              <a:rPr lang="es-ES" sz="2400" dirty="0" smtClean="0"/>
              <a:t>	Precio 	</a:t>
            </a:r>
          </a:p>
          <a:p>
            <a:r>
              <a:rPr lang="es-ES" sz="2400" dirty="0"/>
              <a:t>	</a:t>
            </a:r>
            <a:r>
              <a:rPr lang="es-ES" sz="2400" dirty="0" smtClean="0"/>
              <a:t>Limitación de Productos</a:t>
            </a:r>
          </a:p>
          <a:p>
            <a:r>
              <a:rPr lang="es-ES" sz="2400" dirty="0" smtClean="0"/>
              <a:t>	Escasa distribución</a:t>
            </a:r>
          </a:p>
          <a:p>
            <a:r>
              <a:rPr lang="es-ES" sz="2400" dirty="0" smtClean="0"/>
              <a:t>	Dificultad para diferenciarlos</a:t>
            </a:r>
          </a:p>
          <a:p>
            <a:r>
              <a:rPr lang="es-ES" sz="2400" dirty="0" smtClean="0"/>
              <a:t>	Escasa Información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ES" sz="1800" b="1" dirty="0" smtClean="0"/>
              <a:t>				Nuevas </a:t>
            </a:r>
            <a:r>
              <a:rPr lang="es-ES" sz="1800" b="1" dirty="0"/>
              <a:t>Líneas de </a:t>
            </a:r>
            <a:r>
              <a:rPr lang="es-ES" sz="1800" b="1" dirty="0" smtClean="0"/>
              <a:t>Mercado. </a:t>
            </a:r>
            <a:r>
              <a:rPr lang="es-ES" sz="1800" b="1" dirty="0" smtClean="0"/>
              <a:t>Vinos </a:t>
            </a:r>
            <a:r>
              <a:rPr lang="es-ES" sz="1800" b="1" dirty="0"/>
              <a:t>generosos ecológicos de Jerez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76" y="197972"/>
            <a:ext cx="774381" cy="774381"/>
          </a:xfrm>
          <a:prstGeom prst="rect">
            <a:avLst/>
          </a:prstGeom>
        </p:spPr>
      </p:pic>
      <p:sp>
        <p:nvSpPr>
          <p:cNvPr id="3" name="Flecha a la derecha con bandas 2"/>
          <p:cNvSpPr/>
          <p:nvPr/>
        </p:nvSpPr>
        <p:spPr>
          <a:xfrm>
            <a:off x="6499654" y="5263978"/>
            <a:ext cx="700216" cy="38717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 rot="10800000" flipV="1">
            <a:off x="7637505" y="4203618"/>
            <a:ext cx="2224235" cy="232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rgbClr val="009900"/>
                </a:solidFill>
              </a:rPr>
              <a:t>FORMACIÓN </a:t>
            </a:r>
          </a:p>
          <a:p>
            <a:r>
              <a:rPr lang="es-ES" sz="2400" b="1" dirty="0" smtClean="0">
                <a:solidFill>
                  <a:srgbClr val="009900"/>
                </a:solidFill>
              </a:rPr>
              <a:t>INFORMACIÓN</a:t>
            </a:r>
          </a:p>
          <a:p>
            <a:r>
              <a:rPr lang="es-ES" sz="2400" b="1" dirty="0" smtClean="0">
                <a:solidFill>
                  <a:srgbClr val="009900"/>
                </a:solidFill>
              </a:rPr>
              <a:t>EDUCACIÓN </a:t>
            </a:r>
            <a:endParaRPr lang="es-ES" sz="2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221" y="151970"/>
            <a:ext cx="10497065" cy="622387"/>
          </a:xfrm>
        </p:spPr>
        <p:txBody>
          <a:bodyPr>
            <a:normAutofit/>
          </a:bodyPr>
          <a:lstStyle/>
          <a:p>
            <a:r>
              <a:rPr lang="es-ES" sz="2400" dirty="0"/>
              <a:t>Proyecto Jerez Ecológico-Williams &amp; Humbert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11" y="1054443"/>
            <a:ext cx="2085803" cy="5424716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37" y="270839"/>
            <a:ext cx="690349" cy="69034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 rot="10800000" flipV="1">
            <a:off x="6179407" y="3124461"/>
            <a:ext cx="2224235" cy="232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Fino Ecológico en rama Añada 2015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7355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476" y="1627916"/>
            <a:ext cx="4807406" cy="435133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18486" y="436606"/>
            <a:ext cx="8023655" cy="433966"/>
          </a:xfrm>
        </p:spPr>
        <p:txBody>
          <a:bodyPr>
            <a:normAutofit/>
          </a:bodyPr>
          <a:lstStyle/>
          <a:p>
            <a:r>
              <a:rPr lang="es-ES" sz="2400" b="1" dirty="0"/>
              <a:t>Proyecto Jerez Ecológico-Williams &amp; </a:t>
            </a:r>
            <a:r>
              <a:rPr lang="es-ES" sz="2400" b="1" dirty="0" smtClean="0"/>
              <a:t>Humbert-</a:t>
            </a:r>
            <a:r>
              <a:rPr lang="es-ES" sz="2400" b="1" dirty="0" smtClean="0">
                <a:solidFill>
                  <a:srgbClr val="FF0000"/>
                </a:solidFill>
              </a:rPr>
              <a:t>LOS ORÍGENES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21" y="180223"/>
            <a:ext cx="690349" cy="69034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569245" y="2008936"/>
            <a:ext cx="4283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Análisis de la situación del mercado y perspectivas de crecimiento en el mercado de productos ecológicos</a:t>
            </a:r>
          </a:p>
          <a:p>
            <a:endParaRPr lang="es-ES" dirty="0"/>
          </a:p>
          <a:p>
            <a:r>
              <a:rPr lang="es-ES" dirty="0"/>
              <a:t>FILOSOFÍA EMPRESARIAL</a:t>
            </a:r>
          </a:p>
          <a:p>
            <a:r>
              <a:rPr lang="es-ES" dirty="0"/>
              <a:t>Aunar la</a:t>
            </a:r>
            <a:r>
              <a:rPr lang="es-ES" b="1" dirty="0"/>
              <a:t> tradición y la experiencia</a:t>
            </a:r>
            <a:r>
              <a:rPr lang="es-ES" dirty="0"/>
              <a:t> centenaria en la crianza de los vinos de Jerez, con la </a:t>
            </a:r>
            <a:r>
              <a:rPr lang="es-ES" b="1" dirty="0"/>
              <a:t>innovación</a:t>
            </a:r>
            <a:r>
              <a:rPr lang="es-ES" dirty="0"/>
              <a:t> a la hora de ampliar el portafolio </a:t>
            </a:r>
            <a:r>
              <a:rPr lang="es-ES" b="1" dirty="0"/>
              <a:t>investigando en nuevas formas de elaboración que respeten la herencia recibida y den como resultado vinos que representen lo mejor de nuestra tierra, nuestra viña y nuestra historia. </a:t>
            </a:r>
          </a:p>
        </p:txBody>
      </p:sp>
    </p:spTree>
    <p:extLst>
      <p:ext uri="{BB962C8B-B14F-4D97-AF65-F5344CB8AC3E}">
        <p14:creationId xmlns:p14="http://schemas.microsoft.com/office/powerpoint/2010/main" val="20677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BODEGAS WILLIAMS &amp; HUMBERT </a:t>
            </a:r>
          </a:p>
          <a:p>
            <a:r>
              <a:rPr lang="es-ES" dirty="0"/>
              <a:t>V</a:t>
            </a:r>
            <a:r>
              <a:rPr lang="es-ES" dirty="0" smtClean="0"/>
              <a:t>endimia </a:t>
            </a:r>
            <a:r>
              <a:rPr lang="es-ES" dirty="0" smtClean="0"/>
              <a:t>nocturna (manual / mecanizada)</a:t>
            </a:r>
          </a:p>
          <a:p>
            <a:r>
              <a:rPr lang="es-ES" dirty="0" smtClean="0"/>
              <a:t>Viticultura de precisión (Big Data, </a:t>
            </a:r>
            <a:r>
              <a:rPr lang="es-ES" dirty="0" smtClean="0"/>
              <a:t>IA, drones..)</a:t>
            </a:r>
            <a:endParaRPr lang="es-ES" dirty="0" smtClean="0"/>
          </a:p>
          <a:p>
            <a:r>
              <a:rPr lang="es-ES" dirty="0" smtClean="0"/>
              <a:t>Nuevas técnicas pioneras de tratamiento en el viñedo</a:t>
            </a:r>
          </a:p>
          <a:p>
            <a:r>
              <a:rPr lang="es-ES" dirty="0" smtClean="0"/>
              <a:t>25 años                 Viñas de producción integrada (sustitución de pesticidas convencionales por los de lucha biológica e incorporación de insumos ecológicos )</a:t>
            </a:r>
          </a:p>
          <a:p>
            <a:r>
              <a:rPr lang="es-ES" dirty="0" smtClean="0"/>
              <a:t>Cultivo ecológico </a:t>
            </a:r>
          </a:p>
          <a:p>
            <a:endParaRPr lang="es-ES" dirty="0" smtClean="0"/>
          </a:p>
        </p:txBody>
      </p:sp>
      <p:sp>
        <p:nvSpPr>
          <p:cNvPr id="6" name="Flecha arriba 5"/>
          <p:cNvSpPr/>
          <p:nvPr/>
        </p:nvSpPr>
        <p:spPr>
          <a:xfrm rot="5400000">
            <a:off x="2977758" y="3642772"/>
            <a:ext cx="173310" cy="10267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46" y="364244"/>
            <a:ext cx="690349" cy="690349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56952" y="288323"/>
            <a:ext cx="7718854" cy="940401"/>
          </a:xfrm>
        </p:spPr>
        <p:txBody>
          <a:bodyPr>
            <a:normAutofit/>
          </a:bodyPr>
          <a:lstStyle/>
          <a:p>
            <a:r>
              <a:rPr lang="es-ES" sz="2400" b="1" dirty="0"/>
              <a:t>Proyecto Jerez Ecológico-Williams &amp; </a:t>
            </a:r>
            <a:r>
              <a:rPr lang="es-ES" sz="2400" b="1" dirty="0" smtClean="0"/>
              <a:t>Humbert-</a:t>
            </a:r>
            <a:r>
              <a:rPr lang="es-ES" sz="2400" b="1" dirty="0" smtClean="0">
                <a:solidFill>
                  <a:srgbClr val="FF0000"/>
                </a:solidFill>
              </a:rPr>
              <a:t>LOS ORÍGENES 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99070" y="2443293"/>
            <a:ext cx="9557951" cy="2342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En 2015 las Bodegas Williams &amp; Humbert se suman a la propuesta del </a:t>
            </a:r>
            <a:r>
              <a:rPr lang="es-ES" b="1" dirty="0" smtClean="0">
                <a:solidFill>
                  <a:srgbClr val="FF0000"/>
                </a:solidFill>
              </a:rPr>
              <a:t>movimiento </a:t>
            </a:r>
            <a:r>
              <a:rPr lang="es-ES" b="1" dirty="0" err="1">
                <a:solidFill>
                  <a:srgbClr val="FF0000"/>
                </a:solidFill>
              </a:rPr>
              <a:t>Mostolé</a:t>
            </a:r>
            <a:r>
              <a:rPr lang="es-ES" b="1" dirty="0"/>
              <a:t>,</a:t>
            </a:r>
            <a:r>
              <a:rPr lang="es-ES" dirty="0"/>
              <a:t> una </a:t>
            </a:r>
            <a:r>
              <a:rPr lang="es-ES" dirty="0" smtClean="0"/>
              <a:t>iniciativa enológica </a:t>
            </a:r>
            <a:r>
              <a:rPr lang="es-ES" dirty="0"/>
              <a:t>de la que forman parte </a:t>
            </a:r>
            <a:r>
              <a:rPr lang="es-ES" dirty="0" smtClean="0"/>
              <a:t>un grupo de </a:t>
            </a:r>
            <a:r>
              <a:rPr lang="es-ES" dirty="0" err="1"/>
              <a:t>viñistas</a:t>
            </a:r>
            <a:r>
              <a:rPr lang="es-ES" dirty="0"/>
              <a:t> de la </a:t>
            </a:r>
            <a:r>
              <a:rPr lang="es-ES" dirty="0" smtClean="0"/>
              <a:t>zona de Trebujena, los cuales </a:t>
            </a:r>
            <a:r>
              <a:rPr lang="es-ES" dirty="0"/>
              <a:t>elaboran vinos de </a:t>
            </a:r>
            <a:r>
              <a:rPr lang="es-ES" dirty="0" smtClean="0"/>
              <a:t>autor  ecológicos.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45" y="475177"/>
            <a:ext cx="899255" cy="899255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20345" y="370703"/>
            <a:ext cx="10733517" cy="1319985"/>
          </a:xfrm>
        </p:spPr>
        <p:txBody>
          <a:bodyPr>
            <a:normAutofit/>
          </a:bodyPr>
          <a:lstStyle/>
          <a:p>
            <a:r>
              <a:rPr lang="es-ES" sz="2400" b="1" dirty="0"/>
              <a:t>Proyecto Jerez Ecológico-Williams &amp; </a:t>
            </a:r>
            <a:r>
              <a:rPr lang="es-ES" sz="2400" b="1" dirty="0" smtClean="0"/>
              <a:t>Humbert-</a:t>
            </a:r>
            <a:r>
              <a:rPr lang="es-ES" sz="2400" b="1" dirty="0" smtClean="0">
                <a:solidFill>
                  <a:srgbClr val="FF0000"/>
                </a:solidFill>
              </a:rPr>
              <a:t>LOS ORÍGENES 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30" y="365125"/>
            <a:ext cx="11238470" cy="1325563"/>
          </a:xfrm>
        </p:spPr>
        <p:txBody>
          <a:bodyPr>
            <a:normAutofit/>
          </a:bodyPr>
          <a:lstStyle/>
          <a:p>
            <a:r>
              <a:rPr lang="es-ES" sz="2800" b="1" dirty="0"/>
              <a:t>Proyecto Jerez Ecológico-Williams &amp; </a:t>
            </a:r>
            <a:r>
              <a:rPr lang="es-ES" sz="2800" b="1" dirty="0" smtClean="0"/>
              <a:t>Humbert</a:t>
            </a:r>
            <a:r>
              <a:rPr lang="es-ES" sz="2800" b="1" dirty="0" smtClean="0">
                <a:solidFill>
                  <a:srgbClr val="FF0000"/>
                </a:solidFill>
              </a:rPr>
              <a:t>-ELABORACIÓN 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Fino elaborado siguiendo las directrices del REGLAMENTO </a:t>
            </a:r>
            <a:r>
              <a:rPr lang="es-ES" dirty="0"/>
              <a:t>(UE) 2018/848 DEL PARLAMENTO EUROPEO Y DEL CONSEJO de 30 de mayo de 2018 sobre producción ecológica y etiquetado de los productos ecológicos  </a:t>
            </a:r>
          </a:p>
          <a:p>
            <a:r>
              <a:rPr lang="es-ES" dirty="0"/>
              <a:t>Proyecto supervisado por la entidad de certificación ecológica CAAE</a:t>
            </a:r>
          </a:p>
          <a:p>
            <a:r>
              <a:rPr lang="es-ES" dirty="0" smtClean="0"/>
              <a:t>Amparado </a:t>
            </a:r>
            <a:r>
              <a:rPr lang="es-ES" dirty="0"/>
              <a:t>por la zona de producción </a:t>
            </a:r>
            <a:r>
              <a:rPr lang="es-ES" dirty="0" smtClean="0"/>
              <a:t>del </a:t>
            </a:r>
            <a:r>
              <a:rPr lang="es-ES" dirty="0"/>
              <a:t>vino de Jerez y sujeta al pliego de condiciones de la Denominación de Origen.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18" y="578278"/>
            <a:ext cx="899255" cy="8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81" y="365125"/>
            <a:ext cx="11205519" cy="1325563"/>
          </a:xfrm>
        </p:spPr>
        <p:txBody>
          <a:bodyPr>
            <a:normAutofit/>
          </a:bodyPr>
          <a:lstStyle/>
          <a:p>
            <a:r>
              <a:rPr lang="es-ES" sz="2800" b="1" dirty="0"/>
              <a:t>Proyecto Jerez Ecológico-Williams &amp; Humbert-</a:t>
            </a:r>
            <a:r>
              <a:rPr lang="es-ES" sz="2800" b="1" dirty="0">
                <a:solidFill>
                  <a:srgbClr val="FF0000"/>
                </a:solidFill>
              </a:rPr>
              <a:t>ELABORACIÓN 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9574427" cy="4351338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El alcance de la certificación implica todo el proceso de elaboración: desde el cultivo de la uva hasta embotellado y etiquetado especial, supervisado por la entidad certificadora</a:t>
            </a:r>
          </a:p>
          <a:p>
            <a:endParaRPr lang="es-ES" dirty="0" smtClean="0"/>
          </a:p>
          <a:p>
            <a:r>
              <a:rPr lang="es-ES" dirty="0" smtClean="0"/>
              <a:t>El Departamento Técnico </a:t>
            </a:r>
            <a:r>
              <a:rPr lang="es-ES" dirty="0" smtClean="0"/>
              <a:t>de Viñas </a:t>
            </a:r>
            <a:r>
              <a:rPr lang="es-ES" dirty="0" smtClean="0"/>
              <a:t>W&amp;H controla el cultivo y la recolección para asegurar que la calidad de la uva sea la correcta </a:t>
            </a:r>
          </a:p>
          <a:p>
            <a:endParaRPr lang="es-ES" dirty="0"/>
          </a:p>
          <a:p>
            <a:r>
              <a:rPr lang="es-ES" dirty="0" smtClean="0"/>
              <a:t>Desde la uva, el lagar donde ésta se procesa, el alcohol para fortificar y </a:t>
            </a:r>
            <a:r>
              <a:rPr lang="es-ES" dirty="0" smtClean="0"/>
              <a:t>hasta el </a:t>
            </a:r>
            <a:r>
              <a:rPr lang="es-ES" dirty="0" smtClean="0"/>
              <a:t>lugar de envejecimiento está sometido a la supervisión de la entidad certificadora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173" y="409275"/>
            <a:ext cx="777082" cy="7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186" y="1027906"/>
            <a:ext cx="4328398" cy="507104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91495" y="377566"/>
            <a:ext cx="6039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Proyecto Jerez Ecológico-Williams &amp; Humbert-</a:t>
            </a:r>
            <a:r>
              <a:rPr lang="es-ES" b="1" dirty="0">
                <a:solidFill>
                  <a:srgbClr val="FF0000"/>
                </a:solidFill>
              </a:rPr>
              <a:t>ELABORACIÓN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21" y="214849"/>
            <a:ext cx="899255" cy="8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5232" y="365126"/>
            <a:ext cx="9648568" cy="598702"/>
          </a:xfrm>
        </p:spPr>
        <p:txBody>
          <a:bodyPr>
            <a:normAutofit/>
          </a:bodyPr>
          <a:lstStyle/>
          <a:p>
            <a:r>
              <a:rPr lang="es-ES" sz="2400" dirty="0"/>
              <a:t>Proyecto Jerez Ecológico-Williams &amp; </a:t>
            </a:r>
            <a:r>
              <a:rPr lang="es-ES" sz="2400" dirty="0" smtClean="0"/>
              <a:t>Humbert-</a:t>
            </a:r>
            <a:r>
              <a:rPr lang="es-ES" sz="2400" dirty="0" smtClean="0">
                <a:solidFill>
                  <a:srgbClr val="C00000"/>
                </a:solidFill>
              </a:rPr>
              <a:t>ELABORACIÓN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9" y="1243914"/>
            <a:ext cx="6731172" cy="5048379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421" y="214849"/>
            <a:ext cx="899255" cy="89925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 rot="10800000" flipV="1">
            <a:off x="7381097" y="1408670"/>
            <a:ext cx="4341345" cy="4777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Fino elaborado a partir de uva ecológica de la variedad Palomino procedente de las 20 hectáreas del Pago de </a:t>
            </a:r>
            <a:r>
              <a:rPr lang="es-ES" sz="2400" b="1" dirty="0" err="1" smtClean="0"/>
              <a:t>Burujena</a:t>
            </a:r>
            <a:r>
              <a:rPr lang="es-ES" sz="2400" b="1" dirty="0" smtClean="0"/>
              <a:t> (11 viticultores del Grupo </a:t>
            </a:r>
            <a:r>
              <a:rPr lang="es-ES" sz="2400" b="1" dirty="0" err="1" smtClean="0"/>
              <a:t>Mostolé</a:t>
            </a:r>
            <a:r>
              <a:rPr lang="es-ES" sz="2400" b="1" dirty="0" smtClean="0"/>
              <a:t>)</a:t>
            </a:r>
          </a:p>
          <a:p>
            <a:endParaRPr lang="es-ES" sz="2400" b="1" dirty="0"/>
          </a:p>
          <a:p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207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31" y="223087"/>
            <a:ext cx="899255" cy="899255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8" y="980304"/>
            <a:ext cx="6900781" cy="5176821"/>
          </a:xfrm>
        </p:spPr>
      </p:pic>
      <p:sp>
        <p:nvSpPr>
          <p:cNvPr id="6" name="Título 1"/>
          <p:cNvSpPr txBox="1">
            <a:spLocks/>
          </p:cNvSpPr>
          <p:nvPr/>
        </p:nvSpPr>
        <p:spPr>
          <a:xfrm rot="10800000" flipV="1">
            <a:off x="8196647" y="1655411"/>
            <a:ext cx="3781168" cy="422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Vendimia de 2015: 40,000 kg uva ecológica</a:t>
            </a:r>
          </a:p>
          <a:p>
            <a:endParaRPr lang="es-ES" sz="2400" b="1" dirty="0"/>
          </a:p>
          <a:p>
            <a:r>
              <a:rPr lang="es-ES" sz="2400" b="1" dirty="0" smtClean="0"/>
              <a:t>Vendimia 2016: 60,000 kg uva ecológica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Vendimia de 2017: 90,000 kg</a:t>
            </a:r>
            <a:r>
              <a:rPr lang="es-ES" sz="2400" b="1" dirty="0"/>
              <a:t> </a:t>
            </a:r>
            <a:r>
              <a:rPr lang="es-ES" sz="2400" b="1" dirty="0" smtClean="0"/>
              <a:t>uva ecológica  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Previsión Vendimia 2018: 190,000 kg uva ecológica </a:t>
            </a:r>
          </a:p>
          <a:p>
            <a:endParaRPr lang="es-ES" sz="2400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38225" y="365125"/>
            <a:ext cx="10315575" cy="615950"/>
          </a:xfrm>
        </p:spPr>
        <p:txBody>
          <a:bodyPr>
            <a:normAutofit/>
          </a:bodyPr>
          <a:lstStyle/>
          <a:p>
            <a:r>
              <a:rPr lang="es-ES" sz="2400" dirty="0"/>
              <a:t>Proyecto Jerez Ecológico-Williams &amp; </a:t>
            </a:r>
            <a:r>
              <a:rPr lang="es-ES" sz="2400" dirty="0" smtClean="0"/>
              <a:t>Humbert-</a:t>
            </a:r>
            <a:r>
              <a:rPr lang="es-ES" sz="2400" dirty="0" smtClean="0">
                <a:solidFill>
                  <a:srgbClr val="C00000"/>
                </a:solidFill>
              </a:rPr>
              <a:t>ELABORACIÓN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0166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1534" y="365125"/>
            <a:ext cx="10192265" cy="631653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ES" sz="1800" b="1" dirty="0" smtClean="0"/>
              <a:t>				Nuevas </a:t>
            </a:r>
            <a:r>
              <a:rPr lang="es-ES" sz="1800" b="1" dirty="0"/>
              <a:t>Líneas de </a:t>
            </a:r>
            <a:r>
              <a:rPr lang="es-ES" sz="1800" b="1" dirty="0" smtClean="0"/>
              <a:t>Mercado. </a:t>
            </a:r>
            <a:r>
              <a:rPr lang="es-ES" sz="1800" b="1" dirty="0" smtClean="0"/>
              <a:t>Vinos </a:t>
            </a:r>
            <a:r>
              <a:rPr lang="es-ES" sz="1800" b="1" dirty="0"/>
              <a:t>generosos ecológicos de Jerez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069" y="1690688"/>
            <a:ext cx="11016049" cy="4351338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Año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62" y="146201"/>
            <a:ext cx="899255" cy="8992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9" y="1903843"/>
            <a:ext cx="6205151" cy="411893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 rot="10800000" flipV="1">
            <a:off x="6623219" y="2445329"/>
            <a:ext cx="4852087" cy="298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/>
              <a:t>EVOLUCIÓN DE LA SUPERFICIE DE VIÑEDO ECOLÓGICO –Nivel Mundial PERIODO 2004-2016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Año 2004	87,655 hectáreas</a:t>
            </a:r>
          </a:p>
          <a:p>
            <a:r>
              <a:rPr lang="es-ES" sz="2400" b="1" dirty="0" smtClean="0"/>
              <a:t>Año 2016:	379,555 hectáreas</a:t>
            </a:r>
          </a:p>
          <a:p>
            <a:endParaRPr lang="es-ES" sz="2400" b="1" dirty="0"/>
          </a:p>
          <a:p>
            <a:r>
              <a:rPr lang="es-ES" sz="2400" b="1" dirty="0" smtClean="0"/>
              <a:t>   Incremento del 76%</a:t>
            </a:r>
            <a:endParaRPr lang="es-ES" sz="1600" dirty="0"/>
          </a:p>
        </p:txBody>
      </p:sp>
      <p:sp>
        <p:nvSpPr>
          <p:cNvPr id="7" name="Flecha abajo 6"/>
          <p:cNvSpPr/>
          <p:nvPr/>
        </p:nvSpPr>
        <p:spPr>
          <a:xfrm>
            <a:off x="8254314" y="4703805"/>
            <a:ext cx="214183" cy="255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142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804" y="138714"/>
            <a:ext cx="899255" cy="899255"/>
          </a:xfrm>
          <a:prstGeom prst="rect">
            <a:avLst/>
          </a:prstGeom>
        </p:spPr>
      </p:pic>
      <p:pic>
        <p:nvPicPr>
          <p:cNvPr id="5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426" y="1487063"/>
            <a:ext cx="5297119" cy="5045541"/>
          </a:xfrm>
          <a:prstGeom prst="rect">
            <a:avLst/>
          </a:prstGeom>
        </p:spPr>
      </p:pic>
      <p:sp>
        <p:nvSpPr>
          <p:cNvPr id="6" name="Flecha arriba 5"/>
          <p:cNvSpPr/>
          <p:nvPr/>
        </p:nvSpPr>
        <p:spPr>
          <a:xfrm rot="14115403">
            <a:off x="3495817" y="868671"/>
            <a:ext cx="576649" cy="104620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 rot="10800000" flipV="1">
            <a:off x="6282748" y="1721314"/>
            <a:ext cx="5472646" cy="422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/>
          </a:p>
          <a:p>
            <a:endParaRPr lang="es-ES" sz="24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 rot="10800000" flipV="1">
            <a:off x="6161901" y="1565190"/>
            <a:ext cx="5733536" cy="4382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100" b="1" dirty="0" smtClean="0"/>
              <a:t>PAGO DE BURUJENA-TREBUJENA</a:t>
            </a:r>
          </a:p>
          <a:p>
            <a:endParaRPr lang="es-ES" sz="5100" b="1" dirty="0" smtClean="0"/>
          </a:p>
          <a:p>
            <a:r>
              <a:rPr lang="es-ES" sz="5100" b="1" dirty="0" smtClean="0"/>
              <a:t>Climatología </a:t>
            </a:r>
          </a:p>
          <a:p>
            <a:endParaRPr lang="es-ES" sz="5100" b="1" dirty="0"/>
          </a:p>
          <a:p>
            <a:r>
              <a:rPr lang="es-ES" sz="5100" b="1" dirty="0" smtClean="0"/>
              <a:t>-Precipitaciones: registran las mínimas dentro de la provincia de Cádiz, teniendo lugar las máximas en marzo y diciembre.</a:t>
            </a:r>
          </a:p>
          <a:p>
            <a:endParaRPr lang="es-ES" sz="5100" b="1" dirty="0" smtClean="0"/>
          </a:p>
          <a:p>
            <a:r>
              <a:rPr lang="es-ES" sz="5100" b="1" dirty="0" smtClean="0"/>
              <a:t>-Vientos de Levante y de Poniente. Este último denominado Marea, por su procedencia de Sanlúcar y el Río Guadalquivir, aportando frescura a los meses más calurosos del verano</a:t>
            </a:r>
          </a:p>
          <a:p>
            <a:endParaRPr lang="es-ES" sz="5100" b="1" dirty="0" smtClean="0"/>
          </a:p>
          <a:p>
            <a:r>
              <a:rPr lang="es-ES" sz="5100" b="1" dirty="0" smtClean="0"/>
              <a:t>-Promedio anual de horas de sol: 3,000/3,200 horas/año, entre las máximas de Europa </a:t>
            </a:r>
          </a:p>
          <a:p>
            <a:endParaRPr lang="es-ES" sz="2400" b="1" dirty="0" smtClean="0"/>
          </a:p>
          <a:p>
            <a:endParaRPr lang="es-ES" sz="2400" b="1" dirty="0" smtClean="0"/>
          </a:p>
          <a:p>
            <a:endParaRPr lang="es-ES" sz="2400" b="1" dirty="0" smtClean="0"/>
          </a:p>
          <a:p>
            <a:endParaRPr lang="es-ES" sz="2400" b="1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2838" cy="598488"/>
          </a:xfrm>
        </p:spPr>
        <p:txBody>
          <a:bodyPr>
            <a:normAutofit/>
          </a:bodyPr>
          <a:lstStyle/>
          <a:p>
            <a:r>
              <a:rPr lang="es-ES" sz="2400" dirty="0"/>
              <a:t>Proyecto Jerez Ecológico-Williams &amp; </a:t>
            </a:r>
            <a:r>
              <a:rPr lang="es-ES" sz="2400" dirty="0" smtClean="0"/>
              <a:t>Humbert-</a:t>
            </a:r>
            <a:r>
              <a:rPr lang="es-ES" sz="2400" dirty="0" smtClean="0">
                <a:solidFill>
                  <a:srgbClr val="C00000"/>
                </a:solidFill>
              </a:rPr>
              <a:t>ELABORACIÓN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182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0085" y="1264381"/>
            <a:ext cx="11969579" cy="4558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3600" dirty="0" smtClean="0"/>
          </a:p>
          <a:p>
            <a:r>
              <a:rPr lang="es-ES" dirty="0" smtClean="0"/>
              <a:t>VENDIMIA 2015-UVA PALOMINO ECOLÓGICA</a:t>
            </a:r>
          </a:p>
          <a:p>
            <a:r>
              <a:rPr lang="es-ES" dirty="0" smtClean="0"/>
              <a:t>FERMENTACIÓN		 22 º C</a:t>
            </a:r>
          </a:p>
          <a:p>
            <a:r>
              <a:rPr lang="es-ES" dirty="0" smtClean="0"/>
              <a:t>FORTIFICACIÓN 		  15,5º Alcohol ecológico</a:t>
            </a:r>
          </a:p>
          <a:p>
            <a:r>
              <a:rPr lang="es-ES" dirty="0" smtClean="0"/>
              <a:t>CRIANZA ESTÁTICA BIOLÓGICA BAJO VELO DE FLOR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84" y="186016"/>
            <a:ext cx="699489" cy="699489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3146571" y="3126911"/>
            <a:ext cx="81966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>
            <a:off x="3153033" y="2562273"/>
            <a:ext cx="73728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1" y="2189791"/>
            <a:ext cx="3312530" cy="236431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79400" y="365125"/>
            <a:ext cx="11074400" cy="590550"/>
          </a:xfrm>
        </p:spPr>
        <p:txBody>
          <a:bodyPr>
            <a:normAutofit/>
          </a:bodyPr>
          <a:lstStyle/>
          <a:p>
            <a:r>
              <a:rPr lang="es-ES" sz="2400" dirty="0"/>
              <a:t>Proyecto Jerez Ecológico-Williams &amp; </a:t>
            </a:r>
            <a:r>
              <a:rPr lang="es-ES" sz="2400" dirty="0" smtClean="0"/>
              <a:t>Humbert-</a:t>
            </a:r>
            <a:r>
              <a:rPr lang="es-ES" sz="2400" dirty="0" smtClean="0">
                <a:solidFill>
                  <a:srgbClr val="C00000"/>
                </a:solidFill>
              </a:rPr>
              <a:t>ELABORACIÓN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257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16" y="1690688"/>
            <a:ext cx="5802368" cy="4351338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18" y="578278"/>
            <a:ext cx="899255" cy="89925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 rot="10800000" flipV="1">
            <a:off x="7531447" y="1795441"/>
            <a:ext cx="3583455" cy="422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Crianza estática durante 3 años en botas de roble americano de 600 litros de capacidad </a:t>
            </a:r>
          </a:p>
          <a:p>
            <a:endParaRPr lang="es-ES" sz="2400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Proyecto Jerez Ecológico-Williams &amp; </a:t>
            </a:r>
            <a:r>
              <a:rPr lang="es-ES" sz="2400" dirty="0" smtClean="0"/>
              <a:t>Humbert-</a:t>
            </a:r>
            <a:r>
              <a:rPr lang="es-ES" sz="2400" dirty="0" smtClean="0">
                <a:solidFill>
                  <a:srgbClr val="C00000"/>
                </a:solidFill>
              </a:rPr>
              <a:t>ELABORACIÓN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739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18" y="578278"/>
            <a:ext cx="899255" cy="89925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236043" y="2561782"/>
            <a:ext cx="54040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Microsoft New Tai Lue" panose="020B0502040204020203" pitchFamily="34" charset="0"/>
                <a:ea typeface="Microsoft JhengHei UI" panose="020B0604030504040204" pitchFamily="34" charset="-120"/>
              </a:rPr>
              <a:t>Frente </a:t>
            </a:r>
            <a:r>
              <a:rPr lang="es-ES" sz="2000" dirty="0">
                <a:latin typeface="Microsoft New Tai Lue" panose="020B0502040204020203" pitchFamily="34" charset="0"/>
                <a:ea typeface="Microsoft JhengHei UI" panose="020B0604030504040204" pitchFamily="34" charset="-120"/>
              </a:rPr>
              <a:t>a la homogeneidad que aporta el Sistema de </a:t>
            </a:r>
            <a:r>
              <a:rPr lang="es-ES" sz="2000" dirty="0" err="1">
                <a:latin typeface="Microsoft New Tai Lue" panose="020B0502040204020203" pitchFamily="34" charset="0"/>
                <a:ea typeface="Microsoft JhengHei UI" panose="020B0604030504040204" pitchFamily="34" charset="-120"/>
              </a:rPr>
              <a:t>Criaderas</a:t>
            </a:r>
            <a:r>
              <a:rPr lang="es-ES" sz="2000" dirty="0">
                <a:latin typeface="Microsoft New Tai Lue" panose="020B0502040204020203" pitchFamily="34" charset="0"/>
                <a:ea typeface="Microsoft JhengHei UI" panose="020B0604030504040204" pitchFamily="34" charset="-120"/>
              </a:rPr>
              <a:t> y Soleras, en el que los vinos de distinta vejez son metódicamente mezclados, cada vino de añada es diferente, único y especial, un reflejo de la vendimia del año y de sus particulares condiciones climatológicas</a:t>
            </a:r>
            <a:endParaRPr lang="es-ES" sz="2000" dirty="0"/>
          </a:p>
        </p:txBody>
      </p:sp>
      <p:pic>
        <p:nvPicPr>
          <p:cNvPr id="8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94" y="1737998"/>
            <a:ext cx="3478915" cy="4351338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Proyecto Jerez Ecológico-Williams &amp; </a:t>
            </a:r>
            <a:r>
              <a:rPr lang="es-ES" sz="2400" dirty="0" smtClean="0"/>
              <a:t>Humbert-</a:t>
            </a:r>
            <a:r>
              <a:rPr lang="es-ES" sz="2400" dirty="0" smtClean="0">
                <a:solidFill>
                  <a:srgbClr val="C00000"/>
                </a:solidFill>
              </a:rPr>
              <a:t>ELABORACIÓN</a:t>
            </a:r>
            <a:r>
              <a:rPr lang="es-ES" sz="2400" dirty="0" smtClean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121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Proyecto Jerez Ecológico-Williams &amp; Humbert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18" y="578278"/>
            <a:ext cx="899255" cy="899255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Fino de Añada, procedente de la vendimia de 2015 y embotellado en rama. Este nuevo Fino se enmarca dentro de la Colección de Añadas de Williams &amp; Humbert, vinos elaborados de forma </a:t>
            </a:r>
            <a:r>
              <a:rPr lang="es-ES" dirty="0" smtClean="0"/>
              <a:t>estática</a:t>
            </a:r>
          </a:p>
          <a:p>
            <a:r>
              <a:rPr lang="es-ES" dirty="0">
                <a:ea typeface="Calibri" panose="020F0502020204030204" pitchFamily="34" charset="0"/>
              </a:rPr>
              <a:t>El Fino Ecológico en rama de la Añada 2015 (15% vol.), clasificado como Fino en el año 2017, pertenece a la saca realizada en marzo de 2018 y su producción es limitada (1,000 botellas 50 cl. / saca)</a:t>
            </a:r>
          </a:p>
          <a:p>
            <a:r>
              <a:rPr lang="es-ES_tradnl" dirty="0"/>
              <a:t>Se trata de un vino de color amarillo pálido, aromas frescos y punzantes, en boca es seco, muy mineral, elegante y con una estructura muy equilibrada.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26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588" y="2150075"/>
            <a:ext cx="10398211" cy="4026887"/>
          </a:xfrm>
        </p:spPr>
        <p:txBody>
          <a:bodyPr/>
          <a:lstStyle/>
          <a:p>
            <a:r>
              <a:rPr lang="es-ES" dirty="0" smtClean="0"/>
              <a:t>Plantación de 3 hectáreas de uva ecológica variedad Pedro </a:t>
            </a:r>
            <a:r>
              <a:rPr lang="es-ES" dirty="0" err="1" smtClean="0"/>
              <a:t>Ximénez</a:t>
            </a:r>
            <a:r>
              <a:rPr lang="es-ES" dirty="0" smtClean="0"/>
              <a:t> en el pago de Carrascal (Viña Dos Mercedes)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Oloroso ecológico y futuros vinos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Proveedores de mosto ecológico para elaboradores de Vinagre de Jerez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56" y="438235"/>
            <a:ext cx="899255" cy="899255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Proyecto Jerez Ecológico-Williams &amp; </a:t>
            </a:r>
            <a:r>
              <a:rPr lang="es-ES" sz="2800" b="1" dirty="0" smtClean="0"/>
              <a:t>Humbert-</a:t>
            </a:r>
            <a:r>
              <a:rPr lang="es-ES" sz="2800" b="1" dirty="0" smtClean="0">
                <a:solidFill>
                  <a:srgbClr val="C00000"/>
                </a:solidFill>
              </a:rPr>
              <a:t>EL FUTURO </a:t>
            </a:r>
            <a:r>
              <a:rPr lang="es-ES" sz="2800" b="1" dirty="0" smtClean="0"/>
              <a:t>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3900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Proyecto Jerez Ecológico-Williams &amp; Humbert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FUENTES 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World</a:t>
            </a:r>
            <a:r>
              <a:rPr lang="es-ES" dirty="0" smtClean="0"/>
              <a:t> of </a:t>
            </a:r>
            <a:r>
              <a:rPr lang="es-ES" dirty="0" err="1" smtClean="0"/>
              <a:t>Organic</a:t>
            </a:r>
            <a:r>
              <a:rPr lang="es-ES" dirty="0" smtClean="0"/>
              <a:t> </a:t>
            </a:r>
            <a:r>
              <a:rPr lang="es-ES" dirty="0" err="1" smtClean="0"/>
              <a:t>Agriculture</a:t>
            </a:r>
            <a:r>
              <a:rPr lang="es-ES" dirty="0" smtClean="0"/>
              <a:t>. </a:t>
            </a:r>
            <a:r>
              <a:rPr lang="es-ES" dirty="0" err="1" smtClean="0"/>
              <a:t>Statistic</a:t>
            </a:r>
            <a:r>
              <a:rPr lang="es-ES" dirty="0" smtClean="0"/>
              <a:t> &amp; </a:t>
            </a:r>
            <a:r>
              <a:rPr lang="es-ES" dirty="0" err="1" smtClean="0"/>
              <a:t>Emerging</a:t>
            </a:r>
            <a:r>
              <a:rPr lang="es-ES" dirty="0" smtClean="0"/>
              <a:t> </a:t>
            </a:r>
            <a:r>
              <a:rPr lang="es-ES" dirty="0" err="1" smtClean="0"/>
              <a:t>Trends</a:t>
            </a:r>
            <a:r>
              <a:rPr lang="es-ES" dirty="0" smtClean="0"/>
              <a:t> 2018, </a:t>
            </a:r>
            <a:r>
              <a:rPr lang="es-ES" dirty="0" err="1" smtClean="0"/>
              <a:t>Fibl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Eurostat</a:t>
            </a:r>
            <a:endParaRPr lang="es-ES" dirty="0" smtClean="0"/>
          </a:p>
          <a:p>
            <a:r>
              <a:rPr lang="es-ES" dirty="0" smtClean="0"/>
              <a:t>Asociación “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Organic</a:t>
            </a:r>
            <a:r>
              <a:rPr lang="es-ES" dirty="0" smtClean="0"/>
              <a:t> Wine”</a:t>
            </a:r>
          </a:p>
          <a:p>
            <a:r>
              <a:rPr lang="es-ES" dirty="0" smtClean="0"/>
              <a:t>Barómetro </a:t>
            </a:r>
            <a:r>
              <a:rPr lang="es-ES" dirty="0" err="1" smtClean="0"/>
              <a:t>Honest</a:t>
            </a:r>
            <a:endParaRPr lang="es-ES" dirty="0" smtClean="0"/>
          </a:p>
          <a:p>
            <a:r>
              <a:rPr lang="es-ES" dirty="0" smtClean="0"/>
              <a:t>Departamento Técnico Bodegas Williams &amp; Humbert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56" y="438235"/>
            <a:ext cx="899255" cy="8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dirty="0" smtClean="0"/>
              <a:t>Paola Medina </a:t>
            </a:r>
            <a:r>
              <a:rPr lang="es-ES" sz="4400" dirty="0" err="1" smtClean="0"/>
              <a:t>Sheldon</a:t>
            </a:r>
            <a:endParaRPr lang="es-ES" sz="4400" dirty="0" smtClean="0"/>
          </a:p>
          <a:p>
            <a:pPr marL="0" indent="0" algn="ctr">
              <a:buNone/>
            </a:pPr>
            <a:endParaRPr lang="es-ES" sz="4400" dirty="0" smtClean="0"/>
          </a:p>
          <a:p>
            <a:pPr marL="0" indent="0" algn="ctr">
              <a:buNone/>
            </a:pPr>
            <a:r>
              <a:rPr lang="es-ES" sz="4400" dirty="0" smtClean="0"/>
              <a:t>Directora Técnica y Enóloga </a:t>
            </a:r>
          </a:p>
          <a:p>
            <a:pPr marL="0" indent="0" algn="ctr">
              <a:buNone/>
            </a:pPr>
            <a:r>
              <a:rPr lang="es-ES" sz="4400" dirty="0" smtClean="0"/>
              <a:t>Bodegas Williams &amp; Humbert</a:t>
            </a:r>
          </a:p>
          <a:p>
            <a:pPr marL="0" indent="0" algn="ctr">
              <a:buNone/>
            </a:pPr>
            <a:endParaRPr lang="es-ES" sz="4400" dirty="0" smtClean="0"/>
          </a:p>
          <a:p>
            <a:pPr marL="0" indent="0" algn="ctr">
              <a:buNone/>
            </a:pPr>
            <a:r>
              <a:rPr lang="es-ES" sz="4400" dirty="0"/>
              <a:t>	</a:t>
            </a:r>
            <a:r>
              <a:rPr lang="es-ES" sz="4400" dirty="0" smtClean="0">
                <a:hlinkClick r:id="rId2"/>
              </a:rPr>
              <a:t>paola.medina@Williams-humbert.com</a:t>
            </a:r>
            <a:r>
              <a:rPr lang="es-ES" sz="4400" dirty="0" smtClean="0"/>
              <a:t> </a:t>
            </a:r>
            <a:endParaRPr lang="es-ES" sz="4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Proyecto Jerez Ecológico-Williams &amp; </a:t>
            </a:r>
            <a:r>
              <a:rPr lang="es-ES" sz="2800" dirty="0" smtClean="0"/>
              <a:t>Humbert</a:t>
            </a:r>
            <a:endParaRPr lang="es-ES" sz="2800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56" y="438235"/>
            <a:ext cx="899255" cy="8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2580" y="1122363"/>
            <a:ext cx="11062952" cy="5149648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C00000"/>
                </a:solidFill>
              </a:rPr>
              <a:t>Bodegas Williams &amp; Humbert</a:t>
            </a:r>
            <a:br>
              <a:rPr lang="es-ES" sz="5400" dirty="0" smtClean="0">
                <a:solidFill>
                  <a:srgbClr val="C00000"/>
                </a:solidFill>
              </a:rPr>
            </a:br>
            <a:r>
              <a:rPr lang="es-ES" sz="1800" dirty="0" smtClean="0"/>
              <a:t>Ctra. Nacional IV Km. </a:t>
            </a:r>
            <a:r>
              <a:rPr lang="es-ES" sz="1800" dirty="0"/>
              <a:t>Ctra. Nacional IV – Km 641 – 11408 – Jerez de la Frontera – </a:t>
            </a:r>
            <a:r>
              <a:rPr lang="es-ES" sz="1800" dirty="0" smtClean="0"/>
              <a:t>Cádiz Tel</a:t>
            </a:r>
            <a:r>
              <a:rPr lang="es-ES" sz="1600" dirty="0"/>
              <a:t>:</a:t>
            </a:r>
            <a:r>
              <a:rPr lang="es-ES" sz="1600" dirty="0">
                <a:hlinkClick r:id="rId2"/>
              </a:rPr>
              <a:t>+34 956 353 </a:t>
            </a:r>
            <a:r>
              <a:rPr lang="es-ES" sz="1600" dirty="0" smtClean="0">
                <a:hlinkClick r:id="rId2"/>
              </a:rPr>
              <a:t>400</a:t>
            </a:r>
            <a:r>
              <a:rPr lang="es-ES" sz="1600" dirty="0" smtClean="0"/>
              <a:t> </a:t>
            </a:r>
            <a:br>
              <a:rPr lang="es-ES" sz="1600" dirty="0" smtClean="0"/>
            </a:br>
            <a:r>
              <a:rPr lang="es-ES" sz="1800" dirty="0" smtClean="0"/>
              <a:t>williams@williams-humbert.com</a:t>
            </a:r>
            <a:r>
              <a:rPr lang="es-ES" sz="1800" dirty="0"/>
              <a:t/>
            </a:r>
            <a:br>
              <a:rPr lang="es-ES" sz="1800" dirty="0"/>
            </a:br>
            <a:r>
              <a:rPr lang="es-ES" sz="1800" dirty="0" smtClean="0">
                <a:hlinkClick r:id="rId3"/>
              </a:rPr>
              <a:t>www.williams-humbert.com</a:t>
            </a:r>
            <a:r>
              <a:rPr lang="es-ES" sz="1800" dirty="0" smtClean="0"/>
              <a:t> 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68" y="1357691"/>
            <a:ext cx="1706408" cy="17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2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8097"/>
            <a:ext cx="4903573" cy="4718866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SUPERFICIE DE VIÑEDO ECOLÓGICO A NIVEL MUNDIAL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2" y="2265405"/>
            <a:ext cx="4129457" cy="40156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33" y="304629"/>
            <a:ext cx="746983" cy="74698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 rot="10800000" flipV="1">
            <a:off x="5741771" y="1672281"/>
            <a:ext cx="5840628" cy="4504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b="1" dirty="0" smtClean="0"/>
              <a:t>Casi 380,000 hectáreas destinadas al cultivo de uva ecológica</a:t>
            </a:r>
            <a:r>
              <a:rPr lang="es-ES" sz="3800" dirty="0" smtClean="0"/>
              <a:t>. Un 5,3% de la superficie total del viñedo (7,5 </a:t>
            </a:r>
            <a:r>
              <a:rPr lang="es-ES" sz="3800" dirty="0" smtClean="0"/>
              <a:t>mil. has)</a:t>
            </a:r>
            <a:endParaRPr lang="es-ES" sz="3800" dirty="0" smtClean="0"/>
          </a:p>
          <a:p>
            <a:endParaRPr lang="es-ES" sz="3800" dirty="0" smtClean="0"/>
          </a:p>
          <a:p>
            <a:r>
              <a:rPr lang="es-ES" sz="3800" dirty="0"/>
              <a:t>N</a:t>
            </a:r>
            <a:r>
              <a:rPr lang="es-ES" sz="3800" dirty="0" smtClean="0"/>
              <a:t>o </a:t>
            </a:r>
            <a:r>
              <a:rPr lang="es-ES" sz="3800" dirty="0"/>
              <a:t>toda esta uva está destinada a la elaboración de vino ecológico, ya que también crece el mercado destinado a uva ecológica de mesa, como es el caso de Turquía</a:t>
            </a:r>
            <a:endParaRPr lang="es-ES" sz="3800" dirty="0" smtClean="0"/>
          </a:p>
          <a:p>
            <a:endParaRPr lang="es-ES" sz="3800" dirty="0" smtClean="0"/>
          </a:p>
          <a:p>
            <a:r>
              <a:rPr lang="es-ES" sz="3800" dirty="0" smtClean="0"/>
              <a:t>Los cinco países que más crecen:</a:t>
            </a:r>
          </a:p>
          <a:p>
            <a:endParaRPr lang="es-ES" sz="3800" dirty="0" smtClean="0"/>
          </a:p>
          <a:p>
            <a:r>
              <a:rPr lang="es-ES" sz="3800" dirty="0" smtClean="0"/>
              <a:t>1-España</a:t>
            </a:r>
          </a:p>
          <a:p>
            <a:r>
              <a:rPr lang="es-ES" sz="3800" dirty="0" smtClean="0"/>
              <a:t>2-China</a:t>
            </a:r>
          </a:p>
          <a:p>
            <a:r>
              <a:rPr lang="es-ES" sz="3800" dirty="0" smtClean="0"/>
              <a:t>3-Francia</a:t>
            </a:r>
          </a:p>
          <a:p>
            <a:r>
              <a:rPr lang="es-ES" sz="3800" dirty="0" smtClean="0"/>
              <a:t>4-Italia</a:t>
            </a:r>
          </a:p>
          <a:p>
            <a:r>
              <a:rPr lang="es-ES" sz="3800" dirty="0" smtClean="0"/>
              <a:t>5-Turquía </a:t>
            </a:r>
          </a:p>
          <a:p>
            <a:endParaRPr lang="es-ES" sz="16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3325" cy="812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ES" sz="1800" b="1" dirty="0" smtClean="0"/>
              <a:t>				Nuevas </a:t>
            </a:r>
            <a:r>
              <a:rPr lang="es-ES" sz="1800" b="1" dirty="0"/>
              <a:t>Líneas de </a:t>
            </a:r>
            <a:r>
              <a:rPr lang="es-ES" sz="1800" b="1" dirty="0" smtClean="0"/>
              <a:t>Mercado. </a:t>
            </a:r>
            <a:r>
              <a:rPr lang="es-ES" sz="1800" b="1" dirty="0" smtClean="0"/>
              <a:t>Vinos </a:t>
            </a:r>
            <a:r>
              <a:rPr lang="es-ES" sz="1800" b="1" dirty="0"/>
              <a:t>generosos ecológicos de Jerez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4190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069" y="1690688"/>
            <a:ext cx="11016049" cy="4351338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80" y="313401"/>
            <a:ext cx="899255" cy="8992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4" y="1903843"/>
            <a:ext cx="3680472" cy="3578995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2899719" y="2660656"/>
            <a:ext cx="2884526" cy="164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 rot="10800000" flipV="1">
            <a:off x="5926093" y="2272312"/>
            <a:ext cx="4852087" cy="284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El 90% de la superficie de viñedo ecológico se encuentra en Europa:</a:t>
            </a:r>
          </a:p>
          <a:p>
            <a:r>
              <a:rPr lang="es-ES" sz="2400" b="1" dirty="0" smtClean="0"/>
              <a:t>328,000 hectáreas.</a:t>
            </a:r>
          </a:p>
          <a:p>
            <a:endParaRPr lang="es-ES" sz="2400" b="1" dirty="0"/>
          </a:p>
          <a:p>
            <a:endParaRPr lang="es-ES" sz="2400" b="1" dirty="0" smtClean="0"/>
          </a:p>
          <a:p>
            <a:r>
              <a:rPr lang="es-ES" sz="2400" b="1" dirty="0" smtClean="0"/>
              <a:t>El resto se encuentra repartido entre Asia, EEUU y Sudamérica</a:t>
            </a:r>
            <a:endParaRPr lang="es-ES" sz="2400" dirty="0" smtClean="0"/>
          </a:p>
          <a:p>
            <a:endParaRPr lang="es-ES" sz="2400" dirty="0" smtClean="0"/>
          </a:p>
          <a:p>
            <a:endParaRPr lang="es-ES" sz="1600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sz="1800" b="1" dirty="0" smtClean="0"/>
              <a:t>				Nuevas </a:t>
            </a:r>
            <a:r>
              <a:rPr lang="es-ES" sz="1800" b="1" dirty="0"/>
              <a:t>Líneas de </a:t>
            </a:r>
            <a:r>
              <a:rPr lang="es-ES" sz="1800" b="1" dirty="0" smtClean="0"/>
              <a:t>Mercado. </a:t>
            </a:r>
            <a:r>
              <a:rPr lang="es-ES" sz="1800" b="1" dirty="0" smtClean="0"/>
              <a:t>Vinos </a:t>
            </a:r>
            <a:r>
              <a:rPr lang="es-ES" sz="1800" b="1" dirty="0"/>
              <a:t>generosos ecológicos de Jerez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9918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355" y="492426"/>
            <a:ext cx="4291915" cy="6142559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1268627" y="5684109"/>
            <a:ext cx="5436973" cy="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 rot="10800000" flipV="1">
            <a:off x="7059825" y="3821158"/>
            <a:ext cx="3759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u="sng" dirty="0"/>
              <a:t>106,720 hectáreas </a:t>
            </a:r>
            <a:r>
              <a:rPr lang="es-ES" sz="2400" b="1" dirty="0"/>
              <a:t>destinadas a la producción de uva ecológica. Un</a:t>
            </a:r>
            <a:r>
              <a:rPr lang="es-ES" sz="2400" b="1" u="sng" dirty="0"/>
              <a:t> 11% del total de la superficie del </a:t>
            </a:r>
            <a:r>
              <a:rPr lang="es-ES" sz="2400" b="1" u="sng" dirty="0" smtClean="0"/>
              <a:t>viñedo </a:t>
            </a:r>
            <a:r>
              <a:rPr lang="es-ES" sz="2400" b="1" u="sng" dirty="0" smtClean="0"/>
              <a:t>español </a:t>
            </a:r>
            <a:r>
              <a:rPr lang="es-ES" sz="2400" b="1" dirty="0" smtClean="0"/>
              <a:t>(955.717 has)</a:t>
            </a:r>
            <a:endParaRPr lang="es-ES" sz="2400" dirty="0"/>
          </a:p>
        </p:txBody>
      </p:sp>
      <p:sp>
        <p:nvSpPr>
          <p:cNvPr id="8" name="Rectángulo 7"/>
          <p:cNvSpPr/>
          <p:nvPr/>
        </p:nvSpPr>
        <p:spPr>
          <a:xfrm rot="10800000" flipV="1">
            <a:off x="7059826" y="2820952"/>
            <a:ext cx="3513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ESPAÑA </a:t>
            </a:r>
            <a:endParaRPr lang="es-E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68" y="231323"/>
            <a:ext cx="899255" cy="899255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161534" y="365125"/>
            <a:ext cx="10192265" cy="631653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ES" sz="1800" b="1" dirty="0" smtClean="0"/>
              <a:t>				        Nuevas </a:t>
            </a:r>
            <a:r>
              <a:rPr lang="es-ES" sz="1800" b="1" dirty="0"/>
              <a:t>Líneas de </a:t>
            </a:r>
            <a:r>
              <a:rPr lang="es-ES" sz="1800" b="1" dirty="0" smtClean="0"/>
              <a:t>Mercado. </a:t>
            </a:r>
            <a:r>
              <a:rPr lang="es-ES" sz="1800" b="1" dirty="0" smtClean="0"/>
              <a:t>Vinos </a:t>
            </a:r>
            <a:r>
              <a:rPr lang="es-ES" sz="1800" b="1" dirty="0"/>
              <a:t>generosos ecológicos de Jerez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172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069" y="1690688"/>
            <a:ext cx="11016049" cy="4351338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87" y="365125"/>
            <a:ext cx="899255" cy="8992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4" y="1721002"/>
            <a:ext cx="5532161" cy="432102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 rot="10800000" flipV="1">
            <a:off x="6582029" y="2068598"/>
            <a:ext cx="5453451" cy="3879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ESPAÑA</a:t>
            </a:r>
          </a:p>
          <a:p>
            <a:endParaRPr lang="es-ES" sz="2400" b="1" dirty="0"/>
          </a:p>
          <a:p>
            <a:endParaRPr lang="es-ES" sz="2400" b="1" dirty="0" smtClean="0"/>
          </a:p>
          <a:p>
            <a:r>
              <a:rPr lang="es-ES" sz="2400" b="1" dirty="0" smtClean="0"/>
              <a:t>En 2016 se obtuvieron más de 209,000 toneladas de uvas de vinificación.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Por CCAA, Castilla-La Mancha cuenta con la mayor superficie de viñedo ecológico y en cuanto a industria (Bodegas y embotelladoras)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1-Cataluña: 190 </a:t>
            </a:r>
            <a:endParaRPr lang="es-ES" sz="2400" b="1" dirty="0"/>
          </a:p>
          <a:p>
            <a:r>
              <a:rPr lang="es-ES" sz="2400" b="1" dirty="0" smtClean="0"/>
              <a:t>2-Castilla La Mancha : 167</a:t>
            </a:r>
          </a:p>
          <a:p>
            <a:r>
              <a:rPr lang="es-ES" sz="2400" b="1" dirty="0" smtClean="0"/>
              <a:t>3-Valencia: 106</a:t>
            </a:r>
          </a:p>
          <a:p>
            <a:r>
              <a:rPr lang="es-ES" sz="2400" b="1" dirty="0" smtClean="0"/>
              <a:t>4-Andalucía: 72</a:t>
            </a:r>
          </a:p>
          <a:p>
            <a:endParaRPr lang="es-ES" sz="2400" b="1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16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88587" cy="664605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ES" sz="1800" b="1" dirty="0" smtClean="0"/>
              <a:t>				Nuevas </a:t>
            </a:r>
            <a:r>
              <a:rPr lang="es-ES" sz="1800" b="1" dirty="0"/>
              <a:t>Líneas de </a:t>
            </a:r>
            <a:r>
              <a:rPr lang="es-ES" sz="1800" b="1" dirty="0" smtClean="0"/>
              <a:t>Mercado. </a:t>
            </a:r>
            <a:r>
              <a:rPr lang="es-ES" sz="1800" b="1" dirty="0" smtClean="0"/>
              <a:t>Vinos </a:t>
            </a:r>
            <a:r>
              <a:rPr lang="es-ES" sz="1800" b="1" dirty="0"/>
              <a:t>generosos ecológicos de Jerez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4109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069" y="1690688"/>
            <a:ext cx="11016049" cy="4351338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63" y="158148"/>
            <a:ext cx="899255" cy="8992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3" y="1129335"/>
            <a:ext cx="2737022" cy="27370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29" y="3496534"/>
            <a:ext cx="1628651" cy="9771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29" y="4810469"/>
            <a:ext cx="1768579" cy="123155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 rot="10800000" flipV="1">
            <a:off x="3375081" y="2282635"/>
            <a:ext cx="2332430" cy="483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EUUU: 38,9 </a:t>
            </a:r>
            <a:r>
              <a:rPr lang="es-ES" sz="2400" b="1" dirty="0" err="1" smtClean="0"/>
              <a:t>bill</a:t>
            </a:r>
            <a:r>
              <a:rPr lang="es-ES" sz="2400" b="1" dirty="0" smtClean="0"/>
              <a:t> $</a:t>
            </a:r>
          </a:p>
          <a:p>
            <a:endParaRPr lang="es-ES" sz="16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10800000" flipV="1">
            <a:off x="6875221" y="2488025"/>
            <a:ext cx="4649513" cy="2322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TOP 3 </a:t>
            </a:r>
          </a:p>
          <a:p>
            <a:r>
              <a:rPr lang="es-ES" sz="2400" b="1" dirty="0" smtClean="0"/>
              <a:t>PAÍSES CON MAYOR GASTO EN PRODUCTOS DE ALIMENTACIÓN &amp; BEBIDAS ECOLÓGICOS </a:t>
            </a:r>
            <a:endParaRPr lang="es-ES" sz="2400" dirty="0" smtClean="0"/>
          </a:p>
          <a:p>
            <a:endParaRPr lang="es-ES" sz="16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 rot="10800000" flipV="1">
            <a:off x="3393989" y="3295136"/>
            <a:ext cx="2828198" cy="691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b="1" dirty="0" smtClean="0"/>
          </a:p>
          <a:p>
            <a:r>
              <a:rPr lang="es-ES" sz="2400" b="1" dirty="0" smtClean="0"/>
              <a:t>Alemania: 9,5 </a:t>
            </a:r>
            <a:r>
              <a:rPr lang="es-ES" sz="2400" b="1" dirty="0" err="1" smtClean="0"/>
              <a:t>bill</a:t>
            </a:r>
            <a:r>
              <a:rPr lang="es-ES" sz="2400" b="1" dirty="0" smtClean="0"/>
              <a:t> $</a:t>
            </a:r>
          </a:p>
          <a:p>
            <a:endParaRPr lang="es-ES" sz="16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 rot="10800000" flipV="1">
            <a:off x="3451655" y="5203182"/>
            <a:ext cx="2876126" cy="388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Francia: 6,7 </a:t>
            </a:r>
            <a:r>
              <a:rPr lang="es-ES" sz="2400" b="1" dirty="0" err="1" smtClean="0"/>
              <a:t>bill</a:t>
            </a:r>
            <a:r>
              <a:rPr lang="es-ES" sz="2400" b="1" dirty="0" smtClean="0"/>
              <a:t> $ </a:t>
            </a:r>
            <a:endParaRPr lang="es-ES" sz="2400" dirty="0" smtClean="0"/>
          </a:p>
          <a:p>
            <a:endParaRPr lang="es-ES" sz="16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161534" y="365125"/>
            <a:ext cx="10192265" cy="631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				Nuevas Líneas de </a:t>
            </a:r>
            <a:r>
              <a:rPr lang="es-ES" sz="1800" b="1" dirty="0" smtClean="0"/>
              <a:t>Mercado. </a:t>
            </a:r>
            <a:r>
              <a:rPr lang="es-ES" sz="1800" b="1" dirty="0" smtClean="0"/>
              <a:t>Vinos generosos ecológicos de Jerez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1254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179" y="1370478"/>
            <a:ext cx="11186984" cy="4661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RAZONES DEL CONSUMIDOR PARA LA </a:t>
            </a:r>
            <a:r>
              <a:rPr lang="es-ES" dirty="0" smtClean="0">
                <a:solidFill>
                  <a:srgbClr val="FF0000"/>
                </a:solidFill>
              </a:rPr>
              <a:t>ELECCIÓN </a:t>
            </a:r>
            <a:r>
              <a:rPr lang="es-ES" dirty="0" smtClean="0">
                <a:solidFill>
                  <a:srgbClr val="FF0000"/>
                </a:solidFill>
              </a:rPr>
              <a:t>DE PRODUCTOS DE ALIMENTACIÓN Y BEBIDAS ECOLÓGICAS:</a:t>
            </a:r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HEALTHY ISSUES</a:t>
            </a:r>
            <a:r>
              <a:rPr lang="es-ES" dirty="0" smtClean="0"/>
              <a:t>: Percibidos como productos que no incluyen pesticidas, herbicidas, hormonas</a:t>
            </a:r>
            <a:r>
              <a:rPr lang="es-ES" dirty="0"/>
              <a:t> </a:t>
            </a:r>
            <a:r>
              <a:rPr lang="es-ES" dirty="0" smtClean="0"/>
              <a:t>o antibióticos vinculados al origen de determinadas enfermedades</a:t>
            </a:r>
          </a:p>
          <a:p>
            <a:pPr marL="914400" lvl="2" indent="0">
              <a:buNone/>
            </a:pPr>
            <a:r>
              <a:rPr lang="es-ES" sz="2200" dirty="0" smtClean="0"/>
              <a:t>(Perfil Consumidor de EUUU)</a:t>
            </a:r>
          </a:p>
          <a:p>
            <a:pPr marL="914400" lvl="2" indent="0">
              <a:buNone/>
            </a:pPr>
            <a:endParaRPr lang="es-ES" dirty="0" smtClean="0"/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ENVIRONMENT CONCERNS</a:t>
            </a:r>
            <a:r>
              <a:rPr lang="es-ES" dirty="0" smtClean="0"/>
              <a:t>: productos que no incluyen elementos contaminantes y son respetuosos con el medioambiente</a:t>
            </a:r>
          </a:p>
          <a:p>
            <a:pPr marL="457200" lvl="1" indent="0">
              <a:buNone/>
            </a:pPr>
            <a:r>
              <a:rPr lang="es-ES" dirty="0" smtClean="0"/>
              <a:t>	(Perfil Consumidor de Alemania)</a:t>
            </a:r>
          </a:p>
          <a:p>
            <a:pPr marL="457200" lvl="1" indent="0">
              <a:buNone/>
            </a:pPr>
            <a:endParaRPr lang="es-ES" dirty="0" smtClean="0"/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FOOD SAFETY &amp; QUALITY</a:t>
            </a:r>
            <a:r>
              <a:rPr lang="es-ES" dirty="0" smtClean="0"/>
              <a:t>: En países que han sufrido escándalos alimentarios</a:t>
            </a:r>
          </a:p>
          <a:p>
            <a:pPr marL="457200" lvl="1" indent="0">
              <a:buNone/>
            </a:pPr>
            <a:r>
              <a:rPr lang="es-ES" dirty="0" smtClean="0"/>
              <a:t>	</a:t>
            </a:r>
            <a:r>
              <a:rPr lang="es-ES" dirty="0" smtClean="0"/>
              <a:t>(Perfil Consumidor </a:t>
            </a:r>
            <a:r>
              <a:rPr lang="es-ES" dirty="0" smtClean="0"/>
              <a:t>de China) </a:t>
            </a:r>
          </a:p>
          <a:p>
            <a:pPr lvl="2"/>
            <a:endParaRPr lang="es-ES" dirty="0" smtClean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76" y="197972"/>
            <a:ext cx="774381" cy="77438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200"/>
          </a:xfrm>
        </p:spPr>
        <p:txBody>
          <a:bodyPr>
            <a:normAutofit/>
          </a:bodyPr>
          <a:lstStyle/>
          <a:p>
            <a:pPr marL="0" indent="0"/>
            <a:r>
              <a:rPr lang="es-ES" sz="1800" b="1" dirty="0" smtClean="0"/>
              <a:t>				Nuevas </a:t>
            </a:r>
            <a:r>
              <a:rPr lang="es-ES" sz="1800" b="1" dirty="0"/>
              <a:t>Líneas de </a:t>
            </a:r>
            <a:r>
              <a:rPr lang="es-ES" sz="1800" b="1" dirty="0" smtClean="0"/>
              <a:t>Mercado. </a:t>
            </a:r>
            <a:r>
              <a:rPr lang="es-ES" sz="1800" b="1" dirty="0" smtClean="0"/>
              <a:t>Vinos </a:t>
            </a:r>
            <a:r>
              <a:rPr lang="es-ES" sz="1800" b="1" dirty="0"/>
              <a:t>generosos ecológicos de Jerez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2188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PERFIL DEL CONSUMIDOR DE PRODUCTOS ECOLÓGICOS</a:t>
            </a:r>
          </a:p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Urbanita</a:t>
            </a:r>
          </a:p>
          <a:p>
            <a:pPr lvl="1"/>
            <a:r>
              <a:rPr lang="es-ES" dirty="0" smtClean="0"/>
              <a:t>Elevado nivel de ingresos</a:t>
            </a:r>
          </a:p>
          <a:p>
            <a:pPr lvl="1"/>
            <a:r>
              <a:rPr lang="es-ES" dirty="0" smtClean="0"/>
              <a:t>Estudios superiores</a:t>
            </a:r>
          </a:p>
          <a:p>
            <a:pPr lvl="1"/>
            <a:r>
              <a:rPr lang="es-ES" dirty="0" smtClean="0"/>
              <a:t>Preocupado por lo que consume</a:t>
            </a:r>
          </a:p>
          <a:p>
            <a:pPr lvl="1"/>
            <a:r>
              <a:rPr lang="es-ES" dirty="0" smtClean="0"/>
              <a:t>Mujeres/Padres jóvenes</a:t>
            </a:r>
          </a:p>
          <a:p>
            <a:pPr lvl="1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11" y="2924432"/>
            <a:ext cx="1185540" cy="25818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08" y="2703963"/>
            <a:ext cx="3344562" cy="334456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sz="1800" b="1" dirty="0" smtClean="0"/>
              <a:t>				Nuevas </a:t>
            </a:r>
            <a:r>
              <a:rPr lang="es-ES" sz="1800" b="1" dirty="0"/>
              <a:t>Líneas de </a:t>
            </a:r>
            <a:r>
              <a:rPr lang="es-ES" sz="1800" b="1" dirty="0" smtClean="0"/>
              <a:t>Mercado. </a:t>
            </a:r>
            <a:r>
              <a:rPr lang="es-ES" sz="1800" b="1" dirty="0" smtClean="0"/>
              <a:t>Vinos </a:t>
            </a:r>
            <a:r>
              <a:rPr lang="es-ES" sz="1800" b="1" dirty="0"/>
              <a:t>generosos ecológicos de Jerez</a:t>
            </a:r>
            <a:r>
              <a:rPr lang="es-ES" sz="3600" dirty="0"/>
              <a:t/>
            </a:r>
            <a:br>
              <a:rPr lang="es-ES" sz="3600" dirty="0"/>
            </a:br>
            <a:endParaRPr lang="es-E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76" y="197972"/>
            <a:ext cx="774381" cy="7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1188</Words>
  <Application>Microsoft Office PowerPoint</Application>
  <PresentationFormat>Panorámica</PresentationFormat>
  <Paragraphs>189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Microsoft JhengHei UI</vt:lpstr>
      <vt:lpstr>Arial</vt:lpstr>
      <vt:lpstr>Calibri</vt:lpstr>
      <vt:lpstr>Calibri Light</vt:lpstr>
      <vt:lpstr>Microsoft New Tai Lue</vt:lpstr>
      <vt:lpstr>Tema de Office</vt:lpstr>
      <vt:lpstr>Presentación de PowerPoint</vt:lpstr>
      <vt:lpstr>    Nuevas Líneas de Mercado. Vinos generosos ecológicos de Jerez </vt:lpstr>
      <vt:lpstr>    Nuevas Líneas de Mercado. Vinos generosos ecológicos de Jerez </vt:lpstr>
      <vt:lpstr>    Nuevas Líneas de Mercado. Vinos generosos ecológicos de Jerez </vt:lpstr>
      <vt:lpstr>            Nuevas Líneas de Mercado. Vinos generosos ecológicos de Jerez </vt:lpstr>
      <vt:lpstr>    Nuevas Líneas de Mercado. Vinos generosos ecológicos de Jerez </vt:lpstr>
      <vt:lpstr>Presentación de PowerPoint</vt:lpstr>
      <vt:lpstr>    Nuevas Líneas de Mercado. Vinos generosos ecológicos de Jerez </vt:lpstr>
      <vt:lpstr>    Nuevas Líneas de Mercado. Vinos generosos ecológicos de Jerez </vt:lpstr>
      <vt:lpstr>    Nuevas Líneas de Mercado. Vinos generosos ecológicos de Jerez </vt:lpstr>
      <vt:lpstr>Proyecto Jerez Ecológico-Williams &amp; Humbert</vt:lpstr>
      <vt:lpstr>Proyecto Jerez Ecológico-Williams &amp; Humbert-LOS ORÍGENES </vt:lpstr>
      <vt:lpstr>Proyecto Jerez Ecológico-Williams &amp; Humbert-LOS ORÍGENES </vt:lpstr>
      <vt:lpstr>Proyecto Jerez Ecológico-Williams &amp; Humbert-LOS ORÍGENES </vt:lpstr>
      <vt:lpstr>Proyecto Jerez Ecológico-Williams &amp; Humbert-ELABORACIÓN </vt:lpstr>
      <vt:lpstr>Proyecto Jerez Ecológico-Williams &amp; Humbert-ELABORACIÓN </vt:lpstr>
      <vt:lpstr>Presentación de PowerPoint</vt:lpstr>
      <vt:lpstr>Proyecto Jerez Ecológico-Williams &amp; Humbert-ELABORACIÓN </vt:lpstr>
      <vt:lpstr>Proyecto Jerez Ecológico-Williams &amp; Humbert-ELABORACIÓN </vt:lpstr>
      <vt:lpstr>Proyecto Jerez Ecológico-Williams &amp; Humbert-ELABORACIÓN </vt:lpstr>
      <vt:lpstr>Proyecto Jerez Ecológico-Williams &amp; Humbert-ELABORACIÓN </vt:lpstr>
      <vt:lpstr>Proyecto Jerez Ecológico-Williams &amp; Humbert-ELABORACIÓN </vt:lpstr>
      <vt:lpstr>Proyecto Jerez Ecológico-Williams &amp; Humbert-ELABORACIÓN </vt:lpstr>
      <vt:lpstr>Proyecto Jerez Ecológico-Williams &amp; Humbert</vt:lpstr>
      <vt:lpstr>Proyecto Jerez Ecológico-Williams &amp; Humbert-EL FUTURO  </vt:lpstr>
      <vt:lpstr>Proyecto Jerez Ecológico-Williams &amp; Humbert</vt:lpstr>
      <vt:lpstr>Proyecto Jerez Ecológico-Williams &amp; Humbert</vt:lpstr>
      <vt:lpstr>Bodegas Williams &amp; Humbert Ctra. Nacional IV Km. Ctra. Nacional IV – Km 641 – 11408 – Jerez de la Frontera – Cádiz Tel:+34 956 353 400  williams@williams-humbert.com www.williams-humbert.com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Bodega Juan Vicente Vergara</dc:title>
  <dc:creator>Cristina Medina García de Polavieja</dc:creator>
  <cp:lastModifiedBy>Cristina Medina Garcia de Polavieja</cp:lastModifiedBy>
  <cp:revision>57</cp:revision>
  <cp:lastPrinted>2018-07-02T09:56:26Z</cp:lastPrinted>
  <dcterms:created xsi:type="dcterms:W3CDTF">2015-03-24T10:45:26Z</dcterms:created>
  <dcterms:modified xsi:type="dcterms:W3CDTF">2018-07-04T09:08:22Z</dcterms:modified>
</cp:coreProperties>
</file>