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1"/>
  </p:notesMasterIdLst>
  <p:sldIdLst>
    <p:sldId id="256" r:id="rId2"/>
    <p:sldId id="269" r:id="rId3"/>
    <p:sldId id="270" r:id="rId4"/>
    <p:sldId id="271" r:id="rId5"/>
    <p:sldId id="258" r:id="rId6"/>
    <p:sldId id="259" r:id="rId7"/>
    <p:sldId id="272" r:id="rId8"/>
    <p:sldId id="273" r:id="rId9"/>
    <p:sldId id="274" r:id="rId10"/>
    <p:sldId id="260" r:id="rId11"/>
    <p:sldId id="262" r:id="rId12"/>
    <p:sldId id="277" r:id="rId13"/>
    <p:sldId id="263" r:id="rId14"/>
    <p:sldId id="264" r:id="rId15"/>
    <p:sldId id="266" r:id="rId16"/>
    <p:sldId id="268" r:id="rId17"/>
    <p:sldId id="276" r:id="rId18"/>
    <p:sldId id="279" r:id="rId19"/>
    <p:sldId id="278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84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9AEE-B500-42F5-A9DC-A97637C138B1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E7B99-0AAE-44FC-9543-EC0C7884C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24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E7B99-0AAE-44FC-9543-EC0C7884C98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32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A1AC5D-E578-4E92-B806-D0EA42D9B38D}" type="datetimeFigureOut">
              <a:rPr lang="es-ES" smtClean="0"/>
              <a:t>01/07/2018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7FE93A-9E49-4279-920A-819FC6E28CD9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080121"/>
          </a:xfrm>
        </p:spPr>
        <p:txBody>
          <a:bodyPr>
            <a:normAutofit/>
          </a:bodyPr>
          <a:lstStyle/>
          <a:p>
            <a:r>
              <a:rPr lang="es-ES" dirty="0"/>
              <a:t> Sistema </a:t>
            </a:r>
            <a:r>
              <a:rPr lang="es-ES" dirty="0" err="1"/>
              <a:t>Nostoc</a:t>
            </a:r>
            <a:r>
              <a:rPr lang="es-ES" dirty="0"/>
              <a:t> </a:t>
            </a:r>
            <a:r>
              <a:rPr lang="es-ES" dirty="0" err="1"/>
              <a:t>Biotech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700809"/>
            <a:ext cx="6400800" cy="2472679"/>
          </a:xfrm>
        </p:spPr>
        <p:txBody>
          <a:bodyPr/>
          <a:lstStyle/>
          <a:p>
            <a:r>
              <a:rPr lang="es-ES" dirty="0"/>
              <a:t>Lucha Microbiológica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154766"/>
            <a:ext cx="493127" cy="475085"/>
          </a:xfrm>
          <a:prstGeom prst="rect">
            <a:avLst/>
          </a:prstGeom>
        </p:spPr>
      </p:pic>
      <p:pic>
        <p:nvPicPr>
          <p:cNvPr id="6" name="Imagen 5" descr="Imagen que contiene planta&#10;&#10;Descripción generada con confianza muy alta">
            <a:extLst>
              <a:ext uri="{FF2B5EF4-FFF2-40B4-BE49-F238E27FC236}">
                <a16:creationId xmlns:a16="http://schemas.microsoft.com/office/drawing/2014/main" id="{6EFA7C4B-7DF9-4ECD-805F-97349DAE2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1" y="2222845"/>
            <a:ext cx="8227297" cy="30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383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/>
              <a:t>Cada plaga o enfermedad tiene en la naturaleza su antídoto. </a:t>
            </a:r>
            <a:r>
              <a:rPr lang="es-ES" b="1" dirty="0"/>
              <a:t>Desde </a:t>
            </a:r>
            <a:r>
              <a:rPr lang="es-ES" b="1" dirty="0" err="1"/>
              <a:t>Nostoc</a:t>
            </a:r>
            <a:r>
              <a:rPr lang="es-ES" b="1" dirty="0"/>
              <a:t> brindamos la solución específica </a:t>
            </a:r>
            <a:r>
              <a:rPr lang="es-ES" dirty="0"/>
              <a:t>para cada una de ellas. Creamos ecosistemas en los cultivos a través de los cuales los microorganismos inoculados ayudan a la planta a defenderse frente a ellos.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Nuestro trabajo es muy similar al realizado por los insectos de control biológico pero desde otro punto de vista, el microbiológico.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Plagas y enfermedades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441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564904"/>
            <a:ext cx="7408333" cy="3816424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Al tratar cada cultivo como un sistema integral, en </a:t>
            </a:r>
            <a:r>
              <a:rPr lang="es-ES" sz="2000" dirty="0" err="1"/>
              <a:t>Nostoc</a:t>
            </a:r>
            <a:r>
              <a:rPr lang="es-ES" sz="2000" dirty="0"/>
              <a:t> tenemos muy en cuenta todos los factores y la relación de ellos entre sí para el funcionamiento óptimo de las explotaciones.</a:t>
            </a:r>
          </a:p>
          <a:p>
            <a:pPr lvl="1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Defensa natural de la planta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6646"/>
            <a:ext cx="709151" cy="6832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226799-D496-47DC-A8B8-40F3C583D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0" y="3861048"/>
            <a:ext cx="47868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089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348880"/>
            <a:ext cx="7480341" cy="40324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b="1" dirty="0"/>
              <a:t>LA IMPORTANCIA DEL NPK EN LA AUTODEFENSA DE LA PLANTA</a:t>
            </a:r>
          </a:p>
          <a:p>
            <a:pPr marL="0" indent="0" algn="just">
              <a:buNone/>
            </a:pPr>
            <a:endParaRPr lang="es-ES" dirty="0"/>
          </a:p>
          <a:p>
            <a:pPr lvl="1" algn="just"/>
            <a:r>
              <a:rPr lang="es-ES" sz="2500" dirty="0"/>
              <a:t>Un exceso de nitrógeno hará nuestra planta más atractiva para plagas y enfermedades.</a:t>
            </a:r>
          </a:p>
          <a:p>
            <a:pPr lvl="1" algn="just"/>
            <a:endParaRPr lang="es-ES" sz="2500" dirty="0"/>
          </a:p>
          <a:p>
            <a:pPr lvl="1" algn="just"/>
            <a:r>
              <a:rPr lang="es-ES" sz="2500" dirty="0"/>
              <a:t>Cuando los niveles de K son adecuados, </a:t>
            </a:r>
            <a:r>
              <a:rPr lang="es-ES" sz="2500" b="1" dirty="0"/>
              <a:t>la síntesis de compuesto de alto peso molecular</a:t>
            </a:r>
            <a:r>
              <a:rPr lang="es-ES" sz="2500" dirty="0"/>
              <a:t>, (cómo proteínas, almidones y celulosa), </a:t>
            </a:r>
            <a:r>
              <a:rPr lang="es-ES" sz="2500" b="1" dirty="0"/>
              <a:t>se incrementa disminuyendo de este modo la concentración de compuesto de bajo peso molecular</a:t>
            </a:r>
            <a:r>
              <a:rPr lang="es-ES" sz="2500" dirty="0"/>
              <a:t>, (cómo azúcares solubles, ácidos orgánicos, aminoácidos y amidas</a:t>
            </a:r>
          </a:p>
          <a:p>
            <a:pPr lvl="1" algn="just"/>
            <a:endParaRPr lang="es-ES" sz="2500" dirty="0"/>
          </a:p>
          <a:p>
            <a:pPr lvl="1" algn="just"/>
            <a:r>
              <a:rPr lang="es-ES" sz="2500" dirty="0"/>
              <a:t>Frente a ataques de enfermedades en la parte aérea de la planta, los </a:t>
            </a:r>
            <a:r>
              <a:rPr lang="es-ES" sz="2500" b="1" dirty="0"/>
              <a:t>estomas</a:t>
            </a:r>
            <a:r>
              <a:rPr lang="es-ES" sz="2500" dirty="0"/>
              <a:t> son capaces de funcionar apropiadamente cuando hay suficiente K, previniendo con un </a:t>
            </a:r>
            <a:r>
              <a:rPr lang="es-ES" sz="2500" b="1" dirty="0"/>
              <a:t>rápido cierre</a:t>
            </a:r>
            <a:r>
              <a:rPr lang="es-ES" sz="2500" dirty="0"/>
              <a:t> la invasión de patógenos.</a:t>
            </a:r>
          </a:p>
          <a:p>
            <a:pPr lvl="1" algn="just"/>
            <a:endParaRPr lang="es-ES" sz="2500" dirty="0"/>
          </a:p>
          <a:p>
            <a:pPr lvl="1" algn="just"/>
            <a:r>
              <a:rPr lang="es-ES" sz="2500" dirty="0"/>
              <a:t>Un nivel adecuado de P estimula la producción de </a:t>
            </a:r>
            <a:r>
              <a:rPr lang="es-ES" sz="2500" b="1" dirty="0"/>
              <a:t>Fitoalexinas</a:t>
            </a:r>
            <a:r>
              <a:rPr lang="es-ES" sz="2500" dirty="0"/>
              <a:t> además de promover el </a:t>
            </a:r>
            <a:r>
              <a:rPr lang="es-ES" sz="2500" b="1" dirty="0"/>
              <a:t>engrosamiento de las paredes celulares </a:t>
            </a:r>
            <a:r>
              <a:rPr lang="es-ES" sz="2500" dirty="0"/>
              <a:t>haciendo la planta más resistente ante ataques fúngicos e insectos.</a:t>
            </a:r>
          </a:p>
          <a:p>
            <a:pPr lvl="1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Defensa natural de la planta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6646"/>
            <a:ext cx="709151" cy="6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902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Además del equilibrio en el suelo y el mantenimiento nutricional adecuado que proporcionará a la planta unos altos niveles de </a:t>
            </a:r>
            <a:r>
              <a:rPr lang="es-ES" b="1" dirty="0"/>
              <a:t>autodefensa</a:t>
            </a:r>
            <a:r>
              <a:rPr lang="es-ES" dirty="0"/>
              <a:t>, en </a:t>
            </a:r>
            <a:r>
              <a:rPr lang="es-ES" dirty="0" err="1"/>
              <a:t>Nostoc</a:t>
            </a:r>
            <a:r>
              <a:rPr lang="es-ES" dirty="0"/>
              <a:t> contamos con soluciones específicas para cualquier «brecha en la seguridad» que pueda producirse en el cultivo.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Nuestra gama de </a:t>
            </a:r>
            <a:r>
              <a:rPr lang="es-ES" b="1" dirty="0" err="1"/>
              <a:t>bioinsecticidas</a:t>
            </a:r>
            <a:r>
              <a:rPr lang="es-ES" b="1" dirty="0"/>
              <a:t> y </a:t>
            </a:r>
            <a:r>
              <a:rPr lang="es-ES" b="1" dirty="0" err="1"/>
              <a:t>biofungicidas</a:t>
            </a:r>
            <a:r>
              <a:rPr lang="es-ES" dirty="0"/>
              <a:t>, ambos compuestos por comunidades de hongos y bacterias, protege a la planta ante cualquier ataque que pueda producirse.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lucha microbiológica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422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24151"/>
            <a:ext cx="5244100" cy="492941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1143000"/>
          </a:xfrm>
        </p:spPr>
        <p:txBody>
          <a:bodyPr/>
          <a:lstStyle/>
          <a:p>
            <a:r>
              <a:rPr lang="es-ES" dirty="0"/>
              <a:t>Productos </a:t>
            </a:r>
            <a:r>
              <a:rPr lang="es-ES" dirty="0" err="1"/>
              <a:t>Nostoc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8778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0F2875B-2F0E-437B-A84F-6C5DE926B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226"/>
            <a:ext cx="6480720" cy="6885610"/>
          </a:xfrm>
        </p:spPr>
      </p:pic>
    </p:spTree>
    <p:extLst>
      <p:ext uri="{BB962C8B-B14F-4D97-AF65-F5344CB8AC3E}">
        <p14:creationId xmlns:p14="http://schemas.microsoft.com/office/powerpoint/2010/main" val="149212909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031126" cy="496855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ES" dirty="0"/>
              <a:t>Diseñamos Planes Personalizados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0561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599199"/>
          </a:xfrm>
        </p:spPr>
        <p:txBody>
          <a:bodyPr/>
          <a:lstStyle/>
          <a:p>
            <a:r>
              <a:rPr lang="es-ES" b="1" dirty="0"/>
              <a:t>Ventajas de las Campañas </a:t>
            </a:r>
            <a:r>
              <a:rPr lang="es-ES" b="1" dirty="0" err="1"/>
              <a:t>Nostoc</a:t>
            </a:r>
            <a:endParaRPr lang="es-ES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4404361" y="2280920"/>
            <a:ext cx="4282440" cy="3236311"/>
          </a:xfrm>
        </p:spPr>
        <p:txBody>
          <a:bodyPr>
            <a:no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Seguridad para el agricultor.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Reducción/Eliminación de Tratamientos químicos 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Sin residuos, totalmente ecológico.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Mayor cantidad y calidad en los frutos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Ciclos más largos.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Mayor rentabilidad.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Asesoramiento especializado.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Diseñamos planes de campaña personalizados.</a:t>
            </a: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15005"/>
          <a:stretch>
            <a:fillRect/>
          </a:stretch>
        </p:blipFill>
        <p:spPr>
          <a:xfrm>
            <a:off x="539552" y="1937866"/>
            <a:ext cx="3600400" cy="2954174"/>
          </a:xfrm>
        </p:spPr>
      </p:pic>
    </p:spTree>
    <p:extLst>
      <p:ext uri="{BB962C8B-B14F-4D97-AF65-F5344CB8AC3E}">
        <p14:creationId xmlns:p14="http://schemas.microsoft.com/office/powerpoint/2010/main" val="358466146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CBF7AC-C116-4B2C-97C2-A8A26B19A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7B0EE6-9DAD-42A2-BC54-4D59EA60C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2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err="1"/>
              <a:t>Nostoc</a:t>
            </a:r>
            <a:r>
              <a:rPr lang="es-ES" dirty="0"/>
              <a:t> sintetiza el humus sólido de lombriz para convertirlo en líquido, suprimiendo algunas de las desventajas del formato tradicional:</a:t>
            </a:r>
          </a:p>
          <a:p>
            <a:pPr algn="just"/>
            <a:endParaRPr lang="es-ES" dirty="0"/>
          </a:p>
          <a:p>
            <a:pPr lvl="1"/>
            <a:r>
              <a:rPr lang="es-ES" dirty="0"/>
              <a:t>Alto coste de transporte</a:t>
            </a:r>
          </a:p>
          <a:p>
            <a:pPr lvl="1"/>
            <a:r>
              <a:rPr lang="es-ES" dirty="0"/>
              <a:t>Dificultad para aportarlo en situaciones de necesidad</a:t>
            </a:r>
          </a:p>
          <a:p>
            <a:pPr lvl="1"/>
            <a:r>
              <a:rPr lang="es-ES" dirty="0"/>
              <a:t>Aporte continuo de microorganismos vivos</a:t>
            </a:r>
          </a:p>
          <a:p>
            <a:pPr lvl="1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I+D al servicio de la agricultura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54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1" y="2420889"/>
            <a:ext cx="7715200" cy="2761615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/>
              <a:t>En colaboración con centros especializados en la investigación biológica y microbiológica, </a:t>
            </a:r>
            <a:r>
              <a:rPr lang="es-ES" dirty="0" err="1"/>
              <a:t>Nostoc</a:t>
            </a:r>
            <a:r>
              <a:rPr lang="es-ES" dirty="0"/>
              <a:t> </a:t>
            </a:r>
            <a:r>
              <a:rPr lang="es-ES" dirty="0" err="1"/>
              <a:t>aisla</a:t>
            </a:r>
            <a:r>
              <a:rPr lang="es-ES" dirty="0"/>
              <a:t> las comunidades de hongos y bacterias presentes en el humus de lombriz para ponerlas al servicio del agricultor.</a:t>
            </a:r>
          </a:p>
          <a:p>
            <a:pPr algn="just"/>
            <a:endParaRPr lang="es-ES" dirty="0"/>
          </a:p>
          <a:p>
            <a:pPr algn="just"/>
            <a:r>
              <a:rPr lang="es-ES" dirty="0" err="1"/>
              <a:t>Nostoc</a:t>
            </a:r>
            <a:r>
              <a:rPr lang="es-ES" dirty="0"/>
              <a:t> no utiliza esporas liofilizadas, trabajamos con  comunidades de microorganismos VIVOS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I+D al servicio de la agricultura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71B6380-01E7-49A4-A8D4-E7D28AA8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994253"/>
            <a:ext cx="1841100" cy="16932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3525B94-4FA1-42C4-B1A6-42D4359AF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7" y="5182504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94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En </a:t>
            </a:r>
            <a:r>
              <a:rPr lang="es-ES" dirty="0" err="1"/>
              <a:t>Nostoc</a:t>
            </a:r>
            <a:r>
              <a:rPr lang="es-ES" dirty="0"/>
              <a:t> conocemos los efectos de cada comunidad de microorganismos vivos en los cultivos, siendo pioneros en el manejo integral a través de la </a:t>
            </a:r>
            <a:r>
              <a:rPr lang="es-ES" dirty="0" err="1"/>
              <a:t>microfauna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Restablecemos el equilibrio natural de los cultivos a través de la especialización en el inóculo de microorganismos específicos.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I+D al servicio de la agricultura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316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En cualquier suelo sano conviven microorganismos  beneficiosos y patógenos.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Suelos </a:t>
            </a:r>
            <a:r>
              <a:rPr lang="es-ES" dirty="0" err="1"/>
              <a:t>Supresivos</a:t>
            </a:r>
            <a:r>
              <a:rPr lang="es-ES" dirty="0"/>
              <a:t>: Suelos equilibrados – Armonía entre organismos beneficiosos y patógenos.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Suelos Inductivos: Suelos desequilibrados, con problemas. La balanza entre microorganismos beneficiosos y patógenos se ha roto debido a la esterilización de suelos y/o el abuso de productos químicos.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El equilibrio natural en el suelo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10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09528" y="2600909"/>
            <a:ext cx="5410944" cy="32763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En </a:t>
            </a:r>
            <a:r>
              <a:rPr lang="es-ES" dirty="0" err="1"/>
              <a:t>Nostoc</a:t>
            </a:r>
            <a:r>
              <a:rPr lang="es-ES" dirty="0"/>
              <a:t> </a:t>
            </a:r>
            <a:r>
              <a:rPr lang="es-ES" dirty="0" err="1"/>
              <a:t>Biotech</a:t>
            </a:r>
            <a:r>
              <a:rPr lang="es-ES" dirty="0"/>
              <a:t> nos hemos especializado en el inóculo de las comunidades de </a:t>
            </a:r>
            <a:r>
              <a:rPr lang="es-ES" b="1" dirty="0"/>
              <a:t>microorganismos específicos </a:t>
            </a:r>
            <a:r>
              <a:rPr lang="es-ES" dirty="0"/>
              <a:t>que devuelven al suelo su capacidad </a:t>
            </a:r>
            <a:r>
              <a:rPr lang="es-ES" dirty="0" err="1"/>
              <a:t>supresiva</a:t>
            </a:r>
            <a:r>
              <a:rPr lang="es-ES" dirty="0"/>
              <a:t>, evitando de este modo la presencia de los principales problemas; </a:t>
            </a:r>
            <a:r>
              <a:rPr lang="es-ES" i="1" dirty="0"/>
              <a:t>nematodos, fusarium, </a:t>
            </a:r>
            <a:r>
              <a:rPr lang="es-ES" i="1" dirty="0" err="1"/>
              <a:t>phytophthora</a:t>
            </a:r>
            <a:r>
              <a:rPr lang="es-ES" i="1" dirty="0"/>
              <a:t>, </a:t>
            </a:r>
            <a:r>
              <a:rPr lang="es-ES" i="1" dirty="0" err="1"/>
              <a:t>vercitillium</a:t>
            </a:r>
            <a:r>
              <a:rPr lang="es-ES" i="1" dirty="0"/>
              <a:t>, </a:t>
            </a:r>
            <a:r>
              <a:rPr lang="es-ES" i="1" dirty="0" err="1"/>
              <a:t>alternaria</a:t>
            </a:r>
            <a:r>
              <a:rPr lang="es-ES" dirty="0"/>
              <a:t>… ayudando a paliar plagas, además de promover el </a:t>
            </a:r>
            <a:r>
              <a:rPr lang="es-ES" b="1" dirty="0"/>
              <a:t>crecimiento celular y la asimilación de nutrientes.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naturaleza al servicio de la agricultura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  <p:pic>
        <p:nvPicPr>
          <p:cNvPr id="6" name="Imagen 5" descr="Imagen que contiene hierba&#10;&#10;Descripción generada con confianza alta">
            <a:extLst>
              <a:ext uri="{FF2B5EF4-FFF2-40B4-BE49-F238E27FC236}">
                <a16:creationId xmlns:a16="http://schemas.microsoft.com/office/drawing/2014/main" id="{F26D687E-E98D-4D6A-BB65-05A8E57C5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02386"/>
            <a:ext cx="2485062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99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Como consecuencia de años de aplicaciones fitosanitarias y abusos químicos, las plagas y enfermedades son un problema mayor y más difícil de erradicar.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No se trata de manipular la naturaleza a través de prácticas intrusivas que desestabilizan el ecosistema si no de utilizar las propias armas que nos brinda la naturaleza en nuestro propio beneficio.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situación actual de la agricultura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279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dirty="0"/>
              <a:t>Además de las políticas cada vez más </a:t>
            </a:r>
            <a:r>
              <a:rPr lang="es-ES" dirty="0" err="1"/>
              <a:t>restricitivas</a:t>
            </a:r>
            <a:r>
              <a:rPr lang="es-ES" dirty="0"/>
              <a:t> en cuanto a la utilización de materias activas, hay que tener en cuenta un factor muy importante; «las resistencias químicas adquiridas».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naturaleza muta rápidamente para adaptarse a factores externos. Los insectos y también hongos y bacterias patógenos, evolucionan generación tras generación para adquirir resistencias a productos químicos. Evolución genética. 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Solución; el uso de la propia naturaleza para solucionar problemas.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667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solución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Problemas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sz="2200" dirty="0"/>
          </a:p>
          <a:p>
            <a:pPr lvl="1"/>
            <a:r>
              <a:rPr lang="es-ES" sz="2200" dirty="0"/>
              <a:t>Los mercados no quieren consumir productos con residuos</a:t>
            </a:r>
          </a:p>
          <a:p>
            <a:pPr lvl="1"/>
            <a:r>
              <a:rPr lang="es-ES" sz="2200" dirty="0"/>
              <a:t>Resistencias químicas adquiridas</a:t>
            </a:r>
          </a:p>
          <a:p>
            <a:pPr lvl="2"/>
            <a:r>
              <a:rPr lang="es-ES" sz="2200" dirty="0"/>
              <a:t>Baja efectividad de los productos</a:t>
            </a:r>
          </a:p>
          <a:p>
            <a:pPr lvl="2"/>
            <a:r>
              <a:rPr lang="es-ES" sz="2200" dirty="0"/>
              <a:t>Dependencia de la industria química</a:t>
            </a:r>
          </a:p>
          <a:p>
            <a:pPr lvl="1"/>
            <a:r>
              <a:rPr lang="es-ES" sz="2200" dirty="0"/>
              <a:t>Plazos de seguridad</a:t>
            </a:r>
          </a:p>
          <a:p>
            <a:pPr lvl="1"/>
            <a:r>
              <a:rPr lang="es-ES" sz="2200" dirty="0"/>
              <a:t>Incompatibilidad con la fauna auxiliar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Soluciones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b="1" dirty="0"/>
          </a:p>
          <a:p>
            <a:r>
              <a:rPr lang="es-ES" sz="2200" b="1" dirty="0"/>
              <a:t>Productos totalmente inocuos</a:t>
            </a:r>
          </a:p>
          <a:p>
            <a:endParaRPr lang="es-ES" sz="2200" b="1" dirty="0"/>
          </a:p>
          <a:p>
            <a:r>
              <a:rPr lang="es-ES" sz="2200" b="1" dirty="0"/>
              <a:t>Resistencias adquiridas inexistentes</a:t>
            </a:r>
          </a:p>
          <a:p>
            <a:endParaRPr lang="es-ES" sz="2200" b="1" dirty="0"/>
          </a:p>
          <a:p>
            <a:r>
              <a:rPr lang="es-ES" sz="2200" b="1" dirty="0"/>
              <a:t>Sin plazos de seguridad</a:t>
            </a:r>
          </a:p>
          <a:p>
            <a:endParaRPr lang="es-ES" sz="2200" b="1" dirty="0"/>
          </a:p>
          <a:p>
            <a:r>
              <a:rPr lang="es-ES" sz="2200" b="1" dirty="0"/>
              <a:t>Totalmente compatibles con la lucha biológica</a:t>
            </a:r>
          </a:p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067944" y="1556792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115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862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9447</TotalTime>
  <Words>863</Words>
  <Application>Microsoft Office PowerPoint</Application>
  <PresentationFormat>Presentación en pantalla (4:3)</PresentationFormat>
  <Paragraphs>84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Candara</vt:lpstr>
      <vt:lpstr>Symbol</vt:lpstr>
      <vt:lpstr>Wingdings</vt:lpstr>
      <vt:lpstr>Forma de onda</vt:lpstr>
      <vt:lpstr> Sistema Nostoc Biotech</vt:lpstr>
      <vt:lpstr>I+D al servicio de la agricultura</vt:lpstr>
      <vt:lpstr>I+D al servicio de la agricultura</vt:lpstr>
      <vt:lpstr>I+D al servicio de la agricultura</vt:lpstr>
      <vt:lpstr>El equilibrio natural en el suelo</vt:lpstr>
      <vt:lpstr>La naturaleza al servicio de la agricultura</vt:lpstr>
      <vt:lpstr>La situación actual de la agricultura</vt:lpstr>
      <vt:lpstr>Presentación de PowerPoint</vt:lpstr>
      <vt:lpstr>La solución</vt:lpstr>
      <vt:lpstr>Plagas y enfermedades</vt:lpstr>
      <vt:lpstr>Defensa natural de la planta</vt:lpstr>
      <vt:lpstr>Defensa natural de la planta</vt:lpstr>
      <vt:lpstr>La lucha microbiológica</vt:lpstr>
      <vt:lpstr>Productos Nostoc</vt:lpstr>
      <vt:lpstr>Presentación de PowerPoint</vt:lpstr>
      <vt:lpstr>Diseñamos Planes Personalizados</vt:lpstr>
      <vt:lpstr>Ventajas de las Campañas Nostoc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Nostoc Biotech</dc:title>
  <dc:creator>Nebulak</dc:creator>
  <cp:lastModifiedBy>Francesca González Gil</cp:lastModifiedBy>
  <cp:revision>53</cp:revision>
  <dcterms:created xsi:type="dcterms:W3CDTF">2018-06-14T09:51:30Z</dcterms:created>
  <dcterms:modified xsi:type="dcterms:W3CDTF">2018-07-01T13:49:52Z</dcterms:modified>
</cp:coreProperties>
</file>