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9" r:id="rId2"/>
    <p:sldId id="351" r:id="rId3"/>
    <p:sldId id="365" r:id="rId4"/>
    <p:sldId id="352" r:id="rId5"/>
    <p:sldId id="355" r:id="rId6"/>
    <p:sldId id="337" r:id="rId7"/>
    <p:sldId id="356" r:id="rId8"/>
    <p:sldId id="357" r:id="rId9"/>
    <p:sldId id="358" r:id="rId10"/>
    <p:sldId id="359" r:id="rId11"/>
    <p:sldId id="353" r:id="rId12"/>
    <p:sldId id="354" r:id="rId13"/>
    <p:sldId id="341" r:id="rId14"/>
    <p:sldId id="342" r:id="rId15"/>
    <p:sldId id="361" r:id="rId16"/>
    <p:sldId id="343" r:id="rId17"/>
    <p:sldId id="344" r:id="rId18"/>
    <p:sldId id="347" r:id="rId19"/>
    <p:sldId id="340" r:id="rId20"/>
    <p:sldId id="364" r:id="rId21"/>
    <p:sldId id="345" r:id="rId22"/>
    <p:sldId id="362" r:id="rId23"/>
    <p:sldId id="346" r:id="rId24"/>
    <p:sldId id="363" r:id="rId25"/>
    <p:sldId id="260" r:id="rId2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inhoa Cobos" initials="AC" lastIdx="7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CA9"/>
    <a:srgbClr val="EB638A"/>
    <a:srgbClr val="599B56"/>
    <a:srgbClr val="339933"/>
    <a:srgbClr val="FFE07D"/>
    <a:srgbClr val="487F29"/>
    <a:srgbClr val="FFFF00"/>
    <a:srgbClr val="FFAE5D"/>
    <a:srgbClr val="EF746B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5" autoAdjust="0"/>
    <p:restoredTop sz="90837" autoAdjust="0"/>
  </p:normalViewPr>
  <p:slideViewPr>
    <p:cSldViewPr>
      <p:cViewPr>
        <p:scale>
          <a:sx n="60" d="100"/>
          <a:sy n="60" d="100"/>
        </p:scale>
        <p:origin x="-1404" y="-12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5711C7-CEA0-477E-AF3A-0D6C574C0D5F}" type="datetimeFigureOut">
              <a:rPr lang="es-ES" smtClean="0"/>
              <a:pPr/>
              <a:t>05/07/2018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2752D-4439-46E2-A08D-38C044C3280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5603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543F9-60FF-41B4-81B2-02B4E6F60BD7}" type="datetimeFigureOut">
              <a:rPr lang="es-ES" smtClean="0"/>
              <a:pPr/>
              <a:t>05/07/2018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A7173-09A1-4F6C-83EB-DB2A7C15CA3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543F9-60FF-41B4-81B2-02B4E6F60BD7}" type="datetimeFigureOut">
              <a:rPr lang="es-ES" smtClean="0"/>
              <a:pPr/>
              <a:t>05/07/2018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A7173-09A1-4F6C-83EB-DB2A7C15CA3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543F9-60FF-41B4-81B2-02B4E6F60BD7}" type="datetimeFigureOut">
              <a:rPr lang="es-ES" smtClean="0"/>
              <a:pPr/>
              <a:t>05/07/2018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A7173-09A1-4F6C-83EB-DB2A7C15CA3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543F9-60FF-41B4-81B2-02B4E6F60BD7}" type="datetimeFigureOut">
              <a:rPr lang="es-ES" smtClean="0"/>
              <a:pPr/>
              <a:t>05/07/2018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A7173-09A1-4F6C-83EB-DB2A7C15CA3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543F9-60FF-41B4-81B2-02B4E6F60BD7}" type="datetimeFigureOut">
              <a:rPr lang="es-ES" smtClean="0"/>
              <a:pPr/>
              <a:t>05/07/2018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A7173-09A1-4F6C-83EB-DB2A7C15CA3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543F9-60FF-41B4-81B2-02B4E6F60BD7}" type="datetimeFigureOut">
              <a:rPr lang="es-ES" smtClean="0"/>
              <a:pPr/>
              <a:t>05/07/2018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A7173-09A1-4F6C-83EB-DB2A7C15CA3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543F9-60FF-41B4-81B2-02B4E6F60BD7}" type="datetimeFigureOut">
              <a:rPr lang="es-ES" smtClean="0"/>
              <a:pPr/>
              <a:t>05/07/2018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A7173-09A1-4F6C-83EB-DB2A7C15CA3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543F9-60FF-41B4-81B2-02B4E6F60BD7}" type="datetimeFigureOut">
              <a:rPr lang="es-ES" smtClean="0"/>
              <a:pPr/>
              <a:t>05/07/2018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A7173-09A1-4F6C-83EB-DB2A7C15CA3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543F9-60FF-41B4-81B2-02B4E6F60BD7}" type="datetimeFigureOut">
              <a:rPr lang="es-ES" smtClean="0"/>
              <a:pPr/>
              <a:t>05/07/2018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A7173-09A1-4F6C-83EB-DB2A7C15CA3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543F9-60FF-41B4-81B2-02B4E6F60BD7}" type="datetimeFigureOut">
              <a:rPr lang="es-ES" smtClean="0"/>
              <a:pPr/>
              <a:t>05/07/2018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A7173-09A1-4F6C-83EB-DB2A7C15CA3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543F9-60FF-41B4-81B2-02B4E6F60BD7}" type="datetimeFigureOut">
              <a:rPr lang="es-ES" smtClean="0"/>
              <a:pPr/>
              <a:t>05/07/2018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A7173-09A1-4F6C-83EB-DB2A7C15CA3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543F9-60FF-41B4-81B2-02B4E6F60BD7}" type="datetimeFigureOut">
              <a:rPr lang="es-ES" smtClean="0"/>
              <a:pPr/>
              <a:t>05/07/2018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A7173-09A1-4F6C-83EB-DB2A7C15CA3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9.jpe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14.jpeg"/><Relationship Id="rId9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4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herencia.es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facebook.com/malas.jierbas" TargetMode="Externa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7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5.png"/><Relationship Id="rId5" Type="http://schemas.openxmlformats.org/officeDocument/2006/relationships/image" Target="../media/image11.jpeg"/><Relationship Id="rId10" Type="http://schemas.openxmlformats.org/officeDocument/2006/relationships/image" Target="../media/image4.png"/><Relationship Id="rId4" Type="http://schemas.openxmlformats.org/officeDocument/2006/relationships/image" Target="../media/image10.jpeg"/><Relationship Id="rId9" Type="http://schemas.openxmlformats.org/officeDocument/2006/relationships/image" Target="../media/image6.jpeg"/><Relationship Id="rId1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9.jpeg"/><Relationship Id="rId7" Type="http://schemas.openxmlformats.org/officeDocument/2006/relationships/image" Target="../media/image14.jpeg"/><Relationship Id="rId12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7.png"/><Relationship Id="rId5" Type="http://schemas.openxmlformats.org/officeDocument/2006/relationships/image" Target="../media/image12.jpeg"/><Relationship Id="rId10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jpe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14.jpeg"/><Relationship Id="rId4" Type="http://schemas.openxmlformats.org/officeDocument/2006/relationships/image" Target="../media/image23.jpeg"/><Relationship Id="rId9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872706" y="620688"/>
            <a:ext cx="77511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487F29"/>
                </a:solidFill>
                <a:latin typeface="Segoe Print" panose="02000600000000000000" pitchFamily="2" charset="0"/>
              </a:rPr>
              <a:t>Taller de </a:t>
            </a:r>
            <a:r>
              <a:rPr lang="es-ES" sz="2800" b="1" dirty="0" err="1" smtClean="0">
                <a:solidFill>
                  <a:srgbClr val="487F29"/>
                </a:solidFill>
                <a:latin typeface="Segoe Print" panose="02000600000000000000" pitchFamily="2" charset="0"/>
              </a:rPr>
              <a:t>Gastro-PlaM</a:t>
            </a:r>
            <a:endParaRPr lang="es-ES" sz="2800" b="1" dirty="0" smtClean="0">
              <a:solidFill>
                <a:srgbClr val="487F29"/>
              </a:solidFill>
              <a:latin typeface="Segoe Print" panose="02000600000000000000" pitchFamily="2" charset="0"/>
            </a:endParaRPr>
          </a:p>
          <a:p>
            <a:pPr algn="ctr"/>
            <a:r>
              <a:rPr lang="es-ES" sz="2800" b="1" dirty="0" smtClean="0">
                <a:solidFill>
                  <a:srgbClr val="487F29"/>
                </a:solidFill>
                <a:latin typeface="Segoe Print" panose="02000600000000000000" pitchFamily="2" charset="0"/>
              </a:rPr>
              <a:t> </a:t>
            </a:r>
            <a:r>
              <a:rPr lang="es-ES" sz="2800" b="1" dirty="0" smtClean="0">
                <a:solidFill>
                  <a:srgbClr val="487F29"/>
                </a:solidFill>
                <a:latin typeface="Segoe Print" panose="02000600000000000000" pitchFamily="2" charset="0"/>
              </a:rPr>
              <a:t>Plantas Multifuncionales</a:t>
            </a:r>
            <a:endParaRPr lang="es-ES" sz="2800" b="1" dirty="0">
              <a:solidFill>
                <a:srgbClr val="487F29"/>
              </a:solidFill>
              <a:latin typeface="Segoe Print" panose="02000600000000000000" pitchFamily="2" charset="0"/>
            </a:endParaRPr>
          </a:p>
        </p:txBody>
      </p:sp>
      <p:sp>
        <p:nvSpPr>
          <p:cNvPr id="5" name="CuadroTexto 31"/>
          <p:cNvSpPr txBox="1"/>
          <p:nvPr/>
        </p:nvSpPr>
        <p:spPr>
          <a:xfrm>
            <a:off x="1619672" y="6012086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chemeClr val="bg2">
                    <a:lumMod val="10000"/>
                  </a:schemeClr>
                </a:solidFill>
                <a:latin typeface="Segoe Print" panose="02000600000000000000" pitchFamily="2" charset="0"/>
              </a:rPr>
              <a:t>5 de julio de </a:t>
            </a:r>
            <a:r>
              <a:rPr lang="es-ES" sz="1600" b="1" dirty="0">
                <a:solidFill>
                  <a:schemeClr val="bg2">
                    <a:lumMod val="10000"/>
                  </a:schemeClr>
                </a:solidFill>
                <a:latin typeface="Segoe Print" panose="02000600000000000000" pitchFamily="2" charset="0"/>
              </a:rPr>
              <a:t>2018</a:t>
            </a:r>
          </a:p>
          <a:p>
            <a:pPr algn="ctr"/>
            <a:r>
              <a:rPr lang="es-ES" sz="1600" b="1" dirty="0" smtClean="0">
                <a:solidFill>
                  <a:schemeClr val="bg2">
                    <a:lumMod val="10000"/>
                  </a:schemeClr>
                </a:solidFill>
                <a:latin typeface="Segoe Print" panose="02000600000000000000" pitchFamily="2" charset="0"/>
              </a:rPr>
              <a:t>III Jornadas de Agricultura y Ganadería Ecológica</a:t>
            </a:r>
            <a:endParaRPr lang="es-ES" sz="1600" b="1" dirty="0">
              <a:solidFill>
                <a:schemeClr val="bg2">
                  <a:lumMod val="10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7" name="Imagen 6" descr="logo silueta Ecoherencia-0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1234" y="6021288"/>
            <a:ext cx="805160" cy="70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015" y="1700808"/>
            <a:ext cx="2882489" cy="40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938866"/>
            <a:ext cx="864096" cy="7834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6" descr="logo silueta Ecoherencia-0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9558" y="119705"/>
            <a:ext cx="805160" cy="70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7 Rectángulo"/>
          <p:cNvSpPr/>
          <p:nvPr/>
        </p:nvSpPr>
        <p:spPr>
          <a:xfrm>
            <a:off x="395538" y="604269"/>
            <a:ext cx="66111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599B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Algunas ideas para su consumo</a:t>
            </a:r>
            <a:endParaRPr lang="es-ES" sz="3200" b="1" dirty="0">
              <a:solidFill>
                <a:srgbClr val="599B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981347" y="1268760"/>
            <a:ext cx="2927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FILETITOS DE CONSUELDA</a:t>
            </a:r>
            <a:endParaRPr lang="es-ES" sz="2000" b="1" dirty="0"/>
          </a:p>
        </p:txBody>
      </p:sp>
      <p:pic>
        <p:nvPicPr>
          <p:cNvPr id="3074" name="Picture 2" descr="D:\ecoherencia\La Reverde\recetas\verdolaga_scones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672" y="1855031"/>
            <a:ext cx="5525558" cy="73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ecoherencia\La Reverde\recetas\ortiga_magd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62481" y="-5360614"/>
            <a:ext cx="5891524" cy="441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D:\ecoherencia\La Reverde\recetas\pan-leche-calendula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1137" y="-4561471"/>
            <a:ext cx="5457825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 descr="minilogo_Ecoherencia-pi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" y="5132434"/>
            <a:ext cx="9144032" cy="1725567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314" y="2105089"/>
            <a:ext cx="2692233" cy="343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22657"/>
            <a:ext cx="547316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12 Imagen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865" y="68018"/>
            <a:ext cx="864096" cy="78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141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6" descr="logo silueta Ecoherencia-0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9558" y="119705"/>
            <a:ext cx="805160" cy="70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7 Rectángulo"/>
          <p:cNvSpPr/>
          <p:nvPr/>
        </p:nvSpPr>
        <p:spPr>
          <a:xfrm>
            <a:off x="395538" y="604269"/>
            <a:ext cx="66111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599B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Algunas ideas para su consumo</a:t>
            </a:r>
            <a:endParaRPr lang="es-ES" sz="3200" b="1" dirty="0">
              <a:solidFill>
                <a:srgbClr val="599B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827584" y="1207552"/>
            <a:ext cx="3414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GARBANZOS CON AMARANTO</a:t>
            </a:r>
            <a:endParaRPr lang="es-ES" sz="2000" b="1" dirty="0"/>
          </a:p>
        </p:txBody>
      </p:sp>
      <p:pic>
        <p:nvPicPr>
          <p:cNvPr id="3075" name="Picture 3" descr="D:\ecoherencia\La Reverde\recetas\amaranto_garbanzos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21991"/>
            <a:ext cx="5256165" cy="394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 descr="minilogo_Ecoherencia-p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" y="5132434"/>
            <a:ext cx="9144032" cy="1725567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494" y="1710936"/>
            <a:ext cx="2985960" cy="405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865" y="68018"/>
            <a:ext cx="864096" cy="78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570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6" descr="logo silueta Ecoherencia-0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9558" y="119705"/>
            <a:ext cx="805160" cy="70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7 Rectángulo"/>
          <p:cNvSpPr/>
          <p:nvPr/>
        </p:nvSpPr>
        <p:spPr>
          <a:xfrm>
            <a:off x="395538" y="604269"/>
            <a:ext cx="66111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599B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Algunas ideas para su consumo</a:t>
            </a:r>
            <a:endParaRPr lang="es-ES" sz="3200" b="1" dirty="0">
              <a:solidFill>
                <a:srgbClr val="599B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827584" y="1207552"/>
            <a:ext cx="1882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PATÉ DE CENIZO</a:t>
            </a:r>
            <a:endParaRPr lang="es-ES" sz="2000" b="1" dirty="0"/>
          </a:p>
        </p:txBody>
      </p:sp>
      <p:pic>
        <p:nvPicPr>
          <p:cNvPr id="4" name="3 Imagen" descr="minilogo_Ecoherencia-p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" y="5132434"/>
            <a:ext cx="9144032" cy="1725567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5"/>
          <a:stretch/>
        </p:blipFill>
        <p:spPr bwMode="auto">
          <a:xfrm>
            <a:off x="6448366" y="1700808"/>
            <a:ext cx="2654135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D:\ecoherencia\La Reverde\recetas\cenizo_pate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44" y="1607662"/>
            <a:ext cx="5687355" cy="426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8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865" y="68018"/>
            <a:ext cx="864096" cy="78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287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970" y="820742"/>
            <a:ext cx="3038180" cy="4012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595042" y="1390452"/>
            <a:ext cx="3399676" cy="25853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 smtClean="0"/>
              <a:t>Alto contenido en vitamina C</a:t>
            </a:r>
          </a:p>
          <a:p>
            <a:r>
              <a:rPr lang="es-ES" b="1" dirty="0" smtClean="0"/>
              <a:t>Propiedades expectorantes</a:t>
            </a:r>
          </a:p>
          <a:p>
            <a:r>
              <a:rPr lang="es-ES" b="1" dirty="0" smtClean="0"/>
              <a:t>Antibiótico</a:t>
            </a:r>
          </a:p>
          <a:p>
            <a:r>
              <a:rPr lang="es-ES" b="1" dirty="0" smtClean="0"/>
              <a:t>Anticancerígeno</a:t>
            </a:r>
          </a:p>
          <a:p>
            <a:r>
              <a:rPr lang="es-ES" b="1" dirty="0" smtClean="0"/>
              <a:t>Frena caída del pelo- infusión al 2%</a:t>
            </a:r>
          </a:p>
          <a:p>
            <a:r>
              <a:rPr lang="es-ES" b="1" dirty="0" smtClean="0"/>
              <a:t>Trata enfermedades </a:t>
            </a:r>
            <a:r>
              <a:rPr lang="es-ES" b="1" dirty="0" err="1" smtClean="0"/>
              <a:t>genito</a:t>
            </a:r>
            <a:r>
              <a:rPr lang="es-ES" b="1" dirty="0" smtClean="0"/>
              <a:t>-urinarias</a:t>
            </a:r>
          </a:p>
          <a:p>
            <a:endParaRPr lang="es-ES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251520" y="2348880"/>
            <a:ext cx="2664296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 smtClean="0"/>
              <a:t>Se come hoja, flores, tallos y semillas.</a:t>
            </a:r>
          </a:p>
          <a:p>
            <a:r>
              <a:rPr lang="es-ES" b="1" dirty="0" smtClean="0"/>
              <a:t>Se puede hacer estilo alcaparras encurtidas</a:t>
            </a:r>
          </a:p>
          <a:p>
            <a:r>
              <a:rPr lang="es-ES" b="1" dirty="0" smtClean="0"/>
              <a:t>Semillas tostadas sustituto de la mostaza.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652094" y="4872091"/>
            <a:ext cx="4870949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b="1" dirty="0" smtClean="0"/>
              <a:t>Fauna auxiliar</a:t>
            </a:r>
          </a:p>
          <a:p>
            <a:r>
              <a:rPr lang="es-ES" b="1" dirty="0" smtClean="0"/>
              <a:t>Planta trampa atrae mariposa de la col</a:t>
            </a:r>
          </a:p>
          <a:p>
            <a:r>
              <a:rPr lang="es-ES" b="1" dirty="0" smtClean="0"/>
              <a:t>En infusión repele pulgón</a:t>
            </a:r>
          </a:p>
          <a:p>
            <a:r>
              <a:rPr lang="es-ES" b="1" dirty="0" smtClean="0"/>
              <a:t>Ojo puede ser algo invasora</a:t>
            </a:r>
          </a:p>
          <a:p>
            <a:r>
              <a:rPr lang="es-ES" b="1" dirty="0" smtClean="0"/>
              <a:t>Asocia bien con el rábano y hace cubierta vegetal</a:t>
            </a:r>
            <a:endParaRPr lang="es-ES" b="1" dirty="0"/>
          </a:p>
        </p:txBody>
      </p:sp>
      <p:pic>
        <p:nvPicPr>
          <p:cNvPr id="7" name="6 Imagen" descr="minilogo_Ecoherencia-p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32433"/>
            <a:ext cx="9144032" cy="1725567"/>
          </a:xfrm>
          <a:prstGeom prst="rect">
            <a:avLst/>
          </a:prstGeom>
        </p:spPr>
      </p:pic>
      <p:pic>
        <p:nvPicPr>
          <p:cNvPr id="8" name="Imagen 6" descr="logo silueta Ecoherencia-0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9558" y="119705"/>
            <a:ext cx="805160" cy="70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3491880" y="536944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CAPUCHINA</a:t>
            </a:r>
            <a:endParaRPr lang="es-ES" sz="2400" b="1" dirty="0"/>
          </a:p>
        </p:txBody>
      </p:sp>
      <p:pic>
        <p:nvPicPr>
          <p:cNvPr id="10" name="9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865" y="68018"/>
            <a:ext cx="864096" cy="78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52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275855" y="1119919"/>
            <a:ext cx="3014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PESTO DE CAPUCHINA</a:t>
            </a:r>
            <a:endParaRPr lang="es-ES" sz="24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47" y="1988840"/>
            <a:ext cx="1921027" cy="253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6" descr="logo silueta Ecoherencia-0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9558" y="119705"/>
            <a:ext cx="805160" cy="70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D:\ecoherencia\La Reverde\recetas\capuchina_pesto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5812"/>
            <a:ext cx="6336704" cy="475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 descr="minilogo_Ecoherencia-p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" y="5132434"/>
            <a:ext cx="9144032" cy="1725567"/>
          </a:xfrm>
          <a:prstGeom prst="rect">
            <a:avLst/>
          </a:prstGeom>
        </p:spPr>
      </p:pic>
      <p:pic>
        <p:nvPicPr>
          <p:cNvPr id="9" name="8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865" y="68018"/>
            <a:ext cx="864096" cy="78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6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99592" y="842493"/>
            <a:ext cx="3014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PESTO DE CAPUCHINA</a:t>
            </a:r>
            <a:endParaRPr lang="es-ES" sz="2400" b="1" dirty="0"/>
          </a:p>
        </p:txBody>
      </p:sp>
      <p:pic>
        <p:nvPicPr>
          <p:cNvPr id="6" name="Imagen 6" descr="logo silueta Ecoherencia-0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9558" y="119705"/>
            <a:ext cx="805160" cy="70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minilogo_Ecoherencia-p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" y="5132434"/>
            <a:ext cx="9144032" cy="172556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02" y="1553968"/>
            <a:ext cx="8041110" cy="444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085" y="1268760"/>
            <a:ext cx="1921027" cy="253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865" y="68018"/>
            <a:ext cx="864096" cy="78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45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353" y="1394405"/>
            <a:ext cx="2764689" cy="431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595042" y="2118909"/>
            <a:ext cx="3399676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 smtClean="0"/>
              <a:t>Antibiótico</a:t>
            </a:r>
          </a:p>
          <a:p>
            <a:r>
              <a:rPr lang="es-ES" b="1" dirty="0" err="1" smtClean="0"/>
              <a:t>Anticangerógeno</a:t>
            </a:r>
            <a:endParaRPr lang="es-ES" b="1" dirty="0" smtClean="0"/>
          </a:p>
          <a:p>
            <a:r>
              <a:rPr lang="es-ES" b="1" dirty="0" smtClean="0"/>
              <a:t>Usada frente a la trombosis</a:t>
            </a:r>
          </a:p>
          <a:p>
            <a:r>
              <a:rPr lang="es-ES" b="1" dirty="0" smtClean="0"/>
              <a:t>Usada en Sudáfrica para tratar SIDA</a:t>
            </a:r>
          </a:p>
          <a:p>
            <a:r>
              <a:rPr lang="es-ES" b="1" dirty="0" smtClean="0"/>
              <a:t>Trata asma, </a:t>
            </a:r>
            <a:r>
              <a:rPr lang="es-ES" b="1" dirty="0" err="1" smtClean="0"/>
              <a:t>fiebre,tuberculosis</a:t>
            </a:r>
            <a:r>
              <a:rPr lang="es-ES" b="1" dirty="0" smtClean="0"/>
              <a:t> y males gastrointestinales</a:t>
            </a:r>
          </a:p>
          <a:p>
            <a:r>
              <a:rPr lang="es-ES" b="1" dirty="0" smtClean="0"/>
              <a:t>Principios activos más potentes que el ajo</a:t>
            </a:r>
          </a:p>
          <a:p>
            <a:endParaRPr lang="es-ES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286722" y="3068960"/>
            <a:ext cx="2664296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 smtClean="0"/>
              <a:t>Se come toda la planta</a:t>
            </a:r>
          </a:p>
          <a:p>
            <a:r>
              <a:rPr lang="es-ES" b="1" dirty="0" smtClean="0"/>
              <a:t>Sustituye al ajo en todo</a:t>
            </a:r>
          </a:p>
        </p:txBody>
      </p:sp>
      <p:pic>
        <p:nvPicPr>
          <p:cNvPr id="8" name="Imagen 6" descr="logo silueta Ecoherencia-0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9558" y="119705"/>
            <a:ext cx="805160" cy="70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2674638" y="820742"/>
            <a:ext cx="3394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AJO SOCIAL - TULBAGHIA</a:t>
            </a:r>
            <a:endParaRPr lang="es-ES" sz="24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2038040" y="5658368"/>
            <a:ext cx="6098785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b="1" dirty="0" smtClean="0"/>
              <a:t>Planta repelente de insectos</a:t>
            </a:r>
          </a:p>
          <a:p>
            <a:r>
              <a:rPr lang="es-ES" b="1" dirty="0" smtClean="0"/>
              <a:t>Excelente fungicida frente a  patógenos y bacterias</a:t>
            </a:r>
          </a:p>
          <a:p>
            <a:r>
              <a:rPr lang="es-ES" b="1" dirty="0" smtClean="0"/>
              <a:t>Junto al </a:t>
            </a:r>
            <a:r>
              <a:rPr lang="es-ES" b="1" dirty="0" err="1" smtClean="0"/>
              <a:t>neem</a:t>
            </a:r>
            <a:r>
              <a:rPr lang="es-ES" b="1" dirty="0" smtClean="0"/>
              <a:t> ayuda en el tratamiento mosca blanca y </a:t>
            </a:r>
            <a:r>
              <a:rPr lang="es-ES" b="1" dirty="0" err="1" smtClean="0"/>
              <a:t>publón</a:t>
            </a:r>
            <a:endParaRPr lang="es-ES" b="1" dirty="0" smtClean="0"/>
          </a:p>
        </p:txBody>
      </p:sp>
      <p:pic>
        <p:nvPicPr>
          <p:cNvPr id="7" name="6 Imagen" descr="minilogo_Ecoherencia-p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" y="5138981"/>
            <a:ext cx="9144032" cy="1725567"/>
          </a:xfrm>
          <a:prstGeom prst="rect">
            <a:avLst/>
          </a:prstGeom>
        </p:spPr>
      </p:pic>
      <p:pic>
        <p:nvPicPr>
          <p:cNvPr id="10" name="9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865" y="68018"/>
            <a:ext cx="864096" cy="78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56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2675010" y="767777"/>
            <a:ext cx="3073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QUESO DE TULBAGHIA</a:t>
            </a:r>
            <a:endParaRPr lang="es-ES" sz="2400" b="1" dirty="0"/>
          </a:p>
        </p:txBody>
      </p:sp>
      <p:pic>
        <p:nvPicPr>
          <p:cNvPr id="5122" name="Picture 2" descr="D:\ecoherencia\La Reverde\recetas\tulbaghi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29" y="1302993"/>
            <a:ext cx="6192701" cy="464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45488" y="1916832"/>
            <a:ext cx="1672808" cy="260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 descr="minilogo_Ecoherencia-p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" y="5132434"/>
            <a:ext cx="9144032" cy="1725567"/>
          </a:xfrm>
          <a:prstGeom prst="rect">
            <a:avLst/>
          </a:prstGeom>
        </p:spPr>
      </p:pic>
      <p:pic>
        <p:nvPicPr>
          <p:cNvPr id="6" name="Imagen 6" descr="logo silueta Ecoherencia-0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89558" y="119705"/>
            <a:ext cx="805160" cy="70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865" y="68018"/>
            <a:ext cx="864096" cy="78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71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915816" y="361814"/>
            <a:ext cx="1615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ALOE VERA</a:t>
            </a:r>
            <a:endParaRPr lang="es-ES" sz="24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52315"/>
            <a:ext cx="3399306" cy="429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595042" y="1461175"/>
            <a:ext cx="3399676" cy="25853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 smtClean="0"/>
              <a:t>Regeneradora de la piel y efectos calmantes</a:t>
            </a:r>
          </a:p>
          <a:p>
            <a:r>
              <a:rPr lang="es-ES" b="1" dirty="0" smtClean="0"/>
              <a:t>cicatrizante</a:t>
            </a:r>
          </a:p>
          <a:p>
            <a:r>
              <a:rPr lang="es-ES" b="1" dirty="0" smtClean="0"/>
              <a:t>Antiinflamatoria</a:t>
            </a:r>
          </a:p>
          <a:p>
            <a:r>
              <a:rPr lang="es-ES" b="1" dirty="0" smtClean="0"/>
              <a:t>Antiséptica</a:t>
            </a:r>
          </a:p>
          <a:p>
            <a:r>
              <a:rPr lang="es-ES" b="1" dirty="0" smtClean="0"/>
              <a:t>Laxante</a:t>
            </a:r>
          </a:p>
          <a:p>
            <a:r>
              <a:rPr lang="es-ES" b="1" dirty="0" smtClean="0"/>
              <a:t>En investigación: propiedades antidiabéticas, antitumorales, </a:t>
            </a:r>
            <a:r>
              <a:rPr lang="es-ES" b="1" dirty="0" err="1" smtClean="0"/>
              <a:t>inmunomoduladoras</a:t>
            </a:r>
            <a:r>
              <a:rPr lang="es-ES" b="1" dirty="0"/>
              <a:t> </a:t>
            </a:r>
            <a:r>
              <a:rPr lang="es-ES" b="1" dirty="0" smtClean="0"/>
              <a:t>y antivirales</a:t>
            </a:r>
            <a:endParaRPr lang="es-ES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611561" y="2560949"/>
            <a:ext cx="2160240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 smtClean="0"/>
              <a:t>Se come hoja </a:t>
            </a:r>
          </a:p>
          <a:p>
            <a:r>
              <a:rPr lang="es-ES" b="1" dirty="0" smtClean="0"/>
              <a:t>Contiene ALOINA sustancia tóxica muy laxante pero que se puede lavar y quitar. </a:t>
            </a:r>
          </a:p>
          <a:p>
            <a:r>
              <a:rPr lang="es-ES" b="1" dirty="0" smtClean="0"/>
              <a:t>Contraindicado para niños y embarazadas.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1594321" y="5445224"/>
            <a:ext cx="7560840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 smtClean="0"/>
              <a:t>Sirve como aporte de agua, enterrándolo a 1m y machacadas sus hojas.</a:t>
            </a:r>
          </a:p>
          <a:p>
            <a:r>
              <a:rPr lang="es-ES" b="1" dirty="0" smtClean="0"/>
              <a:t>En estudio: extracto acuoso como fungicida y conservador de frutas (1:3 pulpa de aloe con agua no clorada).</a:t>
            </a:r>
          </a:p>
          <a:p>
            <a:endParaRPr lang="es-ES" b="1" dirty="0" smtClean="0"/>
          </a:p>
        </p:txBody>
      </p:sp>
      <p:pic>
        <p:nvPicPr>
          <p:cNvPr id="9" name="Imagen 6" descr="logo silueta Ecoherencia-0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9558" y="119705"/>
            <a:ext cx="805160" cy="70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minilogo_Ecoherencia-p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5132433"/>
            <a:ext cx="9144032" cy="1725567"/>
          </a:xfrm>
          <a:prstGeom prst="rect">
            <a:avLst/>
          </a:prstGeom>
        </p:spPr>
      </p:pic>
      <p:pic>
        <p:nvPicPr>
          <p:cNvPr id="11" name="10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865" y="68018"/>
            <a:ext cx="864096" cy="78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18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minilogo_Ecoherencia-p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" y="5132434"/>
            <a:ext cx="9144032" cy="1725567"/>
          </a:xfrm>
          <a:prstGeom prst="rect">
            <a:avLst/>
          </a:prstGeom>
        </p:spPr>
      </p:pic>
      <p:pic>
        <p:nvPicPr>
          <p:cNvPr id="12" name="Imagen 6" descr="logo silueta Ecoherencia-0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9558" y="119705"/>
            <a:ext cx="805160" cy="70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ecoherencia\La Reverde\recetas\aloe_bizcocho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94903"/>
            <a:ext cx="3954016" cy="527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2745370" y="390691"/>
            <a:ext cx="3430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BIZCOCHO DE ALOE VERA</a:t>
            </a:r>
            <a:endParaRPr lang="es-ES" sz="2400" b="1" dirty="0"/>
          </a:p>
        </p:txBody>
      </p:sp>
      <p:pic>
        <p:nvPicPr>
          <p:cNvPr id="8" name="7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865" y="68018"/>
            <a:ext cx="864096" cy="78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089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6" descr="logo silueta Ecoherencia-0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9558" y="119705"/>
            <a:ext cx="805160" cy="70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7 Rectángulo"/>
          <p:cNvSpPr/>
          <p:nvPr/>
        </p:nvSpPr>
        <p:spPr>
          <a:xfrm>
            <a:off x="954985" y="604269"/>
            <a:ext cx="54922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599B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Algunas ideas para su uso</a:t>
            </a:r>
            <a:endParaRPr lang="es-ES" sz="3200" b="1" dirty="0">
              <a:solidFill>
                <a:srgbClr val="599B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827584" y="1207552"/>
            <a:ext cx="33727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PAN DE LECHE DE CALÉNDULA</a:t>
            </a:r>
            <a:endParaRPr lang="es-ES" sz="2000" b="1" dirty="0"/>
          </a:p>
        </p:txBody>
      </p:sp>
      <p:pic>
        <p:nvPicPr>
          <p:cNvPr id="4" name="3 Imagen" descr="minilogo_Ecoherencia-p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" y="5132434"/>
            <a:ext cx="9144032" cy="1725567"/>
          </a:xfrm>
          <a:prstGeom prst="rect">
            <a:avLst/>
          </a:prstGeom>
        </p:spPr>
      </p:pic>
      <p:pic>
        <p:nvPicPr>
          <p:cNvPr id="5123" name="Picture 3" descr="C:\Users\ainho\Dropbox\Capturas de pantalla\Captura de pantalla 2018-04-20 14.23.3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1" y="2045879"/>
            <a:ext cx="2547525" cy="349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ecoherencia\La Reverde\recetas\pan-leche-calendula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80" y="1855031"/>
            <a:ext cx="5457825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8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865" y="68018"/>
            <a:ext cx="864096" cy="78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095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6" descr="logo silueta Ecoherencia-0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9558" y="119705"/>
            <a:ext cx="805160" cy="70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2915816" y="1340768"/>
            <a:ext cx="3675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CONSERVADOR DE FRUTAS </a:t>
            </a:r>
          </a:p>
          <a:p>
            <a:r>
              <a:rPr lang="es-ES" sz="2400" b="1" dirty="0" smtClean="0"/>
              <a:t>A BASE  DE ALOE VERA</a:t>
            </a:r>
            <a:endParaRPr lang="es-ES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268" y="2492896"/>
            <a:ext cx="7286625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553"/>
            <a:ext cx="2101465" cy="265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 descr="minilogo_Ecoherencia-p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" y="5132434"/>
            <a:ext cx="9144032" cy="1725567"/>
          </a:xfrm>
          <a:prstGeom prst="rect">
            <a:avLst/>
          </a:prstGeom>
        </p:spPr>
      </p:pic>
      <p:pic>
        <p:nvPicPr>
          <p:cNvPr id="9" name="8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865" y="68018"/>
            <a:ext cx="864096" cy="78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911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minilogo_Ecoherencia-p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" y="5132434"/>
            <a:ext cx="9144032" cy="1725567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2915816" y="361814"/>
            <a:ext cx="2284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DIENTE DE LEÓN</a:t>
            </a:r>
            <a:endParaRPr lang="es-ES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660" y="908720"/>
            <a:ext cx="2881115" cy="422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39552" y="1844824"/>
            <a:ext cx="223224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 smtClean="0"/>
              <a:t>Se come todo</a:t>
            </a:r>
          </a:p>
          <a:p>
            <a:r>
              <a:rPr lang="es-ES" b="1" dirty="0" smtClean="0"/>
              <a:t>Fuente de vitamina 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115616" y="5132434"/>
            <a:ext cx="773545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Flora auxiliar</a:t>
            </a:r>
          </a:p>
          <a:p>
            <a:r>
              <a:rPr lang="es-ES" dirty="0" smtClean="0"/>
              <a:t>Extracto </a:t>
            </a:r>
            <a:r>
              <a:rPr lang="es-ES" dirty="0" err="1" smtClean="0"/>
              <a:t>fermetado</a:t>
            </a:r>
            <a:r>
              <a:rPr lang="es-ES" dirty="0" smtClean="0"/>
              <a:t> para estimular </a:t>
            </a:r>
            <a:r>
              <a:rPr lang="es-ES" dirty="0" err="1" smtClean="0"/>
              <a:t>micoorganismos</a:t>
            </a:r>
            <a:r>
              <a:rPr lang="es-ES" dirty="0" smtClean="0"/>
              <a:t> del suelo, acelera el compost </a:t>
            </a:r>
          </a:p>
          <a:p>
            <a:r>
              <a:rPr lang="es-ES" dirty="0" smtClean="0"/>
              <a:t>Activación de </a:t>
            </a:r>
            <a:r>
              <a:rPr lang="es-ES" dirty="0" err="1" smtClean="0"/>
              <a:t>bifidobacterias</a:t>
            </a:r>
            <a:r>
              <a:rPr lang="es-ES" dirty="0" smtClean="0"/>
              <a:t>.</a:t>
            </a:r>
          </a:p>
          <a:p>
            <a:r>
              <a:rPr lang="es-ES" dirty="0" smtClean="0"/>
              <a:t>Indicadora de suelos contaminados (Cd, Pb, Cu, Zn, Hg, Fe Co, Cr, Mo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5542890" y="1412776"/>
            <a:ext cx="3399676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 smtClean="0"/>
              <a:t>Diurética y protectora páncreas.</a:t>
            </a:r>
          </a:p>
          <a:p>
            <a:r>
              <a:rPr lang="es-ES" b="1" dirty="0" smtClean="0"/>
              <a:t>Protege al hígado del alcohol</a:t>
            </a:r>
          </a:p>
          <a:p>
            <a:r>
              <a:rPr lang="es-ES" b="1" dirty="0" smtClean="0"/>
              <a:t>Antioxidante</a:t>
            </a:r>
          </a:p>
          <a:p>
            <a:r>
              <a:rPr lang="es-ES" b="1" dirty="0" smtClean="0"/>
              <a:t>Antiinflamatoria</a:t>
            </a:r>
          </a:p>
          <a:p>
            <a:r>
              <a:rPr lang="es-ES" b="1" dirty="0" smtClean="0"/>
              <a:t>Se investiga: para tratamiento cáncer próstata y de mama.</a:t>
            </a:r>
          </a:p>
          <a:p>
            <a:endParaRPr lang="es-ES" b="1" dirty="0"/>
          </a:p>
        </p:txBody>
      </p:sp>
      <p:pic>
        <p:nvPicPr>
          <p:cNvPr id="8" name="Imagen 6" descr="logo silueta Ecoherencia-0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9558" y="119705"/>
            <a:ext cx="805160" cy="70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865" y="68018"/>
            <a:ext cx="864096" cy="78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103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915816" y="361814"/>
            <a:ext cx="2284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DIENTE DE LEÓN</a:t>
            </a:r>
            <a:endParaRPr lang="es-ES" sz="24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185" y="1772816"/>
            <a:ext cx="2156314" cy="316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D:\ecoherencia\La Reverde\recetas\lion_ale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72623" y="1663881"/>
            <a:ext cx="4888492" cy="366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 descr="minilogo_Ecoherencia-p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" y="5132434"/>
            <a:ext cx="9144032" cy="1725567"/>
          </a:xfrm>
          <a:prstGeom prst="rect">
            <a:avLst/>
          </a:prstGeom>
        </p:spPr>
      </p:pic>
      <p:pic>
        <p:nvPicPr>
          <p:cNvPr id="6" name="Imagen 6" descr="logo silueta Ecoherencia-0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89558" y="119705"/>
            <a:ext cx="805160" cy="70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 descr="minilogo_Ecoherencia-p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8" y="5284834"/>
            <a:ext cx="9144032" cy="1725567"/>
          </a:xfrm>
          <a:prstGeom prst="rect">
            <a:avLst/>
          </a:prstGeom>
        </p:spPr>
      </p:pic>
      <p:pic>
        <p:nvPicPr>
          <p:cNvPr id="11" name="Imagen 6" descr="logo silueta Ecoherencia-0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41958" y="272105"/>
            <a:ext cx="805160" cy="70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0073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476001" y="361814"/>
            <a:ext cx="3673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LION ALE - DIENTE DE LEÓN</a:t>
            </a:r>
            <a:endParaRPr lang="es-ES" sz="2400" b="1" dirty="0"/>
          </a:p>
        </p:txBody>
      </p:sp>
      <p:pic>
        <p:nvPicPr>
          <p:cNvPr id="5" name="4 Imagen" descr="minilogo_Ecoherencia-p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" y="5132434"/>
            <a:ext cx="9144032" cy="1725567"/>
          </a:xfrm>
          <a:prstGeom prst="rect">
            <a:avLst/>
          </a:prstGeom>
        </p:spPr>
      </p:pic>
      <p:pic>
        <p:nvPicPr>
          <p:cNvPr id="6" name="Imagen 6" descr="logo silueta Ecoherencia-0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9558" y="119705"/>
            <a:ext cx="805160" cy="70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 descr="minilogo_Ecoherencia-p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8" y="5284834"/>
            <a:ext cx="9144032" cy="172556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32" y="1628800"/>
            <a:ext cx="7999506" cy="407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660" y="1196752"/>
            <a:ext cx="1470748" cy="215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865" y="68018"/>
            <a:ext cx="864096" cy="78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92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476001" y="179965"/>
            <a:ext cx="3673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LION ALE - DIENTE DE LEÓN</a:t>
            </a:r>
            <a:endParaRPr lang="es-ES" sz="2400" b="1" dirty="0"/>
          </a:p>
        </p:txBody>
      </p:sp>
      <p:pic>
        <p:nvPicPr>
          <p:cNvPr id="6" name="Imagen 6" descr="logo silueta Ecoherencia-0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9558" y="119705"/>
            <a:ext cx="805160" cy="70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076" y="767777"/>
            <a:ext cx="6588086" cy="607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 descr="minilogo_Ecoherencia-p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" y="5132434"/>
            <a:ext cx="9144032" cy="1725567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617469"/>
            <a:ext cx="1470748" cy="215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865" y="68018"/>
            <a:ext cx="864096" cy="78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31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535721" y="3870659"/>
            <a:ext cx="3714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Ainhoa Cobos </a:t>
            </a:r>
            <a:r>
              <a:rPr lang="es-ES" sz="2400" b="1" dirty="0" err="1"/>
              <a:t>Climent</a:t>
            </a:r>
            <a:endParaRPr lang="es-ES" sz="2400" b="1" dirty="0"/>
          </a:p>
          <a:p>
            <a:pPr algn="ctr"/>
            <a:r>
              <a:rPr lang="es-ES" sz="2400" i="1" dirty="0"/>
              <a:t>ainhoa@ecoherencia.es</a:t>
            </a:r>
            <a:endParaRPr lang="es-ES" sz="2400" dirty="0"/>
          </a:p>
          <a:p>
            <a:pPr algn="ctr"/>
            <a:r>
              <a:rPr lang="es-ES" sz="2400" dirty="0"/>
              <a:t>673 796 126</a:t>
            </a:r>
          </a:p>
        </p:txBody>
      </p:sp>
      <p:pic>
        <p:nvPicPr>
          <p:cNvPr id="4" name="3 Imagen" descr="minilogo_Ecoherenci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21" y="404664"/>
            <a:ext cx="3000396" cy="2865704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3107705" y="983481"/>
            <a:ext cx="6072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rgbClr val="599B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ague Spartan" panose="00000800000000000000" pitchFamily="50" charset="0"/>
              </a:rPr>
              <a:t>Ecoherencia S.C.A.</a:t>
            </a:r>
          </a:p>
          <a:p>
            <a:pPr algn="ctr"/>
            <a:endParaRPr lang="es-ES" sz="800" dirty="0">
              <a:solidFill>
                <a:srgbClr val="599B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ague Spartan" panose="00000800000000000000" pitchFamily="50" charset="0"/>
            </a:endParaRPr>
          </a:p>
          <a:p>
            <a:pPr algn="ctr"/>
            <a:r>
              <a:rPr lang="es-ES" sz="2000" dirty="0">
                <a:solidFill>
                  <a:srgbClr val="599B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ague Spartan" panose="00000800000000000000" pitchFamily="50" charset="0"/>
              </a:rPr>
              <a:t>Sociedad Cooperativa </a:t>
            </a:r>
          </a:p>
          <a:p>
            <a:pPr algn="ctr"/>
            <a:r>
              <a:rPr lang="es-ES" sz="2000" dirty="0">
                <a:solidFill>
                  <a:srgbClr val="599B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ague Spartan" panose="00000800000000000000" pitchFamily="50" charset="0"/>
              </a:rPr>
              <a:t>sin ánimo de lucro</a:t>
            </a:r>
            <a:endParaRPr lang="es-ES" sz="28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635923" y="3717032"/>
            <a:ext cx="43577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hlinkClick r:id="rId3"/>
              </a:rPr>
              <a:t>www.ecoherencia.es</a:t>
            </a:r>
            <a:endParaRPr lang="es-ES" sz="2400" b="1" dirty="0"/>
          </a:p>
          <a:p>
            <a:pPr algn="ctr"/>
            <a:r>
              <a:rPr lang="es-ES" sz="2400" b="1" dirty="0"/>
              <a:t>i</a:t>
            </a:r>
            <a:r>
              <a:rPr lang="en-US" sz="2400" dirty="0"/>
              <a:t>nfo@ecoherencia.es</a:t>
            </a:r>
            <a:endParaRPr lang="es-ES" sz="2400" dirty="0"/>
          </a:p>
          <a:p>
            <a:endParaRPr lang="es-ES" dirty="0"/>
          </a:p>
        </p:txBody>
      </p:sp>
      <p:grpSp>
        <p:nvGrpSpPr>
          <p:cNvPr id="10" name="9 Grupo"/>
          <p:cNvGrpSpPr/>
          <p:nvPr/>
        </p:nvGrpSpPr>
        <p:grpSpPr>
          <a:xfrm>
            <a:off x="5508104" y="4470824"/>
            <a:ext cx="2644728" cy="661182"/>
            <a:chOff x="4929190" y="5286388"/>
            <a:chExt cx="4000528" cy="1000132"/>
          </a:xfrm>
        </p:grpSpPr>
        <p:pic>
          <p:nvPicPr>
            <p:cNvPr id="7" name="Picture 4" descr="http://sectorweb.mx/wp-content/uploads/2016/07/redes-sociales.png"/>
            <p:cNvPicPr>
              <a:picLocks noChangeAspect="1" noChangeArrowheads="1"/>
            </p:cNvPicPr>
            <p:nvPr/>
          </p:nvPicPr>
          <p:blipFill>
            <a:blip r:embed="rId4"/>
            <a:srcRect l="16935" t="12499" r="51613" b="52501"/>
            <a:stretch>
              <a:fillRect/>
            </a:stretch>
          </p:blipFill>
          <p:spPr bwMode="auto">
            <a:xfrm>
              <a:off x="4929190" y="5286388"/>
              <a:ext cx="1857388" cy="1000132"/>
            </a:xfrm>
            <a:prstGeom prst="rect">
              <a:avLst/>
            </a:prstGeom>
            <a:noFill/>
          </p:spPr>
        </p:pic>
        <p:pic>
          <p:nvPicPr>
            <p:cNvPr id="8" name="Picture 6" descr="http://sectorweb.mx/wp-content/uploads/2016/07/redes-sociales.png"/>
            <p:cNvPicPr>
              <a:picLocks noChangeAspect="1" noChangeArrowheads="1"/>
            </p:cNvPicPr>
            <p:nvPr/>
          </p:nvPicPr>
          <p:blipFill>
            <a:blip r:embed="rId4"/>
            <a:srcRect l="50807" t="47500" r="33467" b="20000"/>
            <a:stretch>
              <a:fillRect/>
            </a:stretch>
          </p:blipFill>
          <p:spPr bwMode="auto">
            <a:xfrm>
              <a:off x="6929454" y="5357826"/>
              <a:ext cx="928694" cy="928694"/>
            </a:xfrm>
            <a:prstGeom prst="rect">
              <a:avLst/>
            </a:prstGeom>
            <a:noFill/>
          </p:spPr>
        </p:pic>
        <p:pic>
          <p:nvPicPr>
            <p:cNvPr id="9" name="Picture 4" descr="http://sectorweb.mx/wp-content/uploads/2016/07/redes-sociales.png"/>
            <p:cNvPicPr>
              <a:picLocks noChangeAspect="1" noChangeArrowheads="1"/>
            </p:cNvPicPr>
            <p:nvPr/>
          </p:nvPicPr>
          <p:blipFill>
            <a:blip r:embed="rId4"/>
            <a:srcRect l="66533" t="12499" r="15322" b="52501"/>
            <a:stretch>
              <a:fillRect/>
            </a:stretch>
          </p:blipFill>
          <p:spPr bwMode="auto">
            <a:xfrm>
              <a:off x="7858148" y="5286388"/>
              <a:ext cx="1071570" cy="1000132"/>
            </a:xfrm>
            <a:prstGeom prst="rect">
              <a:avLst/>
            </a:prstGeom>
            <a:noFill/>
          </p:spPr>
        </p:pic>
      </p:grpSp>
      <p:sp>
        <p:nvSpPr>
          <p:cNvPr id="2" name="Rectángulo 1"/>
          <p:cNvSpPr/>
          <p:nvPr/>
        </p:nvSpPr>
        <p:spPr>
          <a:xfrm>
            <a:off x="3086053" y="3068960"/>
            <a:ext cx="37444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solidFill>
                  <a:srgbClr val="599B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¡Muchas gracias!</a:t>
            </a:r>
            <a:endParaRPr lang="es-ES" sz="3200" dirty="0">
              <a:latin typeface="Segoe Print" panose="02000600000000000000" pitchFamily="2" charset="0"/>
            </a:endParaRPr>
          </a:p>
        </p:txBody>
      </p:sp>
      <p:sp>
        <p:nvSpPr>
          <p:cNvPr id="12" name="4 CuadroTexto"/>
          <p:cNvSpPr txBox="1"/>
          <p:nvPr/>
        </p:nvSpPr>
        <p:spPr>
          <a:xfrm>
            <a:off x="3108314" y="2348880"/>
            <a:ext cx="6072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Sembrando resiliencia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-212815" y="5229200"/>
            <a:ext cx="6597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 smtClean="0"/>
              <a:t>Juanlu</a:t>
            </a:r>
            <a:r>
              <a:rPr lang="es-ES" sz="2400" b="1" dirty="0" smtClean="0"/>
              <a:t> Alba (Malas </a:t>
            </a:r>
            <a:r>
              <a:rPr lang="es-ES" sz="2400" b="1" dirty="0" err="1" smtClean="0"/>
              <a:t>Jierbas</a:t>
            </a:r>
            <a:r>
              <a:rPr lang="es-ES" sz="2400" b="1" dirty="0" smtClean="0"/>
              <a:t>)</a:t>
            </a:r>
            <a:r>
              <a:rPr lang="es-ES" sz="2400" b="1" dirty="0">
                <a:hlinkClick r:id="rId5"/>
              </a:rPr>
              <a:t/>
            </a:r>
            <a:br>
              <a:rPr lang="es-ES" sz="2400" b="1" dirty="0">
                <a:hlinkClick r:id="rId5"/>
              </a:rPr>
            </a:br>
            <a:r>
              <a:rPr lang="es-ES" sz="2400" b="1" dirty="0" err="1">
                <a:hlinkClick r:id="rId5"/>
              </a:rPr>
              <a:t>Oti</a:t>
            </a:r>
            <a:r>
              <a:rPr lang="es-ES" sz="2400" b="1" dirty="0">
                <a:hlinkClick r:id="rId5"/>
              </a:rPr>
              <a:t> </a:t>
            </a:r>
            <a:r>
              <a:rPr lang="es-ES" sz="2400" b="1" dirty="0" err="1">
                <a:hlinkClick r:id="rId5"/>
              </a:rPr>
              <a:t>Juanlu</a:t>
            </a:r>
            <a:r>
              <a:rPr lang="es-ES" sz="2400" b="1" dirty="0">
                <a:hlinkClick r:id="rId5"/>
              </a:rPr>
              <a:t> Son </a:t>
            </a:r>
            <a:r>
              <a:rPr lang="es-ES" sz="2400" b="1" dirty="0" err="1" smtClean="0">
                <a:hlinkClick r:id="rId5"/>
              </a:rPr>
              <a:t>MalasJierbas</a:t>
            </a:r>
            <a:r>
              <a:rPr lang="es-ES" sz="2400" b="1" dirty="0" smtClean="0"/>
              <a:t> (</a:t>
            </a:r>
            <a:r>
              <a:rPr lang="es-ES" sz="2400" b="1" dirty="0" err="1" smtClean="0"/>
              <a:t>facebook</a:t>
            </a:r>
            <a:r>
              <a:rPr lang="es-ES" sz="2400" b="1" dirty="0" smtClean="0"/>
              <a:t>)</a:t>
            </a:r>
            <a:endParaRPr lang="es-ES" sz="2400" i="1" dirty="0" smtClean="0"/>
          </a:p>
          <a:p>
            <a:pPr algn="ctr"/>
            <a:r>
              <a:rPr lang="es-ES" sz="2400" dirty="0" smtClean="0"/>
              <a:t>697619436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6" descr="logo silueta Ecoherencia-0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9558" y="119705"/>
            <a:ext cx="805160" cy="70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7 Rectángulo"/>
          <p:cNvSpPr/>
          <p:nvPr/>
        </p:nvSpPr>
        <p:spPr>
          <a:xfrm>
            <a:off x="954985" y="604269"/>
            <a:ext cx="54922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599B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Algunas ideas para su uso</a:t>
            </a:r>
            <a:endParaRPr lang="es-ES" sz="3200" b="1" dirty="0">
              <a:solidFill>
                <a:srgbClr val="599B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827584" y="1207552"/>
            <a:ext cx="33727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PAN DE LECHE DE CALÉNDULA</a:t>
            </a:r>
            <a:endParaRPr lang="es-ES" sz="2000" b="1" dirty="0"/>
          </a:p>
        </p:txBody>
      </p:sp>
      <p:pic>
        <p:nvPicPr>
          <p:cNvPr id="4" name="3 Imagen" descr="minilogo_Ecoherencia-p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" y="5132434"/>
            <a:ext cx="9144032" cy="1725567"/>
          </a:xfrm>
          <a:prstGeom prst="rect">
            <a:avLst/>
          </a:prstGeom>
        </p:spPr>
      </p:pic>
      <p:pic>
        <p:nvPicPr>
          <p:cNvPr id="5123" name="Picture 3" descr="C:\Users\ainho\Dropbox\Capturas de pantalla\Captura de pantalla 2018-04-20 14.23.3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1" y="2045879"/>
            <a:ext cx="2547525" cy="349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ecoherencia\La Reverde\recetas\pan-leche-calendula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80" y="1855031"/>
            <a:ext cx="5457825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8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865" y="68018"/>
            <a:ext cx="864096" cy="78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1442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6" descr="logo silueta Ecoherencia-0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9558" y="119705"/>
            <a:ext cx="805160" cy="70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7 Rectángulo"/>
          <p:cNvSpPr/>
          <p:nvPr/>
        </p:nvSpPr>
        <p:spPr>
          <a:xfrm>
            <a:off x="395538" y="604269"/>
            <a:ext cx="66111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599B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Algunas ideas para su consumo</a:t>
            </a:r>
            <a:endParaRPr lang="es-ES" sz="3200" b="1" dirty="0">
              <a:solidFill>
                <a:srgbClr val="599B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827584" y="1207552"/>
            <a:ext cx="2914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TORTIÑOQUI DE CERRAJA</a:t>
            </a:r>
            <a:endParaRPr lang="es-ES" sz="2000" b="1" dirty="0"/>
          </a:p>
        </p:txBody>
      </p:sp>
      <p:pic>
        <p:nvPicPr>
          <p:cNvPr id="3078" name="Picture 6" descr="D:\ecoherencia\La Reverde\recetas\cerraja_tortiñoquis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34" y="1719823"/>
            <a:ext cx="5896610" cy="442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 descr="minilogo_Ecoherencia-p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" y="5132434"/>
            <a:ext cx="9144032" cy="1725567"/>
          </a:xfrm>
          <a:prstGeom prst="rect">
            <a:avLst/>
          </a:prstGeom>
        </p:spPr>
      </p:pic>
      <p:pic>
        <p:nvPicPr>
          <p:cNvPr id="6146" name="Picture 2" descr="C:\Users\ainho\Dropbox\Capturas de pantalla\Captura de pantalla 2018-04-20 14.54.2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544" y="1840769"/>
            <a:ext cx="2242534" cy="307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8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865" y="68018"/>
            <a:ext cx="864096" cy="78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70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6" descr="logo silueta Ecoherencia-0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9558" y="119705"/>
            <a:ext cx="805160" cy="70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7 Rectángulo"/>
          <p:cNvSpPr/>
          <p:nvPr/>
        </p:nvSpPr>
        <p:spPr>
          <a:xfrm>
            <a:off x="395538" y="604269"/>
            <a:ext cx="66111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599B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Algunas ideas para su consumo</a:t>
            </a:r>
            <a:endParaRPr lang="es-ES" sz="3200" b="1" dirty="0">
              <a:solidFill>
                <a:srgbClr val="599B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827584" y="1207552"/>
            <a:ext cx="2016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CRÊPE DE MALVA</a:t>
            </a:r>
            <a:endParaRPr lang="es-ES" sz="2000" b="1" dirty="0"/>
          </a:p>
        </p:txBody>
      </p:sp>
      <p:pic>
        <p:nvPicPr>
          <p:cNvPr id="3074" name="Picture 2" descr="D:\ecoherencia\La Reverde\recetas\verdolaga_scones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672" y="1855031"/>
            <a:ext cx="5525558" cy="73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ecoherencia\La Reverde\recetas\borraja_empanada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0771" y="10485784"/>
            <a:ext cx="9200329" cy="690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ecoherencia\La Reverde\recetas\malva_crepe (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91" y="2119979"/>
            <a:ext cx="5188197" cy="389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ecoherencia\La Reverde\recetas\mostaza_sofrito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3325" y="10485784"/>
            <a:ext cx="6768752" cy="507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ecoherencia\La Reverde\recetas\ñoquis de llantén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77496" y="12170184"/>
            <a:ext cx="7104939" cy="532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ecoherencia\La Reverde\recetas\ortiga_magd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62481" y="-5360614"/>
            <a:ext cx="5891524" cy="441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D:\ecoherencia\La Reverde\recetas\pan-leche-calendula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1137" y="-4561471"/>
            <a:ext cx="5457825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 descr="minilogo_Ecoherencia-pi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2" y="5132434"/>
            <a:ext cx="9144032" cy="1725567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741" y="-519869"/>
            <a:ext cx="3346450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644" y="2119979"/>
            <a:ext cx="2823092" cy="421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600" y="2660519"/>
            <a:ext cx="5276850" cy="64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16 Imagen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865" y="68018"/>
            <a:ext cx="864096" cy="78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723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minilogo_Ecoherencia-p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" y="5132434"/>
            <a:ext cx="9144032" cy="1725567"/>
          </a:xfrm>
          <a:prstGeom prst="rect">
            <a:avLst/>
          </a:prstGeom>
        </p:spPr>
      </p:pic>
      <p:pic>
        <p:nvPicPr>
          <p:cNvPr id="12" name="Imagen 6" descr="logo silueta Ecoherencia-0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9558" y="119705"/>
            <a:ext cx="805160" cy="70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7 Rectángulo"/>
          <p:cNvSpPr/>
          <p:nvPr/>
        </p:nvSpPr>
        <p:spPr>
          <a:xfrm>
            <a:off x="395536" y="604269"/>
            <a:ext cx="66111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599B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Algunas ideas para su consumo</a:t>
            </a:r>
            <a:endParaRPr lang="es-ES" sz="3200" b="1" dirty="0">
              <a:solidFill>
                <a:srgbClr val="599B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827584" y="1207552"/>
            <a:ext cx="2916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CERVEZA DE MILENRAMA</a:t>
            </a:r>
            <a:endParaRPr lang="es-ES" sz="2000" b="1" dirty="0"/>
          </a:p>
        </p:txBody>
      </p:sp>
      <p:pic>
        <p:nvPicPr>
          <p:cNvPr id="3080" name="Picture 8" descr="D:\ecoherencia\La Reverde\recetas\milenrama_cervez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4" y="1642190"/>
            <a:ext cx="6100748" cy="457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508" y="2172543"/>
            <a:ext cx="2242968" cy="3384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865" y="68018"/>
            <a:ext cx="864096" cy="78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356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6" descr="logo silueta Ecoherencia-0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9558" y="119705"/>
            <a:ext cx="805160" cy="70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7 Rectángulo"/>
          <p:cNvSpPr/>
          <p:nvPr/>
        </p:nvSpPr>
        <p:spPr>
          <a:xfrm>
            <a:off x="395538" y="604269"/>
            <a:ext cx="66111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599B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Algunas ideas para su consumo</a:t>
            </a:r>
            <a:endParaRPr lang="es-ES" sz="3200" b="1" dirty="0">
              <a:solidFill>
                <a:srgbClr val="599B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827584" y="1189044"/>
            <a:ext cx="29676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EMPANADAS DE BORRAJA</a:t>
            </a:r>
            <a:endParaRPr lang="es-ES" sz="2000" b="1" dirty="0"/>
          </a:p>
        </p:txBody>
      </p:sp>
      <p:pic>
        <p:nvPicPr>
          <p:cNvPr id="3074" name="Picture 2" descr="D:\ecoherencia\La Reverde\recetas\verdolaga_scones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672" y="1855031"/>
            <a:ext cx="5525558" cy="73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ecoherencia\La Reverde\recetas\borraja_empanada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923" y="1834443"/>
            <a:ext cx="5584948" cy="418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ecoherencia\La Reverde\recetas\mostaza_sofrito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3325" y="10485784"/>
            <a:ext cx="6768752" cy="507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ecoherencia\La Reverde\recetas\ñoquis de llantén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77496" y="12170184"/>
            <a:ext cx="7104939" cy="532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ecoherencia\La Reverde\recetas\ortiga_magd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62481" y="-5360614"/>
            <a:ext cx="5891524" cy="441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D:\ecoherencia\La Reverde\recetas\pan-leche-calendula-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1137" y="-4561471"/>
            <a:ext cx="5457825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 descr="minilogo_Ecoherencia-pi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2" y="5132434"/>
            <a:ext cx="9144032" cy="1725567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643" y="2182834"/>
            <a:ext cx="2078127" cy="29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600" y="2660519"/>
            <a:ext cx="5276850" cy="64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15 Imagen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865" y="68018"/>
            <a:ext cx="864096" cy="78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501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6" descr="logo silueta Ecoherencia-0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9558" y="119705"/>
            <a:ext cx="805160" cy="70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7 Rectángulo"/>
          <p:cNvSpPr/>
          <p:nvPr/>
        </p:nvSpPr>
        <p:spPr>
          <a:xfrm>
            <a:off x="395538" y="604269"/>
            <a:ext cx="66111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599B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Algunas ideas para su consumo</a:t>
            </a:r>
            <a:endParaRPr lang="es-ES" sz="3200" b="1" dirty="0">
              <a:solidFill>
                <a:srgbClr val="599B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827584" y="1189044"/>
            <a:ext cx="2424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ÑOQUIS DE LLANTÉN</a:t>
            </a:r>
            <a:endParaRPr lang="es-ES" sz="2000" b="1" dirty="0"/>
          </a:p>
        </p:txBody>
      </p:sp>
      <p:pic>
        <p:nvPicPr>
          <p:cNvPr id="3082" name="Picture 10" descr="D:\ecoherencia\La Reverde\recetas\ñoquis de llantén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08617" y="2441259"/>
            <a:ext cx="4689192" cy="351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 descr="minilogo_Ecoherencia-p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" y="5132434"/>
            <a:ext cx="9144032" cy="1725567"/>
          </a:xfrm>
          <a:prstGeom prst="rect">
            <a:avLst/>
          </a:prstGeom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497" y="1988840"/>
            <a:ext cx="2222641" cy="272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865" y="68018"/>
            <a:ext cx="864096" cy="78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537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6" descr="logo silueta Ecoherencia-0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9558" y="119705"/>
            <a:ext cx="805160" cy="70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7 Rectángulo"/>
          <p:cNvSpPr/>
          <p:nvPr/>
        </p:nvSpPr>
        <p:spPr>
          <a:xfrm>
            <a:off x="395538" y="604269"/>
            <a:ext cx="66111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599B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Algunas ideas para su consumo</a:t>
            </a:r>
            <a:endParaRPr lang="es-ES" sz="3200" b="1" dirty="0">
              <a:solidFill>
                <a:srgbClr val="599B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981347" y="1268760"/>
            <a:ext cx="2559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SOFRITO DE MOSTAZA</a:t>
            </a:r>
            <a:endParaRPr lang="es-ES" sz="2000" b="1" dirty="0"/>
          </a:p>
        </p:txBody>
      </p:sp>
      <p:pic>
        <p:nvPicPr>
          <p:cNvPr id="3074" name="Picture 2" descr="D:\ecoherencia\La Reverde\recetas\verdolaga_scones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672" y="1855031"/>
            <a:ext cx="5525558" cy="73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ecoherencia\La Reverde\recetas\mostaza_sofrito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36206"/>
            <a:ext cx="4910950" cy="368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ecoherencia\La Reverde\recetas\ortiga_magd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62481" y="-5360614"/>
            <a:ext cx="5891524" cy="441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D:\ecoherencia\La Reverde\recetas\pan-leche-calendula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1137" y="-4561471"/>
            <a:ext cx="5457825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 descr="minilogo_Ecoherencia-pi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2" y="5132434"/>
            <a:ext cx="9144032" cy="1725567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474" y="2131404"/>
            <a:ext cx="2352624" cy="3002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865" y="68018"/>
            <a:ext cx="864096" cy="78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898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8889</TotalTime>
  <Words>464</Words>
  <Application>Microsoft Office PowerPoint</Application>
  <PresentationFormat>Presentación en pantalla (4:3)</PresentationFormat>
  <Paragraphs>99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6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 JOSE</dc:creator>
  <cp:lastModifiedBy>Ainhoa Cobos</cp:lastModifiedBy>
  <cp:revision>417</cp:revision>
  <dcterms:created xsi:type="dcterms:W3CDTF">2017-06-28T11:20:00Z</dcterms:created>
  <dcterms:modified xsi:type="dcterms:W3CDTF">2018-07-05T13:03:25Z</dcterms:modified>
</cp:coreProperties>
</file>