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9" r:id="rId4"/>
    <p:sldId id="280" r:id="rId5"/>
    <p:sldId id="281" r:id="rId6"/>
    <p:sldId id="283" r:id="rId7"/>
    <p:sldId id="260" r:id="rId8"/>
    <p:sldId id="258" r:id="rId9"/>
    <p:sldId id="263" r:id="rId10"/>
    <p:sldId id="261" r:id="rId11"/>
    <p:sldId id="262" r:id="rId12"/>
    <p:sldId id="264" r:id="rId13"/>
    <p:sldId id="265" r:id="rId14"/>
    <p:sldId id="266" r:id="rId15"/>
    <p:sldId id="268" r:id="rId16"/>
    <p:sldId id="270" r:id="rId17"/>
    <p:sldId id="269" r:id="rId18"/>
    <p:sldId id="271" r:id="rId19"/>
    <p:sldId id="272" r:id="rId20"/>
    <p:sldId id="277" r:id="rId21"/>
    <p:sldId id="278" r:id="rId22"/>
    <p:sldId id="273" r:id="rId23"/>
    <p:sldId id="284" r:id="rId24"/>
    <p:sldId id="286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24BE3C-930A-4D21-AF4E-9047AEF39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92F95-EE46-4E99-BE0B-40CE6BF7F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2F6E6-7810-4268-B312-1667E18D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06037-BFFE-4AFA-80BD-4E76DC41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7DB108-80BE-46CE-952F-2FC9E525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3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D5E44-7801-4D99-9EC4-B0382B23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9900D39-D228-4A8A-95DF-730AFBD57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3CE4E-2D7D-4EFA-9F01-9FF3A365A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D26452-D43A-43DB-8CB1-5ECE125F0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CE8E7A-CF5F-4824-9D68-34A97CE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95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41B89F-9D83-4119-A729-DE18D6D7E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1648AF-4F7E-4AA8-8327-D8EB58994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E70D58-AF76-4207-A7CB-F96738650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02797-28D0-4B33-A144-2552AFC0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ADA69C-B2E8-41B4-AA5D-B6604596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239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DA624-3E9E-46B9-9C1E-BFEB284D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E96BB-C8E9-4E68-9C96-43F6886AA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A3A4CF-9AEE-4673-9572-A059F88A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21634B-EE3E-4656-9772-DAB38DF9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938EC0-EDBC-4DBD-9F0B-A43B5EC3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89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CF2FA-694C-479F-B03F-DBFC5143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9B66E0-3814-4B0A-A7BE-D8EFB6C59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4196C-162A-410C-8E40-F963D013C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3F1264-3AA4-4EF0-8950-D82A7CC2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89A5D-F078-419F-B793-6C466088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81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E31F1-727B-4DAB-B921-A2B46AC0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3C73F7-7112-4D50-AFD1-E5F26E401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464CCA-7413-4189-B70B-7EEA20A1C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812DEA-6B68-429D-B8F9-CCFF9B894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F1A456-EDA9-4326-B346-26C81C90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941447-95B0-47B6-9974-4EB0D604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74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EA118-0EB1-4616-ACFE-D5C6B4F41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B1902C-9F27-445D-A06E-284B695F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C5CE5C-52B1-4AAB-8DB1-9019F9D49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5D74CC-9C84-435E-8148-04A01C7A2A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089C42-241C-4FEC-BEA6-B29474150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1DA7E90-00BA-4077-98AB-0323D001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5F3E41E-C1D7-40FE-ADCC-8201F77C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602714-CB0E-40F8-88C5-49663CE57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6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2403C-23EE-47D7-BBB2-2B2AB719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EB7B3D-56B2-454A-834C-B7B1AB36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70037-6D15-440F-9DA5-DC98ED29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BBF62B-77AA-407D-A554-450D297C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448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C311E7D-2952-4E6C-AA4D-8F7F99C3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08EBCAE-58AC-423C-A261-2F93A0B8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7D848F3-B369-4994-B988-6D7B4F1D8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19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18367-3C95-4982-90AF-F33C1CAA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A07D61-F7A5-4A0C-A23A-1F9D0A5D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E912F0-D7DD-46FE-AAC2-BDCD6EAD8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3964BF-88BE-4C36-A04C-C2E50033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CF7B71-1445-4B41-BC61-ED32DF45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68F7C4-FBDB-46FE-8F7E-AB37B02E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245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07BF2-418A-4ED0-BAE7-876C8798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D3CD8D-76AF-4EB2-8F4C-EF5A55466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88AFE2-51E7-4F0B-9B51-23F68C746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030F8B-BB51-40C6-ACD5-2ECA85F78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803FA6-9379-4578-8FD4-DE5FC0C3D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D8D092-5C22-4065-8F3E-E50C94F5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72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FA8E45A-F313-43BA-957D-CF459D02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850F81-1DCC-4B1B-BBC5-D0E21B14B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C26260-DDAB-4807-8F4E-49D0B1DA3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24A7B-7A05-417E-9EBC-44C6CEE99CEB}" type="datetimeFigureOut">
              <a:rPr lang="es-ES" smtClean="0"/>
              <a:t>04/07/2018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546306-1A05-478F-AF81-17B5654E2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5B503C-B714-4E81-9857-C31011FE7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C524F-214B-4BD9-9401-8886D2E423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3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6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AB9CC-5F76-4783-97FA-8C429379A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2275"/>
            <a:ext cx="9144000" cy="2387600"/>
          </a:xfrm>
        </p:spPr>
        <p:txBody>
          <a:bodyPr>
            <a:noAutofit/>
          </a:bodyPr>
          <a:lstStyle/>
          <a:p>
            <a:r>
              <a:rPr lang="es-E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OPORTUNIDADES EN LA PRODUCCIÓN ECOLÓGICA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C47697-366C-47A3-A54E-39CC83EA5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endParaRPr lang="es-ES" dirty="0"/>
          </a:p>
          <a:p>
            <a:endParaRPr lang="es-ES" dirty="0"/>
          </a:p>
          <a:p>
            <a:r>
              <a:rPr lang="es-ES" sz="3600" b="1" dirty="0"/>
              <a:t>III JORNADA DE AGRICULTURA Y GANADERÍA ECOLÓGICA</a:t>
            </a:r>
            <a:r>
              <a:rPr lang="es-ES" b="1" dirty="0"/>
              <a:t>.</a:t>
            </a:r>
          </a:p>
          <a:p>
            <a:r>
              <a:rPr lang="es-ES" dirty="0"/>
              <a:t>JEREZ DE LA FRONTERA 05/06/2018</a:t>
            </a:r>
          </a:p>
        </p:txBody>
      </p:sp>
    </p:spTree>
    <p:extLst>
      <p:ext uri="{BB962C8B-B14F-4D97-AF65-F5344CB8AC3E}">
        <p14:creationId xmlns:p14="http://schemas.microsoft.com/office/powerpoint/2010/main" val="3781608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15C012-EEB0-4692-A099-0A09CD4DE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51" y="-477079"/>
            <a:ext cx="10638687" cy="758687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C652F9-F75A-4813-BDB4-4AE518A75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792" y="5820433"/>
            <a:ext cx="1149951" cy="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7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868C8B-D682-461B-A9C5-AB321C737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-143303"/>
            <a:ext cx="10455965" cy="76923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2E19BD9-A4C9-44F8-8FA4-710A04C64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911" y="5914417"/>
            <a:ext cx="1149951" cy="60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65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517174-8CC6-4646-B7B6-AA93425B0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0922" y="778206"/>
            <a:ext cx="14762922" cy="16336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A33A0C-2221-402F-B549-5AD7FE494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436" y="2538929"/>
            <a:ext cx="6097336" cy="16336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4B96C0-571A-4A1E-96B0-03DFCE736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652"/>
            <a:ext cx="12192000" cy="13855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F6DABF0-AA10-4339-BF23-4801AC6A6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071" y="91866"/>
            <a:ext cx="9196815" cy="5716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8F1D36A-6952-4D75-BF85-546B17EDD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6439" y="6079794"/>
            <a:ext cx="1149951" cy="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7935788-A069-4746-9D9D-6C113168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930"/>
            <a:ext cx="12192000" cy="2654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F1695E-9108-43B1-BD6B-50674E42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65255"/>
            <a:ext cx="12192000" cy="31102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DEE985C-8170-4747-A1E0-6D5B0226A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426" y="6175513"/>
            <a:ext cx="1149951" cy="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C01B050-B0B6-4164-B138-27B5E7158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10" y="-371063"/>
            <a:ext cx="9343664" cy="789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48DA71-4477-42C4-A7C6-F19AB1416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339" y="5645335"/>
            <a:ext cx="1149951" cy="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59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F7C59-68F6-4BF7-9693-F5B8FD16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5" y="371061"/>
            <a:ext cx="10541003" cy="1319627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B377B6-00F4-4B81-9B23-4AC391C07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5" y="503583"/>
            <a:ext cx="5160963" cy="1187105"/>
          </a:xfrm>
        </p:spPr>
        <p:txBody>
          <a:bodyPr>
            <a:normAutofit/>
          </a:bodyPr>
          <a:lstStyle/>
          <a:p>
            <a:r>
              <a:rPr lang="es-ES" sz="5400" dirty="0"/>
              <a:t>ANDALUCIA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F2F12B-231D-42F3-8306-B892E62E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3" y="2393467"/>
            <a:ext cx="4822066" cy="3503750"/>
          </a:xfrm>
        </p:spPr>
        <p:txBody>
          <a:bodyPr>
            <a:normAutofit fontScale="62500" lnSpcReduction="20000"/>
          </a:bodyPr>
          <a:lstStyle/>
          <a:p>
            <a:r>
              <a:rPr lang="es-ES" sz="5100" dirty="0"/>
              <a:t>AGRICULTORES       11189</a:t>
            </a:r>
          </a:p>
          <a:p>
            <a:endParaRPr lang="es-ES" sz="5100" dirty="0"/>
          </a:p>
          <a:p>
            <a:r>
              <a:rPr lang="es-ES" sz="5100" dirty="0"/>
              <a:t>GANADEROS             1167</a:t>
            </a:r>
          </a:p>
          <a:p>
            <a:endParaRPr lang="es-ES" sz="5100" dirty="0"/>
          </a:p>
          <a:p>
            <a:r>
              <a:rPr lang="es-ES" sz="5100" dirty="0"/>
              <a:t>MIXTOS (A+G)           1418</a:t>
            </a:r>
          </a:p>
          <a:p>
            <a:endParaRPr lang="es-ES" sz="51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A1AD78-A48D-4DD9-9473-A17308F83F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866776"/>
            <a:ext cx="5183188" cy="823912"/>
          </a:xfrm>
        </p:spPr>
        <p:txBody>
          <a:bodyPr>
            <a:noAutofit/>
          </a:bodyPr>
          <a:lstStyle/>
          <a:p>
            <a:r>
              <a:rPr lang="es-ES" sz="5400" dirty="0"/>
              <a:t>CÁDIZ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968BE9-E042-4105-9168-93581F9D8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393467"/>
            <a:ext cx="5282579" cy="3503750"/>
          </a:xfrm>
        </p:spPr>
        <p:txBody>
          <a:bodyPr>
            <a:normAutofit fontScale="62500" lnSpcReduction="20000"/>
          </a:bodyPr>
          <a:lstStyle/>
          <a:p>
            <a:r>
              <a:rPr lang="es-ES" sz="5100" dirty="0"/>
              <a:t>AGRICULTORES         411</a:t>
            </a:r>
          </a:p>
          <a:p>
            <a:pPr marL="0" indent="0">
              <a:buNone/>
            </a:pPr>
            <a:endParaRPr lang="es-ES" sz="5100" dirty="0"/>
          </a:p>
          <a:p>
            <a:r>
              <a:rPr lang="es-ES" sz="5100" dirty="0"/>
              <a:t>GANADEROS            186</a:t>
            </a:r>
          </a:p>
          <a:p>
            <a:endParaRPr lang="es-ES" sz="5100" dirty="0"/>
          </a:p>
          <a:p>
            <a:r>
              <a:rPr lang="es-ES" sz="5100" dirty="0"/>
              <a:t>MIXTOS (A+G)          399</a:t>
            </a:r>
          </a:p>
          <a:p>
            <a:endParaRPr lang="es-ES" sz="51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F3C57E-CD90-4F93-9349-589A33D9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775" y="5487204"/>
            <a:ext cx="1485126" cy="8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9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355F7-3348-4B6F-8DCF-97BC2DEB8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SUPERFICIE POR CULTIVOS CÁDIZ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959C73-C9C0-440D-B147-8FA82973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CEREALES PARA GRANO                                                      13027,36HA</a:t>
            </a:r>
          </a:p>
          <a:p>
            <a:r>
              <a:rPr lang="es-ES" dirty="0"/>
              <a:t>LEGUMBRES PARA GRANO                                                    2669,17HA</a:t>
            </a:r>
          </a:p>
          <a:p>
            <a:r>
              <a:rPr lang="es-ES" dirty="0"/>
              <a:t>TUBÉRCULOS Y RAÍCES                                                             275,61HA</a:t>
            </a:r>
          </a:p>
          <a:p>
            <a:r>
              <a:rPr lang="es-ES" dirty="0"/>
              <a:t>CULTIVOS INDUSTRIALES                                                       2159,19HA</a:t>
            </a:r>
          </a:p>
          <a:p>
            <a:r>
              <a:rPr lang="es-ES" dirty="0"/>
              <a:t>PLANTAS EN VERDE PARA ALIMENTACIÓN ANIMAL            203,47HA</a:t>
            </a:r>
          </a:p>
          <a:p>
            <a:r>
              <a:rPr lang="es-ES" dirty="0"/>
              <a:t>HORTALIZAS                                                                                780,12HA</a:t>
            </a:r>
          </a:p>
          <a:p>
            <a:r>
              <a:rPr lang="es-ES" dirty="0"/>
              <a:t>BARBECHOS                                                                              2688,81HA</a:t>
            </a:r>
          </a:p>
          <a:p>
            <a:r>
              <a:rPr lang="es-ES" dirty="0"/>
              <a:t>PASTOS PERMANENTES                                                      132923,57HA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F9AAB9-4CAC-4EBC-B54A-988BEC020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2680" y="362629"/>
            <a:ext cx="1417966" cy="7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0E963-2A58-42E8-B8B2-5A1A2EE8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SUPERFICIE POR CULTIVOS CÁDIZ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1695B-110F-4383-9A36-65920AEA2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65974" cy="4351338"/>
          </a:xfrm>
        </p:spPr>
        <p:txBody>
          <a:bodyPr>
            <a:normAutofit/>
          </a:bodyPr>
          <a:lstStyle/>
          <a:p>
            <a:r>
              <a:rPr lang="es-ES" dirty="0"/>
              <a:t>FRUTALES                                                  61,43HA                                                   </a:t>
            </a:r>
          </a:p>
          <a:p>
            <a:r>
              <a:rPr lang="es-ES" dirty="0"/>
              <a:t>PLATANERAS Y SUBTROPICALES          100,50HA</a:t>
            </a:r>
          </a:p>
          <a:p>
            <a:r>
              <a:rPr lang="es-ES" dirty="0"/>
              <a:t>FRUTOS SECOS                                         87,71HA</a:t>
            </a:r>
          </a:p>
          <a:p>
            <a:r>
              <a:rPr lang="es-ES" dirty="0"/>
              <a:t>CÍTRICOS                                                 182,35HA</a:t>
            </a:r>
          </a:p>
          <a:p>
            <a:r>
              <a:rPr lang="es-ES" dirty="0"/>
              <a:t>VIÑEDO                                                   133,70HA</a:t>
            </a:r>
          </a:p>
          <a:p>
            <a:r>
              <a:rPr lang="es-ES" dirty="0"/>
              <a:t>OLIVAR                                                  3661,55HA</a:t>
            </a:r>
          </a:p>
          <a:p>
            <a:r>
              <a:rPr lang="es-ES" dirty="0"/>
              <a:t>OTROS PERMANENTES                         162,15HA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80E594-FD59-417D-BAD9-F076E556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920" y="365125"/>
            <a:ext cx="1518855" cy="84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3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9309C4-567E-444A-8A66-16F7AA74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99522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F392787-8F3F-48A3-BFEB-9C69AC034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95226"/>
            <a:ext cx="12192000" cy="32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9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662868-B095-410E-8258-67523E7B5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013"/>
            <a:ext cx="12192000" cy="335155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C65D32-A06F-4626-A287-2BA8D03B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7991"/>
            <a:ext cx="12192000" cy="43350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9256E2D-0A61-4F69-B591-E0FE193A0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00744"/>
            <a:ext cx="12192000" cy="11533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109D71-8DF2-4718-98E1-8C275AD78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11844"/>
            <a:ext cx="12192000" cy="3984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4E29D3-58E5-44C0-ACDC-09F73B4CE9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5013"/>
            <a:ext cx="12192000" cy="9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0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6729B-7333-4C84-80C0-D7281BE9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0CFF2-24DB-4603-9577-3E7BA072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8806"/>
            <a:ext cx="10515600" cy="51781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8800" dirty="0"/>
              <a:t>¿CUÁNTO MUEVE EL SECTOR BIO EN ESPAÑA AL AÑO?</a:t>
            </a:r>
          </a:p>
          <a:p>
            <a:endParaRPr lang="es-ES" sz="4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4731C4-38B7-4684-A81E-0ADE686C5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596" y="5651038"/>
            <a:ext cx="1520179" cy="8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051BBF-EF06-44C5-9847-21B612877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EXPORTAMOS 890 MILLONES DE EUROS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45B03B-B45B-49CE-B278-D54D18542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HORTALIZAS</a:t>
            </a:r>
          </a:p>
          <a:p>
            <a:pPr marL="0" indent="0">
              <a:buNone/>
            </a:pPr>
            <a:endParaRPr lang="es-ES" sz="3200" dirty="0"/>
          </a:p>
          <a:p>
            <a:r>
              <a:rPr lang="es-ES" sz="3200" dirty="0"/>
              <a:t>VINOS</a:t>
            </a:r>
          </a:p>
          <a:p>
            <a:pPr marL="0" indent="0">
              <a:buNone/>
            </a:pPr>
            <a:endParaRPr lang="es-ES" sz="3200" dirty="0"/>
          </a:p>
          <a:p>
            <a:r>
              <a:rPr lang="es-ES" sz="3200" dirty="0"/>
              <a:t>ACEITES</a:t>
            </a:r>
          </a:p>
          <a:p>
            <a:endParaRPr lang="es-ES" sz="3200" dirty="0"/>
          </a:p>
          <a:p>
            <a:r>
              <a:rPr lang="es-ES" sz="3200" dirty="0"/>
              <a:t>FRUTAS Y FRUTOS SECOS</a:t>
            </a:r>
          </a:p>
        </p:txBody>
      </p:sp>
    </p:spTree>
    <p:extLst>
      <p:ext uri="{BB962C8B-B14F-4D97-AF65-F5344CB8AC3E}">
        <p14:creationId xmlns:p14="http://schemas.microsoft.com/office/powerpoint/2010/main" val="85724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868B7-2149-4A51-A5AB-E4FC125A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049"/>
            <a:ext cx="10515600" cy="963637"/>
          </a:xfrm>
        </p:spPr>
        <p:txBody>
          <a:bodyPr/>
          <a:lstStyle/>
          <a:p>
            <a:r>
              <a:rPr lang="es-ES" dirty="0"/>
              <a:t>IMPORTAMOS 596 MILLONES DE EUROS!!!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C7193-6DA9-42DB-AA41-63B933CA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233182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ALIMENTOS INFANTILES Y DIETÉTICOS</a:t>
            </a:r>
          </a:p>
          <a:p>
            <a:r>
              <a:rPr lang="es-ES" dirty="0"/>
              <a:t>DERIVADOS DE CEREALES Y SOJA                          </a:t>
            </a:r>
            <a:r>
              <a:rPr lang="es-ES" sz="3900" dirty="0">
                <a:solidFill>
                  <a:srgbClr val="FF0000"/>
                </a:solidFill>
              </a:rPr>
              <a:t>¡¡¡OPORTUNIDAD!!!</a:t>
            </a:r>
          </a:p>
          <a:p>
            <a:r>
              <a:rPr lang="es-ES" dirty="0"/>
              <a:t>SEMILLAS</a:t>
            </a:r>
          </a:p>
          <a:p>
            <a:r>
              <a:rPr lang="es-ES" dirty="0"/>
              <a:t>PASTAS</a:t>
            </a:r>
          </a:p>
          <a:p>
            <a:r>
              <a:rPr lang="es-ES" dirty="0"/>
              <a:t>CONDIMENTOS Y ESPECIAS</a:t>
            </a:r>
          </a:p>
          <a:p>
            <a:r>
              <a:rPr lang="es-ES" dirty="0"/>
              <a:t>SALSAS</a:t>
            </a:r>
          </a:p>
          <a:p>
            <a:r>
              <a:rPr lang="es-ES" dirty="0"/>
              <a:t>DERIVADOS LÁCTEOS</a:t>
            </a:r>
          </a:p>
          <a:p>
            <a:r>
              <a:rPr lang="es-ES" dirty="0"/>
              <a:t>CAFÉ</a:t>
            </a:r>
          </a:p>
          <a:p>
            <a:r>
              <a:rPr lang="es-ES" dirty="0"/>
              <a:t>TÉ E INFUSIONES</a:t>
            </a:r>
          </a:p>
          <a:p>
            <a:r>
              <a:rPr lang="es-ES" dirty="0"/>
              <a:t>PLATOS PREPARADOS</a:t>
            </a:r>
          </a:p>
          <a:p>
            <a:r>
              <a:rPr lang="es-ES" dirty="0"/>
              <a:t>SNACKS</a:t>
            </a:r>
          </a:p>
          <a:p>
            <a:r>
              <a:rPr lang="es-ES" dirty="0"/>
              <a:t>FRUTAS TROPICALES Y DE ESTACIÓN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FB48EF-516B-43D7-9922-1CBAD392B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035" y="5506129"/>
            <a:ext cx="1640989" cy="9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BF9E91-328A-4763-9373-46BCBB2DC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36"/>
            <a:ext cx="12192000" cy="679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8A903-1C67-47E2-B91D-6D40DACB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MARÍA LÓPEZ HERNÁNDEZ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370EBB-2885-48D5-9F71-66A2E9DB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ES" sz="3600" b="1" dirty="0"/>
          </a:p>
          <a:p>
            <a:r>
              <a:rPr lang="es-ES" sz="3600" b="1" dirty="0"/>
              <a:t>661788127</a:t>
            </a:r>
          </a:p>
          <a:p>
            <a:endParaRPr lang="es-ES" sz="3600" b="1" dirty="0"/>
          </a:p>
          <a:p>
            <a:r>
              <a:rPr lang="es-ES" sz="3600" b="1" dirty="0"/>
              <a:t>cadiz@caae.es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1D18D8-0E74-4EC6-97DE-9E7C6DF5C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2082" y="1653702"/>
            <a:ext cx="6280130" cy="347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32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E6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E176C95C-D385-42B9-93AF-0676FDF8D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5" r="17025" b="-1"/>
          <a:stretch/>
        </p:blipFill>
        <p:spPr>
          <a:xfrm>
            <a:off x="3028203" y="643467"/>
            <a:ext cx="6135594" cy="5571066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176C95C-D385-42B9-93AF-0676FDF8D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495"/>
          <a:stretch/>
        </p:blipFill>
        <p:spPr>
          <a:xfrm flipH="1" flipV="1">
            <a:off x="1064964" y="6377940"/>
            <a:ext cx="7896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8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2EE67-B29D-4011-B0A3-9FFBF2596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/>
              <a:t>¿QUÉ BUSCAN LOS CONSUMIDORES?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A8E20-CDF1-4843-9F72-73BE132CC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3371"/>
            <a:ext cx="10515600" cy="3813591"/>
          </a:xfrm>
        </p:spPr>
        <p:txBody>
          <a:bodyPr>
            <a:normAutofit/>
          </a:bodyPr>
          <a:lstStyle/>
          <a:p>
            <a:r>
              <a:rPr lang="es-ES" sz="4400" dirty="0"/>
              <a:t>SALUD</a:t>
            </a:r>
          </a:p>
          <a:p>
            <a:r>
              <a:rPr lang="es-ES" sz="4400" dirty="0"/>
              <a:t>BIENESTAR</a:t>
            </a:r>
          </a:p>
          <a:p>
            <a:r>
              <a:rPr lang="es-ES" sz="4400" dirty="0"/>
              <a:t>MEDIO AMBIENTE</a:t>
            </a:r>
          </a:p>
          <a:p>
            <a:r>
              <a:rPr lang="es-ES" sz="4400" dirty="0"/>
              <a:t>CALIDAD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C29715-DE12-4A9C-9648-8DE6B567F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0774" y="5607942"/>
            <a:ext cx="1598001" cy="8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9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44CFA-5E90-437C-A3C1-87889728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/>
              <a:t>¿DÓNDE SE PUEDEN COMPRAR?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1933E7-A5A1-4729-9F3A-8C2CEC05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HACE 15 AÑOS HERBOLARIOS</a:t>
            </a:r>
          </a:p>
          <a:p>
            <a:endParaRPr lang="es-ES" sz="3600" dirty="0"/>
          </a:p>
          <a:p>
            <a:r>
              <a:rPr lang="es-ES" sz="3600" dirty="0"/>
              <a:t>HACE UNOS AÑOS SÓLO EN TIENDAS ESPECIALIZADAS</a:t>
            </a:r>
          </a:p>
          <a:p>
            <a:endParaRPr lang="es-ES" sz="3600" dirty="0"/>
          </a:p>
          <a:p>
            <a:r>
              <a:rPr lang="es-ES" sz="3600" dirty="0"/>
              <a:t>HOY EN GRANDES SUPERFICIES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E0B18E-5D83-4419-A484-81F2D81A8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281" y="5486400"/>
            <a:ext cx="1817478" cy="100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2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D7ED5B-DE8C-4E8D-8BE6-9D421128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dirty="0"/>
              <a:t>CONSUMIDORES MÁS FRECUENTES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A09408-4B67-48FE-AC4A-38D43B39C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GASTO PER CÁPITA 36,33% EUROS/HABITANTE/AÑO</a:t>
            </a:r>
          </a:p>
          <a:p>
            <a:endParaRPr lang="es-ES" dirty="0"/>
          </a:p>
          <a:p>
            <a:r>
              <a:rPr lang="es-ES" dirty="0"/>
              <a:t>CASI LA MITAD DE LOS ESPAÑOLES INCLUYEN AL MENOS UN PRODUCTO EN SU CESTA</a:t>
            </a:r>
          </a:p>
          <a:p>
            <a:endParaRPr lang="es-ES" dirty="0"/>
          </a:p>
          <a:p>
            <a:r>
              <a:rPr lang="es-ES" dirty="0"/>
              <a:t>EXPANSIÓN DE MENÚS ECOLÓGICOS EN COMEDORES ESCOLARES</a:t>
            </a:r>
          </a:p>
          <a:p>
            <a:endParaRPr lang="es-ES" dirty="0"/>
          </a:p>
          <a:p>
            <a:r>
              <a:rPr lang="es-ES" dirty="0"/>
              <a:t>IMPLANTACIÓN DE MENÚS ECOLÓGICOS EN HOSPITALES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7FE567-1115-4BA0-8F16-D4109AEF6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8052" y="5664305"/>
            <a:ext cx="1500724" cy="8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6729B-7333-4C84-80C0-D7281BE9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F0CFF2-24DB-4603-9577-3E7BA072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152"/>
            <a:ext cx="10515600" cy="5937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5400" dirty="0"/>
              <a:t>¿EN QUÉ LUGAR SE HA POSICIONADO ESPAÑA COMO CONSUMIDOR?</a:t>
            </a:r>
          </a:p>
          <a:p>
            <a:endParaRPr lang="es-ES" sz="5400" dirty="0"/>
          </a:p>
          <a:p>
            <a:pPr marL="0" indent="0">
              <a:buNone/>
            </a:pPr>
            <a:r>
              <a:rPr lang="es-ES" sz="5400" dirty="0"/>
              <a:t>¿CUÁNTO HA CRECIDO EL CONSUMO DE PRODUCTOS ECOLÓGICOS?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DB30CA-7333-4955-8D46-1BE12948F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580" y="5603132"/>
            <a:ext cx="1834165" cy="10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3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AB4F8D-5020-4D27-8911-0E739B57F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66" y="-31169"/>
            <a:ext cx="10311822" cy="814149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02CF56-40C1-4BD7-9E44-5869D5C3E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0758" y="5917710"/>
            <a:ext cx="1149951" cy="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9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CD99E-265D-46C4-8F1D-3FBDFED5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B4DAA28-40A5-4B6C-B5DC-C296834B1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91364" y="742937"/>
            <a:ext cx="12444824" cy="117762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923B988-F122-4DD1-B65C-C569B08A2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364" y="235624"/>
            <a:ext cx="1149951" cy="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57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6CACCBF-6D0C-44AD-BE32-886B5000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2" y="0"/>
            <a:ext cx="10644853" cy="820972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842793-FCB5-4D58-ACAF-F2AFC423B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789" y="197846"/>
            <a:ext cx="1149951" cy="6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28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261</Words>
  <Application>Microsoft Office PowerPoint</Application>
  <PresentationFormat>Panorámica</PresentationFormat>
  <Paragraphs>84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de Office</vt:lpstr>
      <vt:lpstr>OPORTUNIDADES EN LA PRODUCCIÓN ECOLÓGICA</vt:lpstr>
      <vt:lpstr>Presentación de PowerPoint</vt:lpstr>
      <vt:lpstr>¿QUÉ BUSCAN LOS CONSUMIDORES?</vt:lpstr>
      <vt:lpstr>¿DÓNDE SE PUEDEN COMPRAR?</vt:lpstr>
      <vt:lpstr>CONSUMIDORES MÁS FRECUENTES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SUPERFICIE POR CULTIVOS CÁDIZ</vt:lpstr>
      <vt:lpstr>SUPERFICIE POR CULTIVOS CÁDIZ</vt:lpstr>
      <vt:lpstr>Presentación de PowerPoint</vt:lpstr>
      <vt:lpstr>Presentación de PowerPoint</vt:lpstr>
      <vt:lpstr>EXPORTAMOS 890 MILLONES DE EUROS</vt:lpstr>
      <vt:lpstr>IMPORTAMOS 596 MILLONES DE EUROS!!!</vt:lpstr>
      <vt:lpstr>Presentación de PowerPoint</vt:lpstr>
      <vt:lpstr>MARÍA LÓPEZ HERNÁNDEZ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OPORTUNIDADES EN LA PRODUCCIÓN ECOLÓGICA</dc:title>
  <dc:creator>Maria  Lopez</dc:creator>
  <cp:lastModifiedBy>Maria  Lopez</cp:lastModifiedBy>
  <cp:revision>2</cp:revision>
  <dcterms:created xsi:type="dcterms:W3CDTF">2018-07-04T20:44:25Z</dcterms:created>
  <dcterms:modified xsi:type="dcterms:W3CDTF">2018-07-04T20:52:47Z</dcterms:modified>
</cp:coreProperties>
</file>