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6" r:id="rId3"/>
    <p:sldId id="257" r:id="rId4"/>
    <p:sldId id="265" r:id="rId5"/>
    <p:sldId id="284" r:id="rId6"/>
    <p:sldId id="262" r:id="rId7"/>
    <p:sldId id="267" r:id="rId8"/>
    <p:sldId id="281" r:id="rId9"/>
    <p:sldId id="282" r:id="rId10"/>
    <p:sldId id="286" r:id="rId11"/>
    <p:sldId id="279" r:id="rId12"/>
    <p:sldId id="268" r:id="rId13"/>
    <p:sldId id="269" r:id="rId14"/>
    <p:sldId id="280" r:id="rId15"/>
    <p:sldId id="261" r:id="rId16"/>
    <p:sldId id="276" r:id="rId17"/>
    <p:sldId id="258" r:id="rId18"/>
    <p:sldId id="264" r:id="rId19"/>
    <p:sldId id="263" r:id="rId20"/>
    <p:sldId id="278" r:id="rId21"/>
    <p:sldId id="277" r:id="rId22"/>
    <p:sldId id="259" r:id="rId23"/>
    <p:sldId id="274" r:id="rId24"/>
    <p:sldId id="275" r:id="rId25"/>
    <p:sldId id="283" r:id="rId26"/>
    <p:sldId id="285" r:id="rId27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04/07/2018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04/07/2018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04/07/2018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04/07/2018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04/07/2018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04/07/2018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04/07/2018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04/07/2018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04/07/2018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04/07/2018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04/07/2018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pPr/>
              <a:t>04/07/2018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15000" contrast="-8000"/>
          </a:blip>
          <a:srcRect/>
          <a:stretch>
            <a:fillRect/>
          </a:stretch>
        </p:blipFill>
        <p:spPr bwMode="auto">
          <a:xfrm>
            <a:off x="0" y="0"/>
            <a:ext cx="9144000" cy="684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CuadroTexto"/>
          <p:cNvSpPr txBox="1"/>
          <p:nvPr/>
        </p:nvSpPr>
        <p:spPr>
          <a:xfrm>
            <a:off x="539552" y="6381328"/>
            <a:ext cx="5242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/>
              <a:t>TERESA RODRÍGUEZ MUÑOZ (TÉCNICO DE JALHUCA)</a:t>
            </a:r>
            <a:r>
              <a:rPr lang="es-ES_tradnl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)</a:t>
            </a:r>
            <a:endParaRPr lang="es-ES" b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619672" y="1844824"/>
            <a:ext cx="709175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5400" b="1" i="1" dirty="0" smtClean="0"/>
              <a:t>CULTIVO DEL AGUACATE</a:t>
            </a:r>
          </a:p>
          <a:p>
            <a:r>
              <a:rPr lang="es-ES_tradnl" sz="5400" b="1" i="1" dirty="0" smtClean="0"/>
              <a:t> EN ECOLÓGICO</a:t>
            </a:r>
            <a:endParaRPr lang="es-ES" sz="5400" b="1" i="1" dirty="0"/>
          </a:p>
        </p:txBody>
      </p:sp>
      <p:pic>
        <p:nvPicPr>
          <p:cNvPr id="6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50" y="6081713"/>
            <a:ext cx="12255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872" y="1"/>
            <a:ext cx="828260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-1"/>
            <a:ext cx="9198152" cy="689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71192"/>
            <a:ext cx="2382411" cy="1786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7242381" y="4956381"/>
            <a:ext cx="1967542" cy="1835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CuadroTexto"/>
          <p:cNvSpPr txBox="1"/>
          <p:nvPr/>
        </p:nvSpPr>
        <p:spPr>
          <a:xfrm>
            <a:off x="395536" y="476672"/>
            <a:ext cx="2720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b="1" dirty="0" smtClean="0"/>
              <a:t>MANEJO DEL RIEGO</a:t>
            </a:r>
            <a:endParaRPr lang="es-ES" sz="2400" b="1" dirty="0"/>
          </a:p>
        </p:txBody>
      </p:sp>
      <p:pic>
        <p:nvPicPr>
          <p:cNvPr id="4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50" y="6081712"/>
            <a:ext cx="12255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0" y="908720"/>
            <a:ext cx="4788024" cy="478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404664"/>
            <a:ext cx="3747147" cy="5560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CuadroTexto"/>
          <p:cNvSpPr txBox="1"/>
          <p:nvPr/>
        </p:nvSpPr>
        <p:spPr>
          <a:xfrm>
            <a:off x="611560" y="332656"/>
            <a:ext cx="2996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/>
              <a:t>TENSIOMETROS  (VÍA MOVIL)</a:t>
            </a:r>
            <a:endParaRPr lang="es-ES" b="1" dirty="0"/>
          </a:p>
        </p:txBody>
      </p:sp>
      <p:pic>
        <p:nvPicPr>
          <p:cNvPr id="6" name="1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50" y="6081712"/>
            <a:ext cx="12255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852095" y="893337"/>
            <a:ext cx="6816758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CuadroTexto"/>
          <p:cNvSpPr txBox="1"/>
          <p:nvPr/>
        </p:nvSpPr>
        <p:spPr>
          <a:xfrm>
            <a:off x="5292080" y="1484784"/>
            <a:ext cx="3631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/>
              <a:t>PROGRAMADOR DE RIEGO/ ABONO</a:t>
            </a:r>
            <a:endParaRPr lang="es-ES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5364088" y="2132856"/>
            <a:ext cx="3427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/>
              <a:t>PROGRAMADOR DE Tº (</a:t>
            </a:r>
            <a:r>
              <a:rPr lang="es-ES_tradnl" b="1" dirty="0" err="1" smtClean="0"/>
              <a:t>máx</a:t>
            </a:r>
            <a:r>
              <a:rPr lang="es-ES_tradnl" b="1" dirty="0" smtClean="0"/>
              <a:t>/</a:t>
            </a:r>
            <a:r>
              <a:rPr lang="es-ES_tradnl" b="1" dirty="0" err="1" smtClean="0"/>
              <a:t>mín</a:t>
            </a:r>
            <a:r>
              <a:rPr lang="es-ES_tradnl" b="1" dirty="0" smtClean="0"/>
              <a:t>)</a:t>
            </a:r>
            <a:endParaRPr lang="es-ES" b="1" dirty="0"/>
          </a:p>
        </p:txBody>
      </p:sp>
      <p:pic>
        <p:nvPicPr>
          <p:cNvPr id="5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50" y="6081712"/>
            <a:ext cx="12255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b="1" dirty="0" smtClean="0"/>
              <a:t>POSIBLES PROBLEMAS </a:t>
            </a:r>
            <a:endParaRPr lang="es-ES" b="1" dirty="0"/>
          </a:p>
        </p:txBody>
      </p:sp>
      <p:sp>
        <p:nvSpPr>
          <p:cNvPr id="6" name="5 Subtítul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sz="2800" b="1" dirty="0" smtClean="0">
                <a:solidFill>
                  <a:srgbClr val="FF0000"/>
                </a:solidFill>
              </a:rPr>
              <a:t>HELADAS / EXCESO DE CALOR</a:t>
            </a:r>
          </a:p>
          <a:p>
            <a:r>
              <a:rPr lang="es-ES_tradnl" sz="2800" b="1" dirty="0" smtClean="0">
                <a:solidFill>
                  <a:srgbClr val="FF0000"/>
                </a:solidFill>
              </a:rPr>
              <a:t>HIERBA (mano de obra)</a:t>
            </a:r>
          </a:p>
          <a:p>
            <a:r>
              <a:rPr lang="es-ES_tradnl" sz="2800" b="1" dirty="0" smtClean="0">
                <a:solidFill>
                  <a:srgbClr val="FF0000"/>
                </a:solidFill>
              </a:rPr>
              <a:t>CARACOLES</a:t>
            </a:r>
          </a:p>
          <a:p>
            <a:r>
              <a:rPr lang="es-ES_tradnl" sz="2800" b="1" dirty="0" smtClean="0"/>
              <a:t>OLIGONICHUS PERSEAE</a:t>
            </a:r>
          </a:p>
          <a:p>
            <a:r>
              <a:rPr lang="es-ES_tradnl" sz="2800" b="1" dirty="0" smtClean="0"/>
              <a:t>ENFERMEDADES FÚNGICAS </a:t>
            </a:r>
          </a:p>
          <a:p>
            <a:pPr>
              <a:buNone/>
            </a:pPr>
            <a:r>
              <a:rPr lang="es-ES_tradnl" sz="2800" b="1" dirty="0" smtClean="0"/>
              <a:t>     - PHYTOPHTHORA CINNAMOMI</a:t>
            </a:r>
          </a:p>
          <a:p>
            <a:pPr>
              <a:buNone/>
            </a:pPr>
            <a:r>
              <a:rPr lang="es-ES_tradnl" sz="2800" b="1" dirty="0" smtClean="0"/>
              <a:t>       - BOTRYOSPHAERIA</a:t>
            </a:r>
          </a:p>
          <a:p>
            <a:endParaRPr lang="es-ES_tradnl" sz="2800" b="1" dirty="0" smtClean="0"/>
          </a:p>
          <a:p>
            <a:pPr>
              <a:buNone/>
            </a:pPr>
            <a:endParaRPr lang="es-ES_tradnl" dirty="0" smtClean="0"/>
          </a:p>
        </p:txBody>
      </p:sp>
      <p:pic>
        <p:nvPicPr>
          <p:cNvPr id="7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50" y="6081712"/>
            <a:ext cx="12255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422916" cy="456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3359072"/>
            <a:ext cx="3491880" cy="3498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0"/>
            <a:ext cx="4294784" cy="322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CuadroTexto"/>
          <p:cNvSpPr txBox="1"/>
          <p:nvPr/>
        </p:nvSpPr>
        <p:spPr>
          <a:xfrm>
            <a:off x="827584" y="5373216"/>
            <a:ext cx="15168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 b="1" i="1" dirty="0" smtClean="0"/>
              <a:t>HELEDAS</a:t>
            </a:r>
            <a:endParaRPr lang="es-ES" sz="28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756494" y="756493"/>
            <a:ext cx="5436915" cy="3923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2068" y="1268759"/>
            <a:ext cx="4191931" cy="5589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1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50" y="6081713"/>
            <a:ext cx="12255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611560" y="5949280"/>
            <a:ext cx="18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/>
              <a:t>MANTA TÉRMICA</a:t>
            </a:r>
            <a:endParaRPr lang="es-ES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5796136" y="620688"/>
            <a:ext cx="1938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/>
              <a:t>MICROASPERSIÓN</a:t>
            </a:r>
            <a:endParaRPr lang="es-E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50" y="6081713"/>
            <a:ext cx="12255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93" y="1"/>
            <a:ext cx="9108503" cy="6831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50" y="6081713"/>
            <a:ext cx="12255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es-ES_tradnl" dirty="0" smtClean="0"/>
              <a:t> Experiencia personal</a:t>
            </a:r>
          </a:p>
          <a:p>
            <a:pPr>
              <a:buFont typeface="Wingdings" pitchFamily="2" charset="2"/>
              <a:buChar char="ü"/>
            </a:pPr>
            <a:r>
              <a:rPr lang="es-ES_tradnl" dirty="0" smtClean="0"/>
              <a:t> Nutrición / Riego</a:t>
            </a:r>
          </a:p>
          <a:p>
            <a:pPr>
              <a:buFont typeface="Wingdings" pitchFamily="2" charset="2"/>
              <a:buChar char="ü"/>
            </a:pPr>
            <a:r>
              <a:rPr lang="es-ES_tradnl" dirty="0" smtClean="0"/>
              <a:t>Posibles problemas que nos podemos encontrar</a:t>
            </a:r>
            <a:endParaRPr lang="es-ES" dirty="0"/>
          </a:p>
        </p:txBody>
      </p:sp>
      <p:pic>
        <p:nvPicPr>
          <p:cNvPr id="4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50" y="6081713"/>
            <a:ext cx="12255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521974" y="521975"/>
            <a:ext cx="4175787" cy="3131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655193" y="498401"/>
            <a:ext cx="3987208" cy="2990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3730424"/>
            <a:ext cx="4170102" cy="3127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1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50" y="6081713"/>
            <a:ext cx="12255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uario\Desktop\IMG_48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857588" y="854885"/>
            <a:ext cx="6860706" cy="5145529"/>
          </a:xfrm>
          <a:prstGeom prst="rect">
            <a:avLst/>
          </a:prstGeom>
          <a:noFill/>
        </p:spPr>
      </p:pic>
      <p:pic>
        <p:nvPicPr>
          <p:cNvPr id="3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50" y="6081713"/>
            <a:ext cx="12255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50" y="6081713"/>
            <a:ext cx="12255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Título"/>
          <p:cNvSpPr>
            <a:spLocks noGrp="1"/>
          </p:cNvSpPr>
          <p:nvPr>
            <p:ph type="title"/>
          </p:nvPr>
        </p:nvSpPr>
        <p:spPr>
          <a:xfrm>
            <a:off x="2123728" y="476672"/>
            <a:ext cx="4690864" cy="778098"/>
          </a:xfrm>
        </p:spPr>
        <p:txBody>
          <a:bodyPr>
            <a:normAutofit fontScale="90000"/>
          </a:bodyPr>
          <a:lstStyle/>
          <a:p>
            <a:r>
              <a:rPr lang="es-ES_tradnl" sz="4000" b="1" dirty="0" smtClean="0"/>
              <a:t>CARACOLES</a:t>
            </a:r>
            <a:r>
              <a:rPr lang="es-ES" b="1" dirty="0" smtClean="0"/>
              <a:t/>
            </a:r>
            <a:br>
              <a:rPr lang="es-ES" b="1" dirty="0" smtClean="0"/>
            </a:br>
            <a:endParaRPr lang="es-ES" dirty="0"/>
          </a:p>
        </p:txBody>
      </p:sp>
      <p:sp>
        <p:nvSpPr>
          <p:cNvPr id="10" name="9 Marcador de contenido"/>
          <p:cNvSpPr>
            <a:spLocks noGrp="1"/>
          </p:cNvSpPr>
          <p:nvPr>
            <p:ph sz="half" idx="2"/>
          </p:nvPr>
        </p:nvSpPr>
        <p:spPr>
          <a:xfrm>
            <a:off x="4788024" y="1556792"/>
            <a:ext cx="3898776" cy="4857403"/>
          </a:xfrm>
        </p:spPr>
        <p:txBody>
          <a:bodyPr/>
          <a:lstStyle/>
          <a:p>
            <a:pPr>
              <a:buNone/>
            </a:pPr>
            <a:r>
              <a:rPr lang="es-ES_tradnl" sz="1800" b="1" dirty="0" smtClean="0"/>
              <a:t>PREVENCIÓN:</a:t>
            </a:r>
          </a:p>
          <a:p>
            <a:r>
              <a:rPr lang="es-ES_tradnl" sz="1800" dirty="0" smtClean="0"/>
              <a:t>Sulfato de hierro granulado</a:t>
            </a:r>
          </a:p>
          <a:p>
            <a:pPr>
              <a:buNone/>
            </a:pPr>
            <a:endParaRPr lang="es-ES" sz="1800" dirty="0" smtClean="0"/>
          </a:p>
          <a:p>
            <a:pPr>
              <a:buNone/>
            </a:pPr>
            <a:r>
              <a:rPr lang="es-ES_tradnl" sz="1800" b="1" dirty="0" smtClean="0"/>
              <a:t>PROBLEMAS:</a:t>
            </a:r>
          </a:p>
          <a:p>
            <a:r>
              <a:rPr lang="es-ES_tradnl" sz="1800" b="1" dirty="0" smtClean="0"/>
              <a:t>Atoran los micros</a:t>
            </a:r>
          </a:p>
        </p:txBody>
      </p:sp>
      <p:pic>
        <p:nvPicPr>
          <p:cNvPr id="1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3849524" cy="5134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3600" b="1" dirty="0" smtClean="0"/>
              <a:t>OLIGONYCHUS PERSEAE</a:t>
            </a:r>
            <a:endParaRPr lang="es-ES" sz="3600" b="1" dirty="0"/>
          </a:p>
        </p:txBody>
      </p:sp>
      <p:pic>
        <p:nvPicPr>
          <p:cNvPr id="6" name="5 Marcador de contenido" descr="C:\Users\usuario\AppData\Local\Microsoft\Windows\Temporary Internet Files\Content.Word\IMG_2028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72816"/>
            <a:ext cx="4176464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700808"/>
            <a:ext cx="4038600" cy="3451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CuadroTexto"/>
          <p:cNvSpPr txBox="1"/>
          <p:nvPr/>
        </p:nvSpPr>
        <p:spPr>
          <a:xfrm>
            <a:off x="2267744" y="5661248"/>
            <a:ext cx="5162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/>
              <a:t>OXALIS CORNICULATA ------- </a:t>
            </a:r>
            <a:r>
              <a:rPr lang="es-ES_tradnl" dirty="0" err="1" smtClean="0"/>
              <a:t>Neoseiullus</a:t>
            </a:r>
            <a:r>
              <a:rPr lang="es-ES_tradnl" dirty="0" smtClean="0"/>
              <a:t> </a:t>
            </a:r>
            <a:r>
              <a:rPr lang="es-ES_tradnl" dirty="0" err="1" smtClean="0"/>
              <a:t>carnifornicus</a:t>
            </a:r>
            <a:endParaRPr lang="es-ES" dirty="0"/>
          </a:p>
        </p:txBody>
      </p:sp>
      <p:pic>
        <p:nvPicPr>
          <p:cNvPr id="7" name="1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50" y="6081713"/>
            <a:ext cx="12255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55160" cy="706090"/>
          </a:xfrm>
        </p:spPr>
        <p:txBody>
          <a:bodyPr>
            <a:normAutofit/>
          </a:bodyPr>
          <a:lstStyle/>
          <a:p>
            <a:r>
              <a:rPr lang="es-ES_tradnl" sz="3600" b="1" dirty="0" smtClean="0"/>
              <a:t>PHYTOPTHORA</a:t>
            </a:r>
            <a:r>
              <a:rPr lang="es-ES_tradnl" sz="3200" b="1" dirty="0" smtClean="0"/>
              <a:t> CINNAMONI</a:t>
            </a:r>
            <a:endParaRPr lang="es-ES" sz="3200" b="1" dirty="0"/>
          </a:p>
        </p:txBody>
      </p:sp>
      <p:sp>
        <p:nvSpPr>
          <p:cNvPr id="7" name="6 Marcador de contenido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s-ES_tradnl" sz="1800" b="1" dirty="0" smtClean="0"/>
              <a:t>FACTORES:</a:t>
            </a:r>
          </a:p>
          <a:p>
            <a:r>
              <a:rPr lang="es-ES_tradnl" sz="1800" b="1" dirty="0" smtClean="0"/>
              <a:t>Suelos mal aireados</a:t>
            </a:r>
          </a:p>
          <a:p>
            <a:r>
              <a:rPr lang="es-ES_tradnl" sz="1800" b="1" dirty="0" smtClean="0"/>
              <a:t>Mal manejo del riego</a:t>
            </a:r>
          </a:p>
          <a:p>
            <a:endParaRPr lang="es-ES_tradnl" sz="1800" b="1" dirty="0" smtClean="0"/>
          </a:p>
          <a:p>
            <a:pPr>
              <a:buNone/>
            </a:pPr>
            <a:r>
              <a:rPr lang="es-ES_tradnl" sz="1800" b="1" dirty="0" smtClean="0"/>
              <a:t>PREVENCIÓN:</a:t>
            </a:r>
          </a:p>
          <a:p>
            <a:r>
              <a:rPr lang="es-ES_tradnl" sz="1800" b="1" dirty="0" smtClean="0"/>
              <a:t>Manejo del riego mediante la utilización de tensiómetros</a:t>
            </a:r>
          </a:p>
          <a:p>
            <a:r>
              <a:rPr lang="es-ES_tradnl" sz="1800" b="1" dirty="0" smtClean="0"/>
              <a:t>Si aparece un árbol afectado sacarlo de raíz y quemarlo, no sembrar en el mismo sitio</a:t>
            </a:r>
          </a:p>
          <a:p>
            <a:r>
              <a:rPr lang="es-ES_tradnl" sz="1800" b="1" dirty="0" smtClean="0"/>
              <a:t>Solarización</a:t>
            </a:r>
          </a:p>
          <a:p>
            <a:endParaRPr lang="es-ES_tradnl" sz="1800" b="1" dirty="0" smtClean="0"/>
          </a:p>
          <a:p>
            <a:endParaRPr lang="es-ES_tradnl" sz="1800" b="1" dirty="0" smtClean="0"/>
          </a:p>
          <a:p>
            <a:pPr>
              <a:buNone/>
            </a:pPr>
            <a:endParaRPr lang="es-ES_tradnl" sz="1800" b="1" dirty="0" smtClean="0"/>
          </a:p>
          <a:p>
            <a:pPr>
              <a:buNone/>
            </a:pPr>
            <a:endParaRPr lang="es-ES_tradnl" sz="1800" b="1" dirty="0" smtClean="0"/>
          </a:p>
          <a:p>
            <a:pPr>
              <a:buNone/>
            </a:pPr>
            <a:endParaRPr lang="es-ES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32334" y="2023839"/>
            <a:ext cx="4409876" cy="3307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Título"/>
          <p:cNvSpPr>
            <a:spLocks noGrp="1"/>
          </p:cNvSpPr>
          <p:nvPr>
            <p:ph type="title"/>
          </p:nvPr>
        </p:nvSpPr>
        <p:spPr>
          <a:xfrm>
            <a:off x="1187624" y="0"/>
            <a:ext cx="6419056" cy="1156990"/>
          </a:xfrm>
        </p:spPr>
        <p:txBody>
          <a:bodyPr>
            <a:normAutofit/>
          </a:bodyPr>
          <a:lstStyle/>
          <a:p>
            <a:r>
              <a:rPr lang="es-ES_tradnl" sz="3600" b="1" dirty="0" smtClean="0"/>
              <a:t>BOTRYOSPHAERIA</a:t>
            </a:r>
            <a:endParaRPr lang="es-ES" sz="3600" b="1" dirty="0"/>
          </a:p>
        </p:txBody>
      </p:sp>
      <p:sp>
        <p:nvSpPr>
          <p:cNvPr id="12" name="11 Marcador de contenido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172272" cy="547260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S_tradnl" sz="1800" b="1" dirty="0" smtClean="0"/>
              <a:t>FACTORES:</a:t>
            </a:r>
          </a:p>
          <a:p>
            <a:r>
              <a:rPr lang="es-ES_tradnl" sz="1800" b="1" dirty="0" smtClean="0"/>
              <a:t>Alta densidad de población</a:t>
            </a:r>
          </a:p>
          <a:p>
            <a:r>
              <a:rPr lang="es-ES_tradnl" sz="1800" b="1" dirty="0" smtClean="0"/>
              <a:t>Heridas de poda, </a:t>
            </a:r>
            <a:r>
              <a:rPr lang="es-ES_tradnl" sz="1800" b="1" dirty="0" err="1" smtClean="0"/>
              <a:t>injerto,anillado</a:t>
            </a:r>
            <a:r>
              <a:rPr lang="es-ES_tradnl" sz="1800" b="1" dirty="0" smtClean="0"/>
              <a:t>, rotura de ramas por viento, daños de heladas</a:t>
            </a:r>
          </a:p>
          <a:p>
            <a:r>
              <a:rPr lang="es-ES_tradnl" sz="1800" b="1" dirty="0" smtClean="0"/>
              <a:t>Las esporas se dispersan por el viento y agua</a:t>
            </a:r>
          </a:p>
          <a:p>
            <a:pPr>
              <a:buNone/>
            </a:pPr>
            <a:r>
              <a:rPr lang="es-ES_tradnl" sz="1800" b="1" dirty="0" smtClean="0"/>
              <a:t>PREVENCIÓN:</a:t>
            </a:r>
          </a:p>
          <a:p>
            <a:r>
              <a:rPr lang="es-ES_tradnl" sz="1800" b="1" dirty="0" smtClean="0"/>
              <a:t>A la hora de hacer la tala , las ramas secas por el hongo no deben incorporarse al suelo . Quemar</a:t>
            </a:r>
          </a:p>
          <a:p>
            <a:r>
              <a:rPr lang="es-ES_tradnl" sz="1800" b="1" dirty="0" smtClean="0"/>
              <a:t>Desinfección de herramientas  ( lejía diluida al 50%)</a:t>
            </a:r>
          </a:p>
          <a:p>
            <a:r>
              <a:rPr lang="es-ES_tradnl" sz="1800" b="1" dirty="0" smtClean="0"/>
              <a:t>Utilización de guantes de </a:t>
            </a:r>
            <a:r>
              <a:rPr lang="es-ES_tradnl" sz="1800" b="1" dirty="0" err="1" smtClean="0"/>
              <a:t>latex</a:t>
            </a:r>
            <a:r>
              <a:rPr lang="es-ES_tradnl" sz="1800" b="1" dirty="0" smtClean="0"/>
              <a:t> y monos desechables</a:t>
            </a:r>
          </a:p>
          <a:p>
            <a:pPr>
              <a:buNone/>
            </a:pPr>
            <a:endParaRPr lang="es-ES" sz="1800" b="1" dirty="0"/>
          </a:p>
        </p:txBody>
      </p:sp>
      <p:pic>
        <p:nvPicPr>
          <p:cNvPr id="1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08044"/>
            <a:ext cx="3828789" cy="5656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lum bright="23000"/>
          </a:blip>
          <a:srcRect/>
          <a:stretch>
            <a:fillRect/>
          </a:stretch>
        </p:blipFill>
        <p:spPr bwMode="auto">
          <a:xfrm rot="5400000">
            <a:off x="1146132" y="-1139868"/>
            <a:ext cx="6851736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CuadroTexto"/>
          <p:cNvSpPr txBox="1"/>
          <p:nvPr/>
        </p:nvSpPr>
        <p:spPr>
          <a:xfrm>
            <a:off x="2483768" y="404664"/>
            <a:ext cx="59070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6000" i="1" dirty="0" smtClean="0"/>
              <a:t>MUCHAS GRACIAS</a:t>
            </a:r>
            <a:endParaRPr lang="es-ES" sz="6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4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50" y="6081713"/>
            <a:ext cx="12255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50" y="6081713"/>
            <a:ext cx="12255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480562" y="1064737"/>
            <a:ext cx="6432715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CuadroTexto"/>
          <p:cNvSpPr txBox="1"/>
          <p:nvPr/>
        </p:nvSpPr>
        <p:spPr>
          <a:xfrm>
            <a:off x="6084168" y="1844824"/>
            <a:ext cx="1531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/>
              <a:t>1,5 Kg/ planta</a:t>
            </a:r>
            <a:endParaRPr lang="es-ES" b="1" dirty="0"/>
          </a:p>
        </p:txBody>
      </p:sp>
      <p:sp>
        <p:nvSpPr>
          <p:cNvPr id="4" name="3 CuadroTexto"/>
          <p:cNvSpPr txBox="1"/>
          <p:nvPr/>
        </p:nvSpPr>
        <p:spPr>
          <a:xfrm>
            <a:off x="6228184" y="2564904"/>
            <a:ext cx="2750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/>
              <a:t>Mejora la textura del suelo</a:t>
            </a:r>
            <a:endParaRPr lang="es-ES" b="1" dirty="0"/>
          </a:p>
        </p:txBody>
      </p:sp>
      <p:pic>
        <p:nvPicPr>
          <p:cNvPr id="5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50" y="6081713"/>
            <a:ext cx="12255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2372" y="0"/>
            <a:ext cx="4751628" cy="6597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50" y="6081713"/>
            <a:ext cx="12255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8640"/>
            <a:ext cx="4245444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96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50" y="6081712"/>
            <a:ext cx="12255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1319" y="0"/>
            <a:ext cx="428268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46952"/>
            <a:ext cx="4456164" cy="5646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Rectángulo"/>
          <p:cNvSpPr/>
          <p:nvPr/>
        </p:nvSpPr>
        <p:spPr>
          <a:xfrm>
            <a:off x="899592" y="6165304"/>
            <a:ext cx="25993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400" dirty="0" smtClean="0"/>
              <a:t>Estación Experimental La Mayora</a:t>
            </a:r>
            <a:endParaRPr lang="es-ES" sz="1400" dirty="0"/>
          </a:p>
        </p:txBody>
      </p:sp>
      <p:sp>
        <p:nvSpPr>
          <p:cNvPr id="6" name="5 Rectángulo"/>
          <p:cNvSpPr/>
          <p:nvPr/>
        </p:nvSpPr>
        <p:spPr>
          <a:xfrm>
            <a:off x="5796136" y="1340768"/>
            <a:ext cx="1512168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1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081713"/>
            <a:ext cx="12255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0406" y="0"/>
            <a:ext cx="9194405" cy="6816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50" y="6081712"/>
            <a:ext cx="12255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</TotalTime>
  <Words>219</Words>
  <Application>Microsoft Office PowerPoint</Application>
  <PresentationFormat>Presentación en pantalla (4:3)</PresentationFormat>
  <Paragraphs>54</Paragraphs>
  <Slides>26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27" baseType="lpstr"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POSIBLES PROBLEMAS 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CARACOLES </vt:lpstr>
      <vt:lpstr>OLIGONYCHUS PERSEAE</vt:lpstr>
      <vt:lpstr>PHYTOPTHORA CINNAMONI</vt:lpstr>
      <vt:lpstr>BOTRYOSPHAERIA</vt:lpstr>
      <vt:lpstr>Diapositiva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Teresa</dc:creator>
  <cp:lastModifiedBy>usuario</cp:lastModifiedBy>
  <cp:revision>68</cp:revision>
  <dcterms:created xsi:type="dcterms:W3CDTF">2018-07-02T17:41:45Z</dcterms:created>
  <dcterms:modified xsi:type="dcterms:W3CDTF">2018-07-04T19:15:05Z</dcterms:modified>
</cp:coreProperties>
</file>